
<file path=[Content_Types].xml><?xml version="1.0" encoding="utf-8"?>
<Types xmlns="http://schemas.openxmlformats.org/package/2006/content-types">
  <Override PartName="/ppt/slides/slide47.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slideLayouts/slideLayout46.xml" ContentType="application/vnd.openxmlformats-officedocument.presentationml.slideLayout+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tags/tag49.xml" ContentType="application/vnd.openxmlformats-officedocument.presentationml.tags+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tags/tag38.xml" ContentType="application/vnd.openxmlformats-officedocument.presentationml.tags+xml"/>
  <Override PartName="/ppt/theme/themeOverride1.xml" ContentType="application/vnd.openxmlformats-officedocument.themeOverr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63.xml" ContentType="application/vnd.openxmlformats-officedocument.presentationml.tags+xml"/>
  <Override PartName="/ppt/tags/tag52.xml" ContentType="application/vnd.openxmlformats-officedocument.presentationml.tags+xml"/>
  <Override PartName="/ppt/notesSlides/notesSlide30.xml" ContentType="application/vnd.openxmlformats-officedocument.presentationml.notesSlide+xml"/>
  <Override PartName="/ppt/notesSlides/notesSlide7.xml" ContentType="application/vnd.openxmlformats-officedocument.presentationml.notesSlide+xml"/>
  <Override PartName="/ppt/tags/tag41.xml" ContentType="application/vnd.openxmlformats-officedocument.presentationml.tags+xml"/>
  <Override PartName="/ppt/diagrams/layout1.xml" ContentType="application/vnd.openxmlformats-officedocument.drawingml.diagramLayout+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notesSlides/notesSlide17.xml" ContentType="application/vnd.openxmlformats-officedocument.presentationml.notesSlide+xml"/>
  <Override PartName="/ppt/tags/tag39.xml" ContentType="application/vnd.openxmlformats-officedocument.presentationml.tags+xml"/>
  <Default Extension="emf" ContentType="image/x-emf"/>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tags/tag1.xml" ContentType="application/vnd.openxmlformats-officedocument.presentationml.tags+xml"/>
  <Override PartName="/ppt/tags/tag28.xml" ContentType="application/vnd.openxmlformats-officedocument.presentationml.tags+xml"/>
  <Override PartName="/ppt/theme/themeOverride2.xml" ContentType="application/vnd.openxmlformats-officedocument.themeOverride+xml"/>
  <Override PartName="/ppt/tags/tag57.xml" ContentType="application/vnd.openxmlformats-officedocument.presentationml.tags+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tags/tag17.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tags/tag46.xml" ContentType="application/vnd.openxmlformats-officedocument.presentationml.tags+xml"/>
  <Override PartName="/ppt/tags/tag64.xml" ContentType="application/vnd.openxmlformats-officedocument.presentationml.tags+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notesSlides/notesSlide8.xml" ContentType="application/vnd.openxmlformats-officedocument.presentationml.notesSlide+xml"/>
  <Override PartName="/ppt/tags/tag24.xml" ContentType="application/vnd.openxmlformats-officedocument.presentationml.tags+xml"/>
  <Override PartName="/ppt/notesSlides/notesSlide20.xml" ContentType="application/vnd.openxmlformats-officedocument.presentationml.notesSlide+xml"/>
  <Override PartName="/ppt/tags/tag53.xml" ContentType="application/vnd.openxmlformats-officedocument.presentationml.tags+xml"/>
  <Override PartName="/ppt/notesSlides/notesSlide31.xml" ContentType="application/vnd.openxmlformats-officedocument.presentationml.notesSlide+xml"/>
  <Override PartName="/ppt/tags/tag13.xml" ContentType="application/vnd.openxmlformats-officedocument.presentationml.tags+xml"/>
  <Override PartName="/ppt/tags/tag31.xml" ContentType="application/vnd.openxmlformats-officedocument.presentationml.tags+xml"/>
  <Override PartName="/ppt/tags/tag42.xml" ContentType="application/vnd.openxmlformats-officedocument.presentationml.tags+xml"/>
  <Override PartName="/ppt/tags/tag60.xml" ContentType="application/vnd.openxmlformats-officedocument.presentationml.tags+xml"/>
  <Override PartName="/ppt/slides/slide49.xml" ContentType="application/vnd.openxmlformats-officedocument.presentationml.slide+xml"/>
  <Override PartName="/ppt/notesSlides/notesSlide4.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tags/tag6.xml" ContentType="application/vnd.openxmlformats-officedocument.presentationml.tags+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Override PartName="/ppt/theme/themeOverride3.xml" ContentType="application/vnd.openxmlformats-officedocument.themeOverride+xml"/>
  <Override PartName="/ppt/tags/tag58.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tags/tag29.xml" ContentType="application/vnd.openxmlformats-officedocument.presentationml.tags+xml"/>
  <Override PartName="/ppt/tags/tag47.xml" ContentType="application/vnd.openxmlformats-officedocument.presentationml.tags+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tags/tag18.xml" ContentType="application/vnd.openxmlformats-officedocument.presentationml.tags+xml"/>
  <Override PartName="/ppt/notesSlides/notesSlide14.xml" ContentType="application/vnd.openxmlformats-officedocument.presentationml.notesSlide+xml"/>
  <Override PartName="/ppt/tags/tag36.xml" ContentType="application/vnd.openxmlformats-officedocument.presentationml.tags+xml"/>
  <Override PartName="/ppt/tags/tag54.xml" ContentType="application/vnd.openxmlformats-officedocument.presentationml.tags+xml"/>
  <Override PartName="/ppt/tags/tag65.xml" ContentType="application/vnd.openxmlformats-officedocument.presentationml.tags+xml"/>
  <Override PartName="/ppt/notesSlides/notesSlide32.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tags/tag43.xml" ContentType="application/vnd.openxmlformats-officedocument.presentationml.tags+xml"/>
  <Override PartName="/ppt/notesSlides/notesSlide21.xml" ContentType="application/vnd.openxmlformats-officedocument.presentationml.notesSlide+xml"/>
  <Override PartName="/ppt/tags/tag6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tags/tag50.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tags/tag3.xml" ContentType="application/vnd.openxmlformats-officedocument.presentationml.tags+xml"/>
  <Override PartName="/ppt/theme/themeOverride4.xml" ContentType="application/vnd.openxmlformats-officedocument.themeOverride+xml"/>
  <Override PartName="/ppt/tags/tag59.xml" ContentType="application/vnd.openxmlformats-officedocument.presentationml.tags+xml"/>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tags/tag19.xml" ContentType="application/vnd.openxmlformats-officedocument.presentationml.tags+xml"/>
  <Override PartName="/ppt/notesSlides/notesSlide15.xml" ContentType="application/vnd.openxmlformats-officedocument.presentationml.notesSlide+xml"/>
  <Override PartName="/ppt/tags/tag37.xml" ContentType="application/vnd.openxmlformats-officedocument.presentationml.tags+xml"/>
  <Override PartName="/ppt/tags/tag48.xml" ContentType="application/vnd.openxmlformats-officedocument.presentationml.tags+xml"/>
  <Override PartName="/ppt/notesSlides/notesSlide26.xml" ContentType="application/vnd.openxmlformats-officedocument.presentationml.notesSlide+xml"/>
  <Override PartName="/ppt/tags/tag66.xml" ContentType="application/vnd.openxmlformats-officedocument.presentationml.tags+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tags/tag26.xml" ContentType="application/vnd.openxmlformats-officedocument.presentationml.tags+xml"/>
  <Override PartName="/ppt/notesSlides/notesSlide22.xml" ContentType="application/vnd.openxmlformats-officedocument.presentationml.notesSlide+xml"/>
  <Override PartName="/ppt/tags/tag55.xml" ContentType="application/vnd.openxmlformats-officedocument.presentationml.tags+xml"/>
  <Override PartName="/ppt/notesSlides/notesSlide33.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33.xml" ContentType="application/vnd.openxmlformats-officedocument.presentationml.tags+xml"/>
  <Override PartName="/ppt/tags/tag44.xml" ContentType="application/vnd.openxmlformats-officedocument.presentationml.tags+xml"/>
  <Override PartName="/ppt/tags/tag62.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tags/tag40.xml" ContentType="application/vnd.openxmlformats-officedocument.presentationml.tags+xml"/>
  <Override PartName="/ppt/tags/tag51.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diagrams/data1.xml" ContentType="application/vnd.openxmlformats-officedocument.drawingml.diagramData+xml"/>
  <Override PartName="/ppt/slides/slide29.xml" ContentType="application/vnd.openxmlformats-officedocument.presentationml.slide+xml"/>
  <Override PartName="/ppt/slideLayouts/slideLayout39.xml" ContentType="application/vnd.openxmlformats-officedocument.presentationml.slideLayout+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ags/tag4.xml" ContentType="application/vnd.openxmlformats-officedocument.presentationml.tags+xml"/>
  <Override PartName="/ppt/slides/slide43.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tags/tag56.xml" ContentType="application/vnd.openxmlformats-officedocument.presentationml.tags+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tags/tag45.xml" ContentType="application/vnd.openxmlformats-officedocument.presentationml.tag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tags/tag34.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 id="2147483735" r:id="rId2"/>
  </p:sldMasterIdLst>
  <p:notesMasterIdLst>
    <p:notesMasterId r:id="rId53"/>
  </p:notesMasterIdLst>
  <p:sldIdLst>
    <p:sldId id="683" r:id="rId3"/>
    <p:sldId id="758" r:id="rId4"/>
    <p:sldId id="1760" r:id="rId5"/>
    <p:sldId id="1749" r:id="rId6"/>
    <p:sldId id="1751" r:id="rId7"/>
    <p:sldId id="1754" r:id="rId8"/>
    <p:sldId id="1786" r:id="rId9"/>
    <p:sldId id="1721" r:id="rId10"/>
    <p:sldId id="1823" r:id="rId11"/>
    <p:sldId id="1782" r:id="rId12"/>
    <p:sldId id="1783" r:id="rId13"/>
    <p:sldId id="1838" r:id="rId14"/>
    <p:sldId id="1983" r:id="rId15"/>
    <p:sldId id="1844" r:id="rId16"/>
    <p:sldId id="1846" r:id="rId17"/>
    <p:sldId id="1870" r:id="rId18"/>
    <p:sldId id="1981" r:id="rId19"/>
    <p:sldId id="1722" r:id="rId20"/>
    <p:sldId id="1723" r:id="rId21"/>
    <p:sldId id="1872" r:id="rId22"/>
    <p:sldId id="1873" r:id="rId23"/>
    <p:sldId id="2000" r:id="rId24"/>
    <p:sldId id="1775" r:id="rId25"/>
    <p:sldId id="1984" r:id="rId26"/>
    <p:sldId id="1985" r:id="rId27"/>
    <p:sldId id="1986" r:id="rId28"/>
    <p:sldId id="1987" r:id="rId29"/>
    <p:sldId id="1988" r:id="rId30"/>
    <p:sldId id="1951" r:id="rId31"/>
    <p:sldId id="1960" r:id="rId32"/>
    <p:sldId id="1961" r:id="rId33"/>
    <p:sldId id="1962" r:id="rId34"/>
    <p:sldId id="1963" r:id="rId35"/>
    <p:sldId id="1964" r:id="rId36"/>
    <p:sldId id="1965" r:id="rId37"/>
    <p:sldId id="1726" r:id="rId38"/>
    <p:sldId id="1813" r:id="rId39"/>
    <p:sldId id="1814" r:id="rId40"/>
    <p:sldId id="1815" r:id="rId41"/>
    <p:sldId id="1732" r:id="rId42"/>
    <p:sldId id="1977" r:id="rId43"/>
    <p:sldId id="1978" r:id="rId44"/>
    <p:sldId id="1957" r:id="rId45"/>
    <p:sldId id="1733" r:id="rId46"/>
    <p:sldId id="1998" r:id="rId47"/>
    <p:sldId id="1999" r:id="rId48"/>
    <p:sldId id="1997" r:id="rId49"/>
    <p:sldId id="1746" r:id="rId50"/>
    <p:sldId id="1767" r:id="rId51"/>
    <p:sldId id="749" r:id="rId5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默认节" id="{7C9C7084-04A0-4614-8097-9B9CCBBCAA51}">
          <p14:sldIdLst>
            <p14:sldId id="683"/>
            <p14:sldId id="758"/>
            <p14:sldId id="1760"/>
            <p14:sldId id="1749"/>
            <p14:sldId id="1751"/>
            <p14:sldId id="1754"/>
            <p14:sldId id="1786"/>
            <p14:sldId id="1721"/>
            <p14:sldId id="1823"/>
            <p14:sldId id="1782"/>
            <p14:sldId id="1783"/>
            <p14:sldId id="1838"/>
            <p14:sldId id="1983"/>
            <p14:sldId id="1844"/>
            <p14:sldId id="1846"/>
            <p14:sldId id="1870"/>
            <p14:sldId id="1981"/>
            <p14:sldId id="1722"/>
            <p14:sldId id="1723"/>
            <p14:sldId id="1872"/>
            <p14:sldId id="1873"/>
            <p14:sldId id="1824"/>
            <p14:sldId id="1775"/>
            <p14:sldId id="1795"/>
            <p14:sldId id="1954"/>
            <p14:sldId id="1819"/>
            <p14:sldId id="1955"/>
            <p14:sldId id="1975"/>
            <p14:sldId id="1976"/>
            <p14:sldId id="1984"/>
            <p14:sldId id="1985"/>
            <p14:sldId id="1986"/>
            <p14:sldId id="1987"/>
            <p14:sldId id="1988"/>
            <p14:sldId id="1989"/>
            <p14:sldId id="1990"/>
            <p14:sldId id="1991"/>
            <p14:sldId id="1992"/>
            <p14:sldId id="1920"/>
            <p14:sldId id="1921"/>
            <p14:sldId id="1922"/>
            <p14:sldId id="1951"/>
            <p14:sldId id="1924"/>
            <p14:sldId id="1925"/>
            <p14:sldId id="1926"/>
            <p14:sldId id="1927"/>
            <p14:sldId id="1930"/>
            <p14:sldId id="1935"/>
            <p14:sldId id="1938"/>
            <p14:sldId id="1939"/>
            <p14:sldId id="1993"/>
            <p14:sldId id="1994"/>
            <p14:sldId id="1995"/>
            <p14:sldId id="1996"/>
            <p14:sldId id="1942"/>
            <p14:sldId id="1946"/>
            <p14:sldId id="1950"/>
            <p14:sldId id="1966"/>
            <p14:sldId id="1947"/>
            <p14:sldId id="1972"/>
            <p14:sldId id="1973"/>
            <p14:sldId id="1974"/>
            <p14:sldId id="1967"/>
            <p14:sldId id="1968"/>
            <p14:sldId id="1960"/>
            <p14:sldId id="1961"/>
            <p14:sldId id="1962"/>
            <p14:sldId id="1963"/>
            <p14:sldId id="1964"/>
            <p14:sldId id="1965"/>
            <p14:sldId id="1726"/>
            <p14:sldId id="1813"/>
            <p14:sldId id="1814"/>
            <p14:sldId id="1815"/>
            <p14:sldId id="1732"/>
            <p14:sldId id="1977"/>
            <p14:sldId id="1978"/>
            <p14:sldId id="1957"/>
            <p14:sldId id="1733"/>
            <p14:sldId id="1998"/>
            <p14:sldId id="1999"/>
            <p14:sldId id="1997"/>
            <p14:sldId id="1746"/>
            <p14:sldId id="1767"/>
            <p14:sldId id="749"/>
          </p14:sldIdLst>
        </p14:section>
        <p14:section name="无标题节" id="{A1554C15-A9B9-4709-82CD-C595A80D2863}">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C898"/>
    <a:srgbClr val="F17783"/>
    <a:srgbClr val="0070C0"/>
    <a:srgbClr val="FC7302"/>
    <a:srgbClr val="F8BAC0"/>
    <a:srgbClr val="CFD3E7"/>
    <a:srgbClr val="CBCEE5"/>
    <a:srgbClr val="FFFFFF"/>
    <a:srgbClr val="DEA900"/>
    <a:srgbClr val="FC060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2431" autoAdjust="0"/>
    <p:restoredTop sz="87718" autoAdjust="0"/>
  </p:normalViewPr>
  <p:slideViewPr>
    <p:cSldViewPr snapToGrid="0">
      <p:cViewPr>
        <p:scale>
          <a:sx n="66" d="100"/>
          <a:sy n="66" d="100"/>
        </p:scale>
        <p:origin x="-1554" y="54"/>
      </p:cViewPr>
      <p:guideLst>
        <p:guide orient="horz" pos="2160"/>
        <p:guide pos="2880"/>
      </p:guideLst>
    </p:cSldViewPr>
  </p:slideViewPr>
  <p:outlineViewPr>
    <p:cViewPr>
      <p:scale>
        <a:sx n="33" d="100"/>
        <a:sy n="33" d="100"/>
      </p:scale>
      <p:origin x="0" y="-10422"/>
    </p:cViewPr>
  </p:outlineViewPr>
  <p:notesTextViewPr>
    <p:cViewPr>
      <p:scale>
        <a:sx n="1" d="1"/>
        <a:sy n="1" d="1"/>
      </p:scale>
      <p:origin x="0" y="0"/>
    </p:cViewPr>
  </p:notesTextViewPr>
  <p:sorterViewPr>
    <p:cViewPr varScale="1">
      <p:scale>
        <a:sx n="100" d="100"/>
        <a:sy n="100" d="100"/>
      </p:scale>
      <p:origin x="0" y="10602"/>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AC2853-2EC3-0546-8805-5EE8ED84974E}" type="doc">
      <dgm:prSet loTypeId="urn:microsoft.com/office/officeart/2005/8/layout/hProcess9" loCatId="" qsTypeId="urn:microsoft.com/office/officeart/2005/8/quickstyle/simple4" qsCatId="simple" csTypeId="urn:microsoft.com/office/officeart/2005/8/colors/accent0_1" csCatId="mainScheme" phldr="1"/>
      <dgm:spPr/>
      <dgm:t>
        <a:bodyPr/>
        <a:lstStyle/>
        <a:p>
          <a:endParaRPr lang="en-US"/>
        </a:p>
      </dgm:t>
    </dgm:pt>
    <dgm:pt modelId="{CC671F24-6514-AB46-9F14-F2E9E06938E1}">
      <dgm:prSet phldrT="[Text]" custT="1"/>
      <dgm:spPr/>
      <dgm:t>
        <a:bodyPr/>
        <a:lstStyle/>
        <a:p>
          <a:r>
            <a:rPr lang="zh-CN" altLang="en-US" sz="1200" dirty="0" smtClean="0">
              <a:latin typeface="黑体" pitchFamily="49" charset="-122"/>
              <a:ea typeface="黑体" pitchFamily="49" charset="-122"/>
            </a:rPr>
            <a:t>配置模型结构</a:t>
          </a:r>
          <a:endParaRPr lang="en-US" sz="1200" dirty="0">
            <a:latin typeface="黑体" pitchFamily="49" charset="-122"/>
            <a:ea typeface="黑体" pitchFamily="49" charset="-122"/>
          </a:endParaRPr>
        </a:p>
      </dgm:t>
    </dgm:pt>
    <dgm:pt modelId="{CB49E4B8-0248-0B49-AC18-306138B3BA61}" type="parTrans" cxnId="{5CAABFF4-23F6-0641-B28A-8B845E619A29}">
      <dgm:prSet/>
      <dgm:spPr/>
      <dgm:t>
        <a:bodyPr/>
        <a:lstStyle/>
        <a:p>
          <a:endParaRPr lang="en-US"/>
        </a:p>
      </dgm:t>
    </dgm:pt>
    <dgm:pt modelId="{9C9E4E6F-B464-FE45-A11F-90559C52F397}" type="sibTrans" cxnId="{5CAABFF4-23F6-0641-B28A-8B845E619A29}">
      <dgm:prSet/>
      <dgm:spPr/>
      <dgm:t>
        <a:bodyPr/>
        <a:lstStyle/>
        <a:p>
          <a:endParaRPr lang="en-US"/>
        </a:p>
      </dgm:t>
    </dgm:pt>
    <dgm:pt modelId="{D77FC3A7-02B7-8D4D-BD94-1779F32ED486}">
      <dgm:prSet phldrT="[Text]"/>
      <dgm:spPr/>
      <dgm:t>
        <a:bodyPr/>
        <a:lstStyle/>
        <a:p>
          <a:r>
            <a:rPr lang="zh-CN" altLang="en-US" dirty="0" smtClean="0">
              <a:latin typeface="黑体" pitchFamily="49" charset="-122"/>
              <a:ea typeface="黑体" pitchFamily="49" charset="-122"/>
            </a:rPr>
            <a:t>模型发布</a:t>
          </a:r>
          <a:endParaRPr lang="en-US" dirty="0">
            <a:latin typeface="黑体" pitchFamily="49" charset="-122"/>
            <a:ea typeface="黑体" pitchFamily="49" charset="-122"/>
          </a:endParaRPr>
        </a:p>
      </dgm:t>
    </dgm:pt>
    <dgm:pt modelId="{B108813D-E8CB-8049-A01F-52115C750BC7}" type="parTrans" cxnId="{E6D407C2-DF51-2F49-BB80-B47B7BCF3CE2}">
      <dgm:prSet/>
      <dgm:spPr/>
      <dgm:t>
        <a:bodyPr/>
        <a:lstStyle/>
        <a:p>
          <a:endParaRPr lang="en-US"/>
        </a:p>
      </dgm:t>
    </dgm:pt>
    <dgm:pt modelId="{E87FCD03-ABCE-0641-8802-720E8E9A750A}" type="sibTrans" cxnId="{E6D407C2-DF51-2F49-BB80-B47B7BCF3CE2}">
      <dgm:prSet/>
      <dgm:spPr/>
      <dgm:t>
        <a:bodyPr/>
        <a:lstStyle/>
        <a:p>
          <a:endParaRPr lang="en-US"/>
        </a:p>
      </dgm:t>
    </dgm:pt>
    <dgm:pt modelId="{B11BDCD8-1C8E-394C-9D57-025EAD7DBB53}">
      <dgm:prSet phldrT="[Text]" custT="1"/>
      <dgm:spPr>
        <a:solidFill>
          <a:srgbClr val="FFC000"/>
        </a:solidFill>
      </dgm:spPr>
      <dgm:t>
        <a:bodyPr/>
        <a:lstStyle/>
        <a:p>
          <a:r>
            <a:rPr lang="zh-CN" altLang="en-US" sz="1400" dirty="0" smtClean="0">
              <a:latin typeface="黑体" pitchFamily="49" charset="-122"/>
              <a:ea typeface="黑体" pitchFamily="49" charset="-122"/>
            </a:rPr>
            <a:t>配置计算公式</a:t>
          </a:r>
          <a:endParaRPr lang="en-US" sz="1400" dirty="0">
            <a:latin typeface="黑体" pitchFamily="49" charset="-122"/>
            <a:ea typeface="黑体" pitchFamily="49" charset="-122"/>
          </a:endParaRPr>
        </a:p>
      </dgm:t>
    </dgm:pt>
    <dgm:pt modelId="{76D1DE87-AB00-474F-9B07-77A29DF8E6CA}" type="parTrans" cxnId="{24953DB4-CEF7-1047-949C-023B1AD23D94}">
      <dgm:prSet/>
      <dgm:spPr/>
      <dgm:t>
        <a:bodyPr/>
        <a:lstStyle/>
        <a:p>
          <a:endParaRPr lang="en-US"/>
        </a:p>
      </dgm:t>
    </dgm:pt>
    <dgm:pt modelId="{9CF9E2CA-8CDB-ED42-BC9C-B65BB37DCDF4}" type="sibTrans" cxnId="{24953DB4-CEF7-1047-949C-023B1AD23D94}">
      <dgm:prSet/>
      <dgm:spPr/>
      <dgm:t>
        <a:bodyPr/>
        <a:lstStyle/>
        <a:p>
          <a:endParaRPr lang="en-US"/>
        </a:p>
      </dgm:t>
    </dgm:pt>
    <dgm:pt modelId="{D364387F-345E-0B48-AE5C-2C22B4D7EB5D}">
      <dgm:prSet phldrT="[Text]"/>
      <dgm:spPr/>
      <dgm:t>
        <a:bodyPr/>
        <a:lstStyle/>
        <a:p>
          <a:r>
            <a:rPr lang="zh-CN" altLang="en-US" dirty="0" smtClean="0">
              <a:latin typeface="黑体" pitchFamily="49" charset="-122"/>
              <a:ea typeface="黑体" pitchFamily="49" charset="-122"/>
            </a:rPr>
            <a:t>模型检验、修改</a:t>
          </a:r>
          <a:endParaRPr lang="en-US" dirty="0">
            <a:latin typeface="黑体" pitchFamily="49" charset="-122"/>
            <a:ea typeface="黑体" pitchFamily="49" charset="-122"/>
          </a:endParaRPr>
        </a:p>
      </dgm:t>
    </dgm:pt>
    <dgm:pt modelId="{B8E52864-E80A-E241-8182-1FB9FE1FFF4E}" type="parTrans" cxnId="{DEA77DA7-4412-8E4F-BA33-E53C3A068519}">
      <dgm:prSet/>
      <dgm:spPr/>
      <dgm:t>
        <a:bodyPr/>
        <a:lstStyle/>
        <a:p>
          <a:endParaRPr lang="en-US"/>
        </a:p>
      </dgm:t>
    </dgm:pt>
    <dgm:pt modelId="{2560E290-BBC1-6441-92CB-C76DDC61B3E7}" type="sibTrans" cxnId="{DEA77DA7-4412-8E4F-BA33-E53C3A068519}">
      <dgm:prSet/>
      <dgm:spPr/>
      <dgm:t>
        <a:bodyPr/>
        <a:lstStyle/>
        <a:p>
          <a:endParaRPr lang="en-US"/>
        </a:p>
      </dgm:t>
    </dgm:pt>
    <dgm:pt modelId="{C4C5D2C3-1CB4-5641-9C30-C0D79A9A85B6}">
      <dgm:prSet phldrT="[Text]" custT="1"/>
      <dgm:spPr/>
      <dgm:t>
        <a:bodyPr/>
        <a:lstStyle/>
        <a:p>
          <a:r>
            <a:rPr lang="zh-CN" altLang="en-US" sz="1200" smtClean="0">
              <a:latin typeface="黑体" pitchFamily="49" charset="-122"/>
              <a:ea typeface="黑体" pitchFamily="49" charset="-122"/>
            </a:rPr>
            <a:t>配置指标、参数</a:t>
          </a:r>
          <a:endParaRPr lang="en-US" sz="1200" dirty="0">
            <a:latin typeface="黑体" pitchFamily="49" charset="-122"/>
            <a:ea typeface="黑体" pitchFamily="49" charset="-122"/>
          </a:endParaRPr>
        </a:p>
      </dgm:t>
    </dgm:pt>
    <dgm:pt modelId="{362F1114-86F1-5349-827F-E45903C17F8D}" type="parTrans" cxnId="{50B8E8AD-2711-1D42-A7A0-130449467849}">
      <dgm:prSet/>
      <dgm:spPr/>
      <dgm:t>
        <a:bodyPr/>
        <a:lstStyle/>
        <a:p>
          <a:endParaRPr lang="en-US"/>
        </a:p>
      </dgm:t>
    </dgm:pt>
    <dgm:pt modelId="{F84F3E92-CD85-404C-BB0D-B90AB383C5D8}" type="sibTrans" cxnId="{50B8E8AD-2711-1D42-A7A0-130449467849}">
      <dgm:prSet/>
      <dgm:spPr/>
      <dgm:t>
        <a:bodyPr/>
        <a:lstStyle/>
        <a:p>
          <a:endParaRPr lang="en-US"/>
        </a:p>
      </dgm:t>
    </dgm:pt>
    <dgm:pt modelId="{0C44E7D6-B92F-3444-99D9-73AA27D74507}" type="pres">
      <dgm:prSet presAssocID="{1CAC2853-2EC3-0546-8805-5EE8ED84974E}" presName="CompostProcess" presStyleCnt="0">
        <dgm:presLayoutVars>
          <dgm:dir/>
          <dgm:resizeHandles val="exact"/>
        </dgm:presLayoutVars>
      </dgm:prSet>
      <dgm:spPr/>
      <dgm:t>
        <a:bodyPr/>
        <a:lstStyle/>
        <a:p>
          <a:endParaRPr lang="zh-CN" altLang="en-US"/>
        </a:p>
      </dgm:t>
    </dgm:pt>
    <dgm:pt modelId="{5B0421DB-5280-7744-8FF5-97F1720B20EF}" type="pres">
      <dgm:prSet presAssocID="{1CAC2853-2EC3-0546-8805-5EE8ED84974E}" presName="arrow" presStyleLbl="bgShp" presStyleIdx="0" presStyleCnt="1" custScaleX="115653" custLinFactNeighborY="-6961"/>
      <dgm:spPr/>
      <dgm:t>
        <a:bodyPr/>
        <a:lstStyle/>
        <a:p>
          <a:endParaRPr lang="zh-CN" altLang="en-US"/>
        </a:p>
      </dgm:t>
    </dgm:pt>
    <dgm:pt modelId="{11CF71C3-C188-6C4D-946A-BA3E509D1C63}" type="pres">
      <dgm:prSet presAssocID="{1CAC2853-2EC3-0546-8805-5EE8ED84974E}" presName="linearProcess" presStyleCnt="0"/>
      <dgm:spPr/>
      <dgm:t>
        <a:bodyPr/>
        <a:lstStyle/>
        <a:p>
          <a:endParaRPr lang="zh-CN" altLang="en-US"/>
        </a:p>
      </dgm:t>
    </dgm:pt>
    <dgm:pt modelId="{A62A5293-3A6C-9240-8302-239D1D2C7A9D}" type="pres">
      <dgm:prSet presAssocID="{CC671F24-6514-AB46-9F14-F2E9E06938E1}" presName="textNode" presStyleLbl="node1" presStyleIdx="0" presStyleCnt="5" custFlipHor="1" custScaleX="57084" custLinFactNeighborX="73817" custLinFactNeighborY="7">
        <dgm:presLayoutVars>
          <dgm:bulletEnabled val="1"/>
        </dgm:presLayoutVars>
      </dgm:prSet>
      <dgm:spPr/>
      <dgm:t>
        <a:bodyPr/>
        <a:lstStyle/>
        <a:p>
          <a:endParaRPr lang="en-US"/>
        </a:p>
      </dgm:t>
    </dgm:pt>
    <dgm:pt modelId="{3CC1594E-73B8-BD4A-AE5A-8CDCF3C8FD2B}" type="pres">
      <dgm:prSet presAssocID="{9C9E4E6F-B464-FE45-A11F-90559C52F397}" presName="sibTrans" presStyleCnt="0"/>
      <dgm:spPr/>
      <dgm:t>
        <a:bodyPr/>
        <a:lstStyle/>
        <a:p>
          <a:endParaRPr lang="zh-CN" altLang="en-US"/>
        </a:p>
      </dgm:t>
    </dgm:pt>
    <dgm:pt modelId="{7E6F14AA-9838-7C4C-85A4-794EFCE6D6B8}" type="pres">
      <dgm:prSet presAssocID="{C4C5D2C3-1CB4-5641-9C30-C0D79A9A85B6}" presName="textNode" presStyleLbl="node1" presStyleIdx="1" presStyleCnt="5" custFlipHor="1" custScaleX="69621" custLinFactNeighborX="1992" custLinFactNeighborY="7">
        <dgm:presLayoutVars>
          <dgm:bulletEnabled val="1"/>
        </dgm:presLayoutVars>
      </dgm:prSet>
      <dgm:spPr/>
      <dgm:t>
        <a:bodyPr/>
        <a:lstStyle/>
        <a:p>
          <a:endParaRPr lang="en-US"/>
        </a:p>
      </dgm:t>
    </dgm:pt>
    <dgm:pt modelId="{2E9D2EE6-7ABD-0349-9593-ACDBE4CEA7C8}" type="pres">
      <dgm:prSet presAssocID="{F84F3E92-CD85-404C-BB0D-B90AB383C5D8}" presName="sibTrans" presStyleCnt="0"/>
      <dgm:spPr/>
      <dgm:t>
        <a:bodyPr/>
        <a:lstStyle/>
        <a:p>
          <a:endParaRPr lang="zh-CN" altLang="en-US"/>
        </a:p>
      </dgm:t>
    </dgm:pt>
    <dgm:pt modelId="{7434962A-1F03-7741-80D0-C0FD370D67BA}" type="pres">
      <dgm:prSet presAssocID="{B11BDCD8-1C8E-394C-9D57-025EAD7DBB53}" presName="textNode" presStyleLbl="node1" presStyleIdx="2" presStyleCnt="5" custFlipHor="1" custScaleX="61042" custLinFactNeighborX="-52721" custLinFactNeighborY="7">
        <dgm:presLayoutVars>
          <dgm:bulletEnabled val="1"/>
        </dgm:presLayoutVars>
      </dgm:prSet>
      <dgm:spPr/>
      <dgm:t>
        <a:bodyPr/>
        <a:lstStyle/>
        <a:p>
          <a:endParaRPr lang="en-US"/>
        </a:p>
      </dgm:t>
    </dgm:pt>
    <dgm:pt modelId="{E822D9DE-2125-9A40-B271-4716559293A5}" type="pres">
      <dgm:prSet presAssocID="{9CF9E2CA-8CDB-ED42-BC9C-B65BB37DCDF4}" presName="sibTrans" presStyleCnt="0"/>
      <dgm:spPr/>
      <dgm:t>
        <a:bodyPr/>
        <a:lstStyle/>
        <a:p>
          <a:endParaRPr lang="zh-CN" altLang="en-US"/>
        </a:p>
      </dgm:t>
    </dgm:pt>
    <dgm:pt modelId="{9BAB7E4B-ACC8-ED48-932C-2DDD01BCAC8E}" type="pres">
      <dgm:prSet presAssocID="{D77FC3A7-02B7-8D4D-BD94-1779F32ED486}" presName="textNode" presStyleLbl="node1" presStyleIdx="3" presStyleCnt="5" custScaleX="46103" custLinFactX="37263" custLinFactNeighborX="100000">
        <dgm:presLayoutVars>
          <dgm:bulletEnabled val="1"/>
        </dgm:presLayoutVars>
      </dgm:prSet>
      <dgm:spPr/>
      <dgm:t>
        <a:bodyPr/>
        <a:lstStyle/>
        <a:p>
          <a:endParaRPr lang="en-US"/>
        </a:p>
      </dgm:t>
    </dgm:pt>
    <dgm:pt modelId="{C74A2E3A-18AC-0B45-98B7-52A89306EF52}" type="pres">
      <dgm:prSet presAssocID="{E87FCD03-ABCE-0641-8802-720E8E9A750A}" presName="sibTrans" presStyleCnt="0"/>
      <dgm:spPr/>
      <dgm:t>
        <a:bodyPr/>
        <a:lstStyle/>
        <a:p>
          <a:endParaRPr lang="zh-CN" altLang="en-US"/>
        </a:p>
      </dgm:t>
    </dgm:pt>
    <dgm:pt modelId="{2CC26CEC-6CEC-CC45-A8B1-85509B2A26D0}" type="pres">
      <dgm:prSet presAssocID="{D364387F-345E-0B48-AE5C-2C22B4D7EB5D}" presName="textNode" presStyleLbl="node1" presStyleIdx="4" presStyleCnt="5" custFlipHor="1" custScaleX="56041" custLinFactX="-57801" custLinFactNeighborX="-100000">
        <dgm:presLayoutVars>
          <dgm:bulletEnabled val="1"/>
        </dgm:presLayoutVars>
      </dgm:prSet>
      <dgm:spPr/>
      <dgm:t>
        <a:bodyPr/>
        <a:lstStyle/>
        <a:p>
          <a:endParaRPr lang="en-US"/>
        </a:p>
      </dgm:t>
    </dgm:pt>
  </dgm:ptLst>
  <dgm:cxnLst>
    <dgm:cxn modelId="{5CAABFF4-23F6-0641-B28A-8B845E619A29}" srcId="{1CAC2853-2EC3-0546-8805-5EE8ED84974E}" destId="{CC671F24-6514-AB46-9F14-F2E9E06938E1}" srcOrd="0" destOrd="0" parTransId="{CB49E4B8-0248-0B49-AC18-306138B3BA61}" sibTransId="{9C9E4E6F-B464-FE45-A11F-90559C52F397}"/>
    <dgm:cxn modelId="{D29D8418-F4A4-574E-8991-B7BA42CF9CA7}" type="presOf" srcId="{1CAC2853-2EC3-0546-8805-5EE8ED84974E}" destId="{0C44E7D6-B92F-3444-99D9-73AA27D74507}" srcOrd="0" destOrd="0" presId="urn:microsoft.com/office/officeart/2005/8/layout/hProcess9"/>
    <dgm:cxn modelId="{3C32BDF4-98C4-BD44-B8BF-25FD267C2A9B}" type="presOf" srcId="{B11BDCD8-1C8E-394C-9D57-025EAD7DBB53}" destId="{7434962A-1F03-7741-80D0-C0FD370D67BA}" srcOrd="0" destOrd="0" presId="urn:microsoft.com/office/officeart/2005/8/layout/hProcess9"/>
    <dgm:cxn modelId="{E6D407C2-DF51-2F49-BB80-B47B7BCF3CE2}" srcId="{1CAC2853-2EC3-0546-8805-5EE8ED84974E}" destId="{D77FC3A7-02B7-8D4D-BD94-1779F32ED486}" srcOrd="3" destOrd="0" parTransId="{B108813D-E8CB-8049-A01F-52115C750BC7}" sibTransId="{E87FCD03-ABCE-0641-8802-720E8E9A750A}"/>
    <dgm:cxn modelId="{98E95976-2E67-B144-BB3F-E7C6791405BF}" type="presOf" srcId="{D77FC3A7-02B7-8D4D-BD94-1779F32ED486}" destId="{9BAB7E4B-ACC8-ED48-932C-2DDD01BCAC8E}" srcOrd="0" destOrd="0" presId="urn:microsoft.com/office/officeart/2005/8/layout/hProcess9"/>
    <dgm:cxn modelId="{F08F43FB-7161-5D4F-8BCC-9C8DDEB35F92}" type="presOf" srcId="{D364387F-345E-0B48-AE5C-2C22B4D7EB5D}" destId="{2CC26CEC-6CEC-CC45-A8B1-85509B2A26D0}" srcOrd="0" destOrd="0" presId="urn:microsoft.com/office/officeart/2005/8/layout/hProcess9"/>
    <dgm:cxn modelId="{24953DB4-CEF7-1047-949C-023B1AD23D94}" srcId="{1CAC2853-2EC3-0546-8805-5EE8ED84974E}" destId="{B11BDCD8-1C8E-394C-9D57-025EAD7DBB53}" srcOrd="2" destOrd="0" parTransId="{76D1DE87-AB00-474F-9B07-77A29DF8E6CA}" sibTransId="{9CF9E2CA-8CDB-ED42-BC9C-B65BB37DCDF4}"/>
    <dgm:cxn modelId="{DEA77DA7-4412-8E4F-BA33-E53C3A068519}" srcId="{1CAC2853-2EC3-0546-8805-5EE8ED84974E}" destId="{D364387F-345E-0B48-AE5C-2C22B4D7EB5D}" srcOrd="4" destOrd="0" parTransId="{B8E52864-E80A-E241-8182-1FB9FE1FFF4E}" sibTransId="{2560E290-BBC1-6441-92CB-C76DDC61B3E7}"/>
    <dgm:cxn modelId="{50B8E8AD-2711-1D42-A7A0-130449467849}" srcId="{1CAC2853-2EC3-0546-8805-5EE8ED84974E}" destId="{C4C5D2C3-1CB4-5641-9C30-C0D79A9A85B6}" srcOrd="1" destOrd="0" parTransId="{362F1114-86F1-5349-827F-E45903C17F8D}" sibTransId="{F84F3E92-CD85-404C-BB0D-B90AB383C5D8}"/>
    <dgm:cxn modelId="{91DDAED9-85AD-7341-A686-11481E35CB57}" type="presOf" srcId="{C4C5D2C3-1CB4-5641-9C30-C0D79A9A85B6}" destId="{7E6F14AA-9838-7C4C-85A4-794EFCE6D6B8}" srcOrd="0" destOrd="0" presId="urn:microsoft.com/office/officeart/2005/8/layout/hProcess9"/>
    <dgm:cxn modelId="{E81315D7-ECE2-FC43-B4E4-A7460AD9C0F6}" type="presOf" srcId="{CC671F24-6514-AB46-9F14-F2E9E06938E1}" destId="{A62A5293-3A6C-9240-8302-239D1D2C7A9D}" srcOrd="0" destOrd="0" presId="urn:microsoft.com/office/officeart/2005/8/layout/hProcess9"/>
    <dgm:cxn modelId="{3C3F51DF-8A8E-AA4B-8BBA-9F531F794304}" type="presParOf" srcId="{0C44E7D6-B92F-3444-99D9-73AA27D74507}" destId="{5B0421DB-5280-7744-8FF5-97F1720B20EF}" srcOrd="0" destOrd="0" presId="urn:microsoft.com/office/officeart/2005/8/layout/hProcess9"/>
    <dgm:cxn modelId="{8CB5FD98-D76D-504E-A2B2-07943B105F17}" type="presParOf" srcId="{0C44E7D6-B92F-3444-99D9-73AA27D74507}" destId="{11CF71C3-C188-6C4D-946A-BA3E509D1C63}" srcOrd="1" destOrd="0" presId="urn:microsoft.com/office/officeart/2005/8/layout/hProcess9"/>
    <dgm:cxn modelId="{20F5AD1F-8934-004A-AE62-FAE976818EE6}" type="presParOf" srcId="{11CF71C3-C188-6C4D-946A-BA3E509D1C63}" destId="{A62A5293-3A6C-9240-8302-239D1D2C7A9D}" srcOrd="0" destOrd="0" presId="urn:microsoft.com/office/officeart/2005/8/layout/hProcess9"/>
    <dgm:cxn modelId="{58E1A98C-69FF-3442-901C-F95C6F272221}" type="presParOf" srcId="{11CF71C3-C188-6C4D-946A-BA3E509D1C63}" destId="{3CC1594E-73B8-BD4A-AE5A-8CDCF3C8FD2B}" srcOrd="1" destOrd="0" presId="urn:microsoft.com/office/officeart/2005/8/layout/hProcess9"/>
    <dgm:cxn modelId="{7B77FA10-C140-C64B-BE52-0310DE06506E}" type="presParOf" srcId="{11CF71C3-C188-6C4D-946A-BA3E509D1C63}" destId="{7E6F14AA-9838-7C4C-85A4-794EFCE6D6B8}" srcOrd="2" destOrd="0" presId="urn:microsoft.com/office/officeart/2005/8/layout/hProcess9"/>
    <dgm:cxn modelId="{2E707191-77AC-6641-9058-780A61E7E559}" type="presParOf" srcId="{11CF71C3-C188-6C4D-946A-BA3E509D1C63}" destId="{2E9D2EE6-7ABD-0349-9593-ACDBE4CEA7C8}" srcOrd="3" destOrd="0" presId="urn:microsoft.com/office/officeart/2005/8/layout/hProcess9"/>
    <dgm:cxn modelId="{A3479784-1A4E-B548-9C5E-FE3A4194CB73}" type="presParOf" srcId="{11CF71C3-C188-6C4D-946A-BA3E509D1C63}" destId="{7434962A-1F03-7741-80D0-C0FD370D67BA}" srcOrd="4" destOrd="0" presId="urn:microsoft.com/office/officeart/2005/8/layout/hProcess9"/>
    <dgm:cxn modelId="{F6FCF62F-E3D4-B147-83A9-A2F6D7AF645B}" type="presParOf" srcId="{11CF71C3-C188-6C4D-946A-BA3E509D1C63}" destId="{E822D9DE-2125-9A40-B271-4716559293A5}" srcOrd="5" destOrd="0" presId="urn:microsoft.com/office/officeart/2005/8/layout/hProcess9"/>
    <dgm:cxn modelId="{3E929B46-57A0-4842-A3F6-AF08EB016601}" type="presParOf" srcId="{11CF71C3-C188-6C4D-946A-BA3E509D1C63}" destId="{9BAB7E4B-ACC8-ED48-932C-2DDD01BCAC8E}" srcOrd="6" destOrd="0" presId="urn:microsoft.com/office/officeart/2005/8/layout/hProcess9"/>
    <dgm:cxn modelId="{634FC54D-CE5F-1A40-8655-B6FDF2FCCE4E}" type="presParOf" srcId="{11CF71C3-C188-6C4D-946A-BA3E509D1C63}" destId="{C74A2E3A-18AC-0B45-98B7-52A89306EF52}" srcOrd="7" destOrd="0" presId="urn:microsoft.com/office/officeart/2005/8/layout/hProcess9"/>
    <dgm:cxn modelId="{678DA008-6F15-C143-B684-2089EFABD922}" type="presParOf" srcId="{11CF71C3-C188-6C4D-946A-BA3E509D1C63}" destId="{2CC26CEC-6CEC-CC45-A8B1-85509B2A26D0}" srcOrd="8" destOrd="0" presId="urn:microsoft.com/office/officeart/2005/8/layout/hProcess9"/>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0421DB-5280-7744-8FF5-97F1720B20EF}">
      <dsp:nvSpPr>
        <dsp:cNvPr id="0" name=""/>
        <dsp:cNvSpPr/>
      </dsp:nvSpPr>
      <dsp:spPr>
        <a:xfrm>
          <a:off x="68347" y="0"/>
          <a:ext cx="7928200" cy="807863"/>
        </a:xfrm>
        <a:prstGeom prst="rightArrow">
          <a:avLst/>
        </a:prstGeom>
        <a:solidFill>
          <a:schemeClr val="dk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62A5293-3A6C-9240-8302-239D1D2C7A9D}">
      <dsp:nvSpPr>
        <dsp:cNvPr id="0" name=""/>
        <dsp:cNvSpPr/>
      </dsp:nvSpPr>
      <dsp:spPr>
        <a:xfrm flipH="1">
          <a:off x="203048" y="242381"/>
          <a:ext cx="1381129" cy="323145"/>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黑体" pitchFamily="49" charset="-122"/>
              <a:ea typeface="黑体" pitchFamily="49" charset="-122"/>
            </a:rPr>
            <a:t>配置模型结构</a:t>
          </a:r>
          <a:endParaRPr lang="en-US" sz="1200" kern="1200" dirty="0">
            <a:latin typeface="黑体" pitchFamily="49" charset="-122"/>
            <a:ea typeface="黑体" pitchFamily="49" charset="-122"/>
          </a:endParaRPr>
        </a:p>
      </dsp:txBody>
      <dsp:txXfrm>
        <a:off x="218823" y="258156"/>
        <a:ext cx="1349579" cy="291595"/>
      </dsp:txXfrm>
    </dsp:sp>
    <dsp:sp modelId="{7E6F14AA-9838-7C4C-85A4-794EFCE6D6B8}">
      <dsp:nvSpPr>
        <dsp:cNvPr id="0" name=""/>
        <dsp:cNvSpPr/>
      </dsp:nvSpPr>
      <dsp:spPr>
        <a:xfrm flipH="1">
          <a:off x="1656185" y="242381"/>
          <a:ext cx="1684458" cy="323145"/>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latin typeface="黑体" pitchFamily="49" charset="-122"/>
              <a:ea typeface="黑体" pitchFamily="49" charset="-122"/>
            </a:rPr>
            <a:t>配置指标、参数</a:t>
          </a:r>
          <a:endParaRPr lang="en-US" sz="1200" kern="1200" dirty="0">
            <a:latin typeface="黑体" pitchFamily="49" charset="-122"/>
            <a:ea typeface="黑体" pitchFamily="49" charset="-122"/>
          </a:endParaRPr>
        </a:p>
      </dsp:txBody>
      <dsp:txXfrm>
        <a:off x="1671960" y="258156"/>
        <a:ext cx="1652908" cy="291595"/>
      </dsp:txXfrm>
    </dsp:sp>
    <dsp:sp modelId="{7434962A-1F03-7741-80D0-C0FD370D67BA}">
      <dsp:nvSpPr>
        <dsp:cNvPr id="0" name=""/>
        <dsp:cNvSpPr/>
      </dsp:nvSpPr>
      <dsp:spPr>
        <a:xfrm flipH="1">
          <a:off x="3456384" y="242381"/>
          <a:ext cx="1476892" cy="323145"/>
        </a:xfrm>
        <a:prstGeom prst="roundRect">
          <a:avLst/>
        </a:prstGeom>
        <a:solidFill>
          <a:srgbClr val="FFC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黑体" pitchFamily="49" charset="-122"/>
              <a:ea typeface="黑体" pitchFamily="49" charset="-122"/>
            </a:rPr>
            <a:t>配置计算公式</a:t>
          </a:r>
          <a:endParaRPr lang="en-US" sz="1400" kern="1200" dirty="0">
            <a:latin typeface="黑体" pitchFamily="49" charset="-122"/>
            <a:ea typeface="黑体" pitchFamily="49" charset="-122"/>
          </a:endParaRPr>
        </a:p>
      </dsp:txBody>
      <dsp:txXfrm>
        <a:off x="3472159" y="258156"/>
        <a:ext cx="1445342" cy="291595"/>
      </dsp:txXfrm>
    </dsp:sp>
    <dsp:sp modelId="{9BAB7E4B-ACC8-ED48-932C-2DDD01BCAC8E}">
      <dsp:nvSpPr>
        <dsp:cNvPr id="0" name=""/>
        <dsp:cNvSpPr/>
      </dsp:nvSpPr>
      <dsp:spPr>
        <a:xfrm>
          <a:off x="6480727" y="242359"/>
          <a:ext cx="1115447" cy="323145"/>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黑体" pitchFamily="49" charset="-122"/>
              <a:ea typeface="黑体" pitchFamily="49" charset="-122"/>
            </a:rPr>
            <a:t>模型发布</a:t>
          </a:r>
          <a:endParaRPr lang="en-US" sz="1200" kern="1200" dirty="0">
            <a:latin typeface="黑体" pitchFamily="49" charset="-122"/>
            <a:ea typeface="黑体" pitchFamily="49" charset="-122"/>
          </a:endParaRPr>
        </a:p>
      </dsp:txBody>
      <dsp:txXfrm>
        <a:off x="6496502" y="258134"/>
        <a:ext cx="1083897" cy="291595"/>
      </dsp:txXfrm>
    </dsp:sp>
    <dsp:sp modelId="{2CC26CEC-6CEC-CC45-A8B1-85509B2A26D0}">
      <dsp:nvSpPr>
        <dsp:cNvPr id="0" name=""/>
        <dsp:cNvSpPr/>
      </dsp:nvSpPr>
      <dsp:spPr>
        <a:xfrm flipH="1">
          <a:off x="5040559" y="242359"/>
          <a:ext cx="1355894" cy="323145"/>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黑体" pitchFamily="49" charset="-122"/>
              <a:ea typeface="黑体" pitchFamily="49" charset="-122"/>
            </a:rPr>
            <a:t>模型检验、修改</a:t>
          </a:r>
          <a:endParaRPr lang="en-US" sz="1200" kern="1200" dirty="0">
            <a:latin typeface="黑体" pitchFamily="49" charset="-122"/>
            <a:ea typeface="黑体" pitchFamily="49" charset="-122"/>
          </a:endParaRPr>
        </a:p>
      </dsp:txBody>
      <dsp:txXfrm>
        <a:off x="5056334" y="258134"/>
        <a:ext cx="1324344" cy="29159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2.vml.rels><?xml version="1.0" encoding="UTF-8" standalone="yes"?>
<Relationships xmlns="http://schemas.openxmlformats.org/package/2006/relationships"><Relationship Id="rId1" Type="http://schemas.openxmlformats.org/officeDocument/2006/relationships/image" Target="../media/image8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1EC07E-7E87-4B69-A280-649B75FCF44E}" type="datetimeFigureOut">
              <a:rPr lang="zh-CN" altLang="en-US" smtClean="0"/>
              <a:pPr/>
              <a:t>2018/7/16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EA37C6-7BD6-491B-A8A0-A17FC04F9BB7}" type="slidenum">
              <a:rPr lang="zh-CN" altLang="en-US" smtClean="0"/>
              <a:pPr/>
              <a:t>‹#›</a:t>
            </a:fld>
            <a:endParaRPr lang="zh-CN" altLang="en-US"/>
          </a:p>
        </p:txBody>
      </p:sp>
    </p:spTree>
    <p:extLst>
      <p:ext uri="{BB962C8B-B14F-4D97-AF65-F5344CB8AC3E}">
        <p14:creationId xmlns="" xmlns:p14="http://schemas.microsoft.com/office/powerpoint/2010/main" val="940361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各位领导，您们好。</a:t>
            </a:r>
            <a:endParaRPr lang="en-US" altLang="zh-CN" dirty="0" smtClean="0"/>
          </a:p>
          <a:p>
            <a:r>
              <a:rPr lang="zh-CN" altLang="en-US" dirty="0" smtClean="0"/>
              <a:t>我是吉贝克公司的凌志刚，也是这次招标项目拟担任项目总监，现在由我来代表吉贝克阐述我们的投标方案</a:t>
            </a:r>
            <a:endParaRPr lang="zh-CN" altLang="en-US" dirty="0"/>
          </a:p>
        </p:txBody>
      </p:sp>
      <p:sp>
        <p:nvSpPr>
          <p:cNvPr id="4" name="灯片编号占位符 3"/>
          <p:cNvSpPr>
            <a:spLocks noGrp="1"/>
          </p:cNvSpPr>
          <p:nvPr>
            <p:ph type="sldNum" sz="quarter" idx="10"/>
          </p:nvPr>
        </p:nvSpPr>
        <p:spPr/>
        <p:txBody>
          <a:bodyPr/>
          <a:lstStyle/>
          <a:p>
            <a:pPr>
              <a:defRPr/>
            </a:pPr>
            <a:fld id="{0CDB9680-D9EE-42C8-86C7-DCC340017A61}" type="slidenum">
              <a:rPr lang="en-GB" smtClean="0">
                <a:solidFill>
                  <a:prstClr val="black"/>
                </a:solidFill>
              </a:rPr>
              <a:pPr>
                <a:defRPr/>
              </a:pPr>
              <a:t>1</a:t>
            </a:fld>
            <a:endParaRPr lang="en-GB">
              <a:solidFill>
                <a:prstClr val="black"/>
              </a:solidFill>
            </a:endParaRPr>
          </a:p>
        </p:txBody>
      </p:sp>
    </p:spTree>
    <p:extLst>
      <p:ext uri="{BB962C8B-B14F-4D97-AF65-F5344CB8AC3E}">
        <p14:creationId xmlns="" xmlns:p14="http://schemas.microsoft.com/office/powerpoint/2010/main" val="998887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bwMode="auto">
          <a:xfrm>
            <a:off x="3238500" y="514350"/>
            <a:ext cx="3429000" cy="2571750"/>
          </a:xfrm>
          <a:noFill/>
          <a:ln>
            <a:solidFill>
              <a:srgbClr val="000000"/>
            </a:solidFill>
            <a:miter lim="800000"/>
            <a:headEnd/>
            <a:tailEnd/>
          </a:ln>
        </p:spPr>
      </p:sp>
      <p:sp>
        <p:nvSpPr>
          <p:cNvPr id="97283" name="备注占位符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91%</a:t>
            </a:r>
            <a:r>
              <a:rPr lang="zh-CN" altLang="en-US" sz="1200" dirty="0" smtClean="0"/>
              <a:t>，共</a:t>
            </a:r>
            <a:r>
              <a:rPr lang="en-US" altLang="zh-CN" sz="1200" dirty="0" smtClean="0"/>
              <a:t>16</a:t>
            </a:r>
            <a:r>
              <a:rPr lang="zh-CN" altLang="en-US" sz="1200" dirty="0" smtClean="0"/>
              <a:t>个模块，</a:t>
            </a:r>
            <a:r>
              <a:rPr lang="en-US" altLang="zh-CN" sz="1200" dirty="0" smtClean="0"/>
              <a:t>11</a:t>
            </a:r>
            <a:r>
              <a:rPr lang="zh-CN" altLang="en-US" sz="1200" dirty="0" smtClean="0"/>
              <a:t>个模块强调实施经验（下一张）</a:t>
            </a:r>
          </a:p>
          <a:p>
            <a:r>
              <a:rPr lang="zh-CN" altLang="en-US" dirty="0" smtClean="0"/>
              <a:t>整个操作风险管理系统基本框架由展现层、分析层、数据层组成。</a:t>
            </a:r>
            <a:endParaRPr lang="en-US" altLang="zh-CN" dirty="0" smtClean="0"/>
          </a:p>
          <a:p>
            <a:r>
              <a:rPr lang="zh-CN" altLang="en-US" dirty="0" smtClean="0"/>
              <a:t>表现层指业务操作人员、管理者或其他使用者能够接触到的用户界面；</a:t>
            </a:r>
            <a:endParaRPr lang="en-US" altLang="zh-CN" dirty="0" smtClean="0"/>
          </a:p>
          <a:p>
            <a:r>
              <a:rPr lang="zh-CN" altLang="en-US" dirty="0" smtClean="0"/>
              <a:t>分析层指的是支持操作风险管理的核心功能、操作风险计量专业模型工具；</a:t>
            </a:r>
            <a:endParaRPr lang="en-US" altLang="zh-CN" dirty="0" smtClean="0"/>
          </a:p>
          <a:p>
            <a:r>
              <a:rPr lang="zh-CN" altLang="en-US" dirty="0" smtClean="0"/>
              <a:t>数据层将产生与收集的操作风险相关的内外部数据承载到操作风险的风险数据集市中。</a:t>
            </a:r>
            <a:endParaRPr lang="en-US" altLang="zh-CN" dirty="0" smtClean="0"/>
          </a:p>
          <a:p>
            <a:r>
              <a:rPr lang="zh-CN" altLang="en-US" dirty="0" smtClean="0"/>
              <a:t>操作风险解决方案包括一个底层应用支撑平台和在平台上搭建的业务系统和独立的报表系统。底层平台提供了单位，业务部门，流程基本维度的管理，</a:t>
            </a:r>
            <a:r>
              <a:rPr lang="en-US" altLang="zh-CN" dirty="0" smtClean="0"/>
              <a:t>EXCEL</a:t>
            </a:r>
            <a:r>
              <a:rPr lang="zh-CN" altLang="en-US" dirty="0" smtClean="0"/>
              <a:t>数据上传，菜单权限用户管理，业务层级管理，跑批管理，工作流管理，数据字典管理，邮件收发，消息收发管理等基本功能。业务系统则专注于</a:t>
            </a:r>
            <a:r>
              <a:rPr lang="en-US" altLang="zh-CN" dirty="0" smtClean="0"/>
              <a:t>4</a:t>
            </a:r>
            <a:r>
              <a:rPr lang="zh-CN" altLang="en-US" dirty="0" smtClean="0"/>
              <a:t>大工具之间关联关系，报表服务器提供了丰富和表样和强大的操作功能。</a:t>
            </a:r>
          </a:p>
          <a:p>
            <a:endParaRPr lang="zh-CN" altLang="en-US" dirty="0" smtClean="0"/>
          </a:p>
        </p:txBody>
      </p:sp>
      <p:sp>
        <p:nvSpPr>
          <p:cNvPr id="9728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1C376BE-D22C-479A-A069-04AAD4D4365A}" type="slidenum">
              <a:rPr lang="zh-CN" altLang="en-US" smtClean="0">
                <a:solidFill>
                  <a:prstClr val="black"/>
                </a:solidFill>
                <a:latin typeface="Calibri"/>
                <a:ea typeface="宋体"/>
              </a:rPr>
              <a:pPr/>
              <a:t>14</a:t>
            </a:fld>
            <a:endParaRPr lang="zh-CN" altLang="en-US" smtClean="0">
              <a:solidFill>
                <a:prstClr val="black"/>
              </a:solidFill>
              <a:latin typeface="Calibri"/>
              <a:ea typeface="宋体"/>
            </a:endParaRPr>
          </a:p>
        </p:txBody>
      </p:sp>
    </p:spTree>
    <p:extLst>
      <p:ext uri="{BB962C8B-B14F-4D97-AF65-F5344CB8AC3E}">
        <p14:creationId xmlns="" xmlns:p14="http://schemas.microsoft.com/office/powerpoint/2010/main" val="356933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xfrm>
            <a:off x="3238500" y="514350"/>
            <a:ext cx="3429000" cy="2571750"/>
          </a:xfrm>
        </p:spPr>
      </p:sp>
      <p:sp>
        <p:nvSpPr>
          <p:cNvPr id="65539" name="备注占位符 2"/>
          <p:cNvSpPr>
            <a:spLocks noGrp="1"/>
          </p:cNvSpPr>
          <p:nvPr>
            <p:ph type="body" idx="1"/>
          </p:nvPr>
        </p:nvSpPr>
        <p:spPr>
          <a:noFill/>
        </p:spPr>
        <p:txBody>
          <a:bodyPr/>
          <a:lstStyle/>
          <a:p>
            <a:endParaRPr lang="zh-CN" altLang="en-US"/>
          </a:p>
        </p:txBody>
      </p:sp>
      <p:sp>
        <p:nvSpPr>
          <p:cNvPr id="65540" name="灯片编号占位符 3"/>
          <p:cNvSpPr>
            <a:spLocks noGrp="1"/>
          </p:cNvSpPr>
          <p:nvPr>
            <p:ph type="sldNum" sz="quarter" idx="5"/>
          </p:nvPr>
        </p:nvSpPr>
        <p:spPr>
          <a:noFill/>
        </p:spPr>
        <p:txBody>
          <a:bodyPr/>
          <a:lstStyle/>
          <a:p>
            <a:fld id="{824F4037-25E2-47F9-8018-E28046BFFAAA}" type="slidenum">
              <a:rPr lang="zh-CN" altLang="en-US"/>
              <a:pPr/>
              <a:t>15</a:t>
            </a:fld>
            <a:endParaRPr lang="zh-CN" altLang="en-US"/>
          </a:p>
        </p:txBody>
      </p:sp>
    </p:spTree>
    <p:extLst>
      <p:ext uri="{BB962C8B-B14F-4D97-AF65-F5344CB8AC3E}">
        <p14:creationId xmlns="" xmlns:p14="http://schemas.microsoft.com/office/powerpoint/2010/main" val="1677472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xfrm>
            <a:off x="3238500" y="514350"/>
            <a:ext cx="3429000" cy="2571750"/>
          </a:xfrm>
        </p:spPr>
      </p:sp>
      <p:sp>
        <p:nvSpPr>
          <p:cNvPr id="65539" name="备注占位符 2"/>
          <p:cNvSpPr>
            <a:spLocks noGrp="1"/>
          </p:cNvSpPr>
          <p:nvPr>
            <p:ph type="body" idx="1"/>
          </p:nvPr>
        </p:nvSpPr>
        <p:spPr>
          <a:noFill/>
        </p:spPr>
        <p:txBody>
          <a:bodyPr/>
          <a:lstStyle/>
          <a:p>
            <a:endParaRPr lang="zh-CN" altLang="en-US"/>
          </a:p>
        </p:txBody>
      </p:sp>
      <p:sp>
        <p:nvSpPr>
          <p:cNvPr id="65540" name="灯片编号占位符 3"/>
          <p:cNvSpPr>
            <a:spLocks noGrp="1"/>
          </p:cNvSpPr>
          <p:nvPr>
            <p:ph type="sldNum" sz="quarter" idx="5"/>
          </p:nvPr>
        </p:nvSpPr>
        <p:spPr>
          <a:noFill/>
        </p:spPr>
        <p:txBody>
          <a:bodyPr/>
          <a:lstStyle/>
          <a:p>
            <a:fld id="{824F4037-25E2-47F9-8018-E28046BFFAAA}" type="slidenum">
              <a:rPr lang="zh-CN" altLang="en-US"/>
              <a:pPr/>
              <a:t>17</a:t>
            </a:fld>
            <a:endParaRPr lang="zh-CN" altLang="en-US"/>
          </a:p>
        </p:txBody>
      </p:sp>
    </p:spTree>
    <p:extLst>
      <p:ext uri="{BB962C8B-B14F-4D97-AF65-F5344CB8AC3E}">
        <p14:creationId xmlns="" xmlns:p14="http://schemas.microsoft.com/office/powerpoint/2010/main" val="29703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C680DC6-6B2C-B54F-A136-DE8F6CD29096}" type="slidenum">
              <a:rPr kumimoji="1" lang="zh-CN" altLang="en-US" smtClean="0">
                <a:solidFill>
                  <a:prstClr val="black"/>
                </a:solidFill>
              </a:rPr>
              <a:pPr/>
              <a:t>18</a:t>
            </a:fld>
            <a:endParaRPr kumimoji="1" lang="zh-CN" altLang="en-US">
              <a:solidFill>
                <a:prstClr val="black"/>
              </a:solidFill>
            </a:endParaRPr>
          </a:p>
        </p:txBody>
      </p:sp>
    </p:spTree>
    <p:extLst>
      <p:ext uri="{BB962C8B-B14F-4D97-AF65-F5344CB8AC3E}">
        <p14:creationId xmlns="" xmlns:p14="http://schemas.microsoft.com/office/powerpoint/2010/main" val="556158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2A3559-2ABB-4204-983B-C679FC1170B4}" type="slidenum">
              <a:rPr lang="zh-CN" altLang="en-US" smtClean="0"/>
              <a:pPr/>
              <a:t>19</a:t>
            </a:fld>
            <a:endParaRPr lang="zh-CN" altLang="en-US"/>
          </a:p>
        </p:txBody>
      </p:sp>
    </p:spTree>
    <p:extLst>
      <p:ext uri="{BB962C8B-B14F-4D97-AF65-F5344CB8AC3E}">
        <p14:creationId xmlns="" xmlns:p14="http://schemas.microsoft.com/office/powerpoint/2010/main" val="642228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a:t>
            </a:r>
            <a:r>
              <a:rPr lang="zh-CN" altLang="en-US" dirty="0"/>
              <a:t>、我们要做一个什么样的系统？需求是什么？先从保监会的要求谈起</a:t>
            </a:r>
          </a:p>
        </p:txBody>
      </p:sp>
      <p:sp>
        <p:nvSpPr>
          <p:cNvPr id="4" name="灯片编号占位符 3"/>
          <p:cNvSpPr>
            <a:spLocks noGrp="1"/>
          </p:cNvSpPr>
          <p:nvPr>
            <p:ph type="sldNum" sz="quarter" idx="10"/>
          </p:nvPr>
        </p:nvSpPr>
        <p:spPr/>
        <p:txBody>
          <a:bodyPr/>
          <a:lstStyle/>
          <a:p>
            <a:fld id="{11FFF52B-D4D2-4450-AD4B-F9A08B41240E}" type="slidenum">
              <a:rPr lang="zh-CN" altLang="en-US" smtClean="0"/>
              <a:pPr/>
              <a:t>20</a:t>
            </a:fld>
            <a:endParaRPr lang="zh-CN" altLang="en-US"/>
          </a:p>
        </p:txBody>
      </p:sp>
    </p:spTree>
    <p:extLst>
      <p:ext uri="{BB962C8B-B14F-4D97-AF65-F5344CB8AC3E}">
        <p14:creationId xmlns="" xmlns:p14="http://schemas.microsoft.com/office/powerpoint/2010/main" val="947202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一是不能把工具当目标，为了做而做；二是不能建空中楼阁，数据、流程、模型是基础。</a:t>
            </a:r>
          </a:p>
        </p:txBody>
      </p:sp>
      <p:sp>
        <p:nvSpPr>
          <p:cNvPr id="4" name="灯片编号占位符 3"/>
          <p:cNvSpPr>
            <a:spLocks noGrp="1"/>
          </p:cNvSpPr>
          <p:nvPr>
            <p:ph type="sldNum" sz="quarter" idx="10"/>
          </p:nvPr>
        </p:nvSpPr>
        <p:spPr/>
        <p:txBody>
          <a:bodyPr/>
          <a:lstStyle/>
          <a:p>
            <a:fld id="{11FFF52B-D4D2-4450-AD4B-F9A08B41240E}" type="slidenum">
              <a:rPr lang="zh-CN" altLang="en-US" smtClean="0"/>
              <a:pPr/>
              <a:t>21</a:t>
            </a:fld>
            <a:endParaRPr lang="zh-CN" altLang="en-US"/>
          </a:p>
        </p:txBody>
      </p:sp>
    </p:spTree>
    <p:extLst>
      <p:ext uri="{BB962C8B-B14F-4D97-AF65-F5344CB8AC3E}">
        <p14:creationId xmlns="" xmlns:p14="http://schemas.microsoft.com/office/powerpoint/2010/main" val="1208827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7EA37C6-7BD6-491B-A8A0-A17FC04F9BB7}" type="slidenum">
              <a:rPr lang="zh-CN" altLang="en-US" smtClean="0"/>
              <a:pPr/>
              <a:t>22</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2A3559-2ABB-4204-983B-C679FC1170B4}" type="slidenum">
              <a:rPr lang="zh-CN" altLang="en-US" smtClean="0"/>
              <a:pPr/>
              <a:t>23</a:t>
            </a:fld>
            <a:endParaRPr lang="zh-CN" altLang="en-US"/>
          </a:p>
        </p:txBody>
      </p:sp>
    </p:spTree>
    <p:extLst>
      <p:ext uri="{BB962C8B-B14F-4D97-AF65-F5344CB8AC3E}">
        <p14:creationId xmlns="" xmlns:p14="http://schemas.microsoft.com/office/powerpoint/2010/main" val="979085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xfrm>
            <a:off x="3440113" y="465138"/>
            <a:ext cx="3132137" cy="2349500"/>
          </a:xfrm>
          <a:noFill/>
          <a:ln>
            <a:solidFill>
              <a:srgbClr val="000000"/>
            </a:solidFill>
          </a:ln>
        </p:spPr>
      </p:sp>
      <p:sp>
        <p:nvSpPr>
          <p:cNvPr id="8195" name="备注占位符 2"/>
          <p:cNvSpPr>
            <a:spLocks noGrp="1"/>
          </p:cNvSpPr>
          <p:nvPr>
            <p:ph type="body" idx="1"/>
          </p:nvPr>
        </p:nvSpPr>
        <p:spPr bwMode="auto">
          <a:xfrm>
            <a:off x="998984" y="2970413"/>
            <a:ext cx="8013793" cy="2818795"/>
          </a:xfrm>
          <a:prstGeom prst="rect">
            <a:avLst/>
          </a:prstGeom>
          <a:noFill/>
          <a:ln>
            <a:solidFill>
              <a:srgbClr val="000000"/>
            </a:solidFill>
            <a:miter lim="800000"/>
            <a:headEnd/>
            <a:tailEnd/>
          </a:ln>
        </p:spPr>
        <p:txBody>
          <a:bodyPr/>
          <a:lstStyle/>
          <a:p>
            <a:endParaRPr lang="zh-CN" altLang="en-US" dirty="0"/>
          </a:p>
          <a:p>
            <a:endParaRPr lang="zh-CN" altLang="en-US" dirty="0"/>
          </a:p>
        </p:txBody>
      </p:sp>
    </p:spTree>
    <p:extLst>
      <p:ext uri="{BB962C8B-B14F-4D97-AF65-F5344CB8AC3E}">
        <p14:creationId xmlns="" xmlns:p14="http://schemas.microsoft.com/office/powerpoint/2010/main" val="85143619"/>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这次投标方案我从以下四方面来介绍我们的方案。</a:t>
            </a:r>
            <a:endParaRPr kumimoji="1" lang="zh-CN" altLang="en-US" dirty="0"/>
          </a:p>
        </p:txBody>
      </p:sp>
      <p:sp>
        <p:nvSpPr>
          <p:cNvPr id="4" name="幻灯片编号占位符 3"/>
          <p:cNvSpPr>
            <a:spLocks noGrp="1"/>
          </p:cNvSpPr>
          <p:nvPr>
            <p:ph type="sldNum" sz="quarter" idx="10"/>
          </p:nvPr>
        </p:nvSpPr>
        <p:spPr/>
        <p:txBody>
          <a:bodyPr/>
          <a:lstStyle/>
          <a:p>
            <a:fld id="{2C680DC6-6B2C-B54F-A136-DE8F6CD29096}" type="slidenum">
              <a:rPr kumimoji="1" lang="zh-CN" altLang="en-US" smtClean="0">
                <a:solidFill>
                  <a:prstClr val="black"/>
                </a:solidFill>
              </a:rPr>
              <a:pPr/>
              <a:t>2</a:t>
            </a:fld>
            <a:endParaRPr kumimoji="1" lang="zh-CN" altLang="en-US">
              <a:solidFill>
                <a:prstClr val="black"/>
              </a:solidFill>
            </a:endParaRPr>
          </a:p>
        </p:txBody>
      </p:sp>
    </p:spTree>
    <p:extLst>
      <p:ext uri="{BB962C8B-B14F-4D97-AF65-F5344CB8AC3E}">
        <p14:creationId xmlns="" xmlns:p14="http://schemas.microsoft.com/office/powerpoint/2010/main" val="1324079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xfrm>
            <a:off x="3443288" y="468313"/>
            <a:ext cx="3127375" cy="2346325"/>
          </a:xfrm>
          <a:noFill/>
          <a:ln>
            <a:solidFill>
              <a:srgbClr val="000000"/>
            </a:solidFill>
          </a:ln>
        </p:spPr>
      </p:sp>
      <p:sp>
        <p:nvSpPr>
          <p:cNvPr id="11267" name="备注占位符 2"/>
          <p:cNvSpPr>
            <a:spLocks noGrp="1"/>
          </p:cNvSpPr>
          <p:nvPr>
            <p:ph type="body" idx="1"/>
          </p:nvPr>
        </p:nvSpPr>
        <p:spPr bwMode="auto">
          <a:xfrm>
            <a:off x="1000081" y="2972549"/>
            <a:ext cx="8013793" cy="2816660"/>
          </a:xfrm>
          <a:prstGeom prst="rect">
            <a:avLst/>
          </a:prstGeom>
          <a:noFill/>
          <a:ln>
            <a:solidFill>
              <a:srgbClr val="000000"/>
            </a:solidFill>
            <a:miter lim="800000"/>
            <a:headEnd/>
            <a:tailEnd/>
          </a:ln>
        </p:spPr>
        <p:txBody>
          <a:bodyPr/>
          <a:lstStyle/>
          <a:p>
            <a:endParaRPr lang="zh-CN" altLang="en-US"/>
          </a:p>
          <a:p>
            <a:endParaRPr lang="zh-CN" altLang="en-US"/>
          </a:p>
        </p:txBody>
      </p:sp>
    </p:spTree>
    <p:extLst>
      <p:ext uri="{BB962C8B-B14F-4D97-AF65-F5344CB8AC3E}">
        <p14:creationId xmlns="" xmlns:p14="http://schemas.microsoft.com/office/powerpoint/2010/main" val="682393990"/>
      </p:ext>
    </p:extLst>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xfrm>
            <a:off x="3443288" y="468313"/>
            <a:ext cx="3127375" cy="2346325"/>
          </a:xfrm>
          <a:noFill/>
          <a:ln>
            <a:solidFill>
              <a:srgbClr val="000000"/>
            </a:solidFill>
          </a:ln>
        </p:spPr>
      </p:sp>
      <p:sp>
        <p:nvSpPr>
          <p:cNvPr id="11267" name="备注占位符 2"/>
          <p:cNvSpPr>
            <a:spLocks noGrp="1"/>
          </p:cNvSpPr>
          <p:nvPr>
            <p:ph type="body" idx="1"/>
          </p:nvPr>
        </p:nvSpPr>
        <p:spPr bwMode="auto">
          <a:xfrm>
            <a:off x="1000081" y="2972549"/>
            <a:ext cx="8013793" cy="2816660"/>
          </a:xfrm>
          <a:prstGeom prst="rect">
            <a:avLst/>
          </a:prstGeom>
          <a:noFill/>
          <a:ln>
            <a:solidFill>
              <a:srgbClr val="000000"/>
            </a:solidFill>
            <a:miter lim="800000"/>
            <a:headEnd/>
            <a:tailEnd/>
          </a:ln>
        </p:spPr>
        <p:txBody>
          <a:bodyPr/>
          <a:lstStyle/>
          <a:p>
            <a:endParaRPr lang="zh-CN" altLang="en-US"/>
          </a:p>
          <a:p>
            <a:endParaRPr lang="zh-CN" altLang="en-US"/>
          </a:p>
        </p:txBody>
      </p:sp>
    </p:spTree>
    <p:extLst>
      <p:ext uri="{BB962C8B-B14F-4D97-AF65-F5344CB8AC3E}">
        <p14:creationId xmlns="" xmlns:p14="http://schemas.microsoft.com/office/powerpoint/2010/main" val="186379898"/>
      </p:ext>
    </p:extLst>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xfrm>
            <a:off x="3443288" y="468313"/>
            <a:ext cx="3127375" cy="2346325"/>
          </a:xfrm>
          <a:noFill/>
          <a:ln>
            <a:solidFill>
              <a:srgbClr val="000000"/>
            </a:solidFill>
          </a:ln>
        </p:spPr>
      </p:sp>
      <p:sp>
        <p:nvSpPr>
          <p:cNvPr id="11267" name="备注占位符 2"/>
          <p:cNvSpPr>
            <a:spLocks noGrp="1"/>
          </p:cNvSpPr>
          <p:nvPr>
            <p:ph type="body" idx="1"/>
          </p:nvPr>
        </p:nvSpPr>
        <p:spPr bwMode="auto">
          <a:xfrm>
            <a:off x="1000081" y="2972549"/>
            <a:ext cx="8013793" cy="2816660"/>
          </a:xfrm>
          <a:prstGeom prst="rect">
            <a:avLst/>
          </a:prstGeom>
          <a:noFill/>
          <a:ln>
            <a:solidFill>
              <a:srgbClr val="000000"/>
            </a:solidFill>
            <a:miter lim="800000"/>
            <a:headEnd/>
            <a:tailEnd/>
          </a:ln>
        </p:spPr>
        <p:txBody>
          <a:bodyPr/>
          <a:lstStyle/>
          <a:p>
            <a:endParaRPr lang="zh-CN" altLang="en-US"/>
          </a:p>
          <a:p>
            <a:endParaRPr lang="zh-CN" altLang="en-US"/>
          </a:p>
        </p:txBody>
      </p:sp>
    </p:spTree>
    <p:extLst>
      <p:ext uri="{BB962C8B-B14F-4D97-AF65-F5344CB8AC3E}">
        <p14:creationId xmlns="" xmlns:p14="http://schemas.microsoft.com/office/powerpoint/2010/main" val="1153776249"/>
      </p:ext>
    </p:extLst>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2A3559-2ABB-4204-983B-C679FC1170B4}" type="slidenum">
              <a:rPr lang="zh-CN" altLang="en-US" smtClean="0"/>
              <a:pPr/>
              <a:t>36</a:t>
            </a:fld>
            <a:endParaRPr lang="zh-CN" altLang="en-US"/>
          </a:p>
        </p:txBody>
      </p:sp>
    </p:spTree>
    <p:extLst>
      <p:ext uri="{BB962C8B-B14F-4D97-AF65-F5344CB8AC3E}">
        <p14:creationId xmlns="" xmlns:p14="http://schemas.microsoft.com/office/powerpoint/2010/main" val="1637833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r>
              <a:rPr lang="zh-CN" altLang="en-US" dirty="0" smtClean="0"/>
              <a:t>通过我们多年的风险方面实施经验及技术积累，我们建立了自主的技术平台：</a:t>
            </a:r>
            <a:endParaRPr lang="en-US" altLang="zh-CN" dirty="0" smtClean="0"/>
          </a:p>
          <a:p>
            <a:r>
              <a:rPr lang="en-US" altLang="zh-CN" dirty="0" smtClean="0"/>
              <a:t>1.</a:t>
            </a:r>
            <a:r>
              <a:rPr lang="zh-CN" altLang="en-US" dirty="0" smtClean="0"/>
              <a:t>技术架构上充分考虑分层处理，并把一些系统必备、常用的功能，形成我们的统一技术架构平台；</a:t>
            </a:r>
            <a:endParaRPr lang="en-US" altLang="zh-CN" dirty="0" smtClean="0"/>
          </a:p>
          <a:p>
            <a:r>
              <a:rPr lang="en-US" altLang="zh-CN" dirty="0" smtClean="0"/>
              <a:t>2.</a:t>
            </a:r>
            <a:r>
              <a:rPr lang="zh-CN" altLang="en-US" dirty="0" smtClean="0"/>
              <a:t>并在基础上有部署即插即用的模型引擎工具、流程引擎工具、规则引擎工具、报表工具；每个工具都可以作为一个系统来使用。</a:t>
            </a:r>
            <a:endParaRPr lang="en-US" altLang="zh-CN" dirty="0" smtClean="0"/>
          </a:p>
          <a:p>
            <a:r>
              <a:rPr lang="en-US" altLang="zh-CN" dirty="0" smtClean="0"/>
              <a:t>3.</a:t>
            </a:r>
            <a:r>
              <a:rPr lang="zh-CN" altLang="en-US" dirty="0" smtClean="0"/>
              <a:t>在这样的平台上我们开发了各种管理工具（比如风险事件管理、关键指标管理的等）， 在具体项目上的实施上部分功能通过配置化来实现、也是针对各个风险管理工具的定制开发、数据接口的定制化开发。</a:t>
            </a:r>
            <a:endParaRPr lang="en-US" altLang="zh-CN" dirty="0" smtClean="0"/>
          </a:p>
        </p:txBody>
      </p:sp>
      <p:sp>
        <p:nvSpPr>
          <p:cNvPr id="4" name="灯片编号占位符 3"/>
          <p:cNvSpPr>
            <a:spLocks noGrp="1"/>
          </p:cNvSpPr>
          <p:nvPr>
            <p:ph type="sldNum" sz="quarter" idx="10"/>
          </p:nvPr>
        </p:nvSpPr>
        <p:spPr/>
        <p:txBody>
          <a:bodyPr/>
          <a:lstStyle/>
          <a:p>
            <a:fld id="{28804CF3-A025-4F4F-877E-36FD7966A154}" type="slidenum">
              <a:rPr lang="zh-CN" altLang="en-US" smtClean="0"/>
              <a:pPr/>
              <a:t>37</a:t>
            </a:fld>
            <a:endParaRPr lang="zh-CN" altLang="en-US"/>
          </a:p>
        </p:txBody>
      </p:sp>
    </p:spTree>
    <p:extLst>
      <p:ext uri="{BB962C8B-B14F-4D97-AF65-F5344CB8AC3E}">
        <p14:creationId xmlns="" xmlns:p14="http://schemas.microsoft.com/office/powerpoint/2010/main" val="439830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吉贝克公司的流程引擎的流程设计支持两种模式，一种是可以面向开发人员的设计工具，一种是面向业务人员的</a:t>
            </a:r>
            <a:r>
              <a:rPr lang="en-US" altLang="zh-CN" dirty="0" smtClean="0"/>
              <a:t>web</a:t>
            </a:r>
            <a:r>
              <a:rPr lang="zh-CN" altLang="en-US" dirty="0" smtClean="0"/>
              <a:t>设计工具</a:t>
            </a:r>
          </a:p>
          <a:p>
            <a:endParaRPr lang="zh-CN" altLang="en-US" dirty="0"/>
          </a:p>
        </p:txBody>
      </p:sp>
      <p:sp>
        <p:nvSpPr>
          <p:cNvPr id="4" name="灯片编号占位符 3"/>
          <p:cNvSpPr>
            <a:spLocks noGrp="1"/>
          </p:cNvSpPr>
          <p:nvPr>
            <p:ph type="sldNum" sz="quarter" idx="10"/>
          </p:nvPr>
        </p:nvSpPr>
        <p:spPr/>
        <p:txBody>
          <a:bodyPr/>
          <a:lstStyle/>
          <a:p>
            <a:fld id="{136380CB-B9EE-49D6-9846-6953BC54095A}" type="slidenum">
              <a:rPr lang="en-US" smtClean="0"/>
              <a:pPr/>
              <a:t>38</a:t>
            </a:fld>
            <a:endParaRPr lang="en-US"/>
          </a:p>
        </p:txBody>
      </p:sp>
    </p:spTree>
    <p:extLst>
      <p:ext uri="{BB962C8B-B14F-4D97-AF65-F5344CB8AC3E}">
        <p14:creationId xmlns="" xmlns:p14="http://schemas.microsoft.com/office/powerpoint/2010/main" val="1772493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吉贝克的流程引擎在流程管理上支持流程在线部署更新、支持流程版本管理、支持流程实例监控与跟踪、同时也支持流程统计分析</a:t>
            </a:r>
          </a:p>
          <a:p>
            <a:endParaRPr lang="zh-CN" altLang="en-US" dirty="0"/>
          </a:p>
        </p:txBody>
      </p:sp>
      <p:sp>
        <p:nvSpPr>
          <p:cNvPr id="4" name="灯片编号占位符 3"/>
          <p:cNvSpPr>
            <a:spLocks noGrp="1"/>
          </p:cNvSpPr>
          <p:nvPr>
            <p:ph type="sldNum" sz="quarter" idx="10"/>
          </p:nvPr>
        </p:nvSpPr>
        <p:spPr/>
        <p:txBody>
          <a:bodyPr/>
          <a:lstStyle/>
          <a:p>
            <a:fld id="{28804CF3-A025-4F4F-877E-36FD7966A154}" type="slidenum">
              <a:rPr lang="zh-CN" altLang="en-US" smtClean="0"/>
              <a:pPr/>
              <a:t>39</a:t>
            </a:fld>
            <a:endParaRPr lang="zh-CN" altLang="en-US"/>
          </a:p>
        </p:txBody>
      </p:sp>
    </p:spTree>
    <p:extLst>
      <p:ext uri="{BB962C8B-B14F-4D97-AF65-F5344CB8AC3E}">
        <p14:creationId xmlns="" xmlns:p14="http://schemas.microsoft.com/office/powerpoint/2010/main" val="517647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p:spPr>
      </p:sp>
      <p:sp>
        <p:nvSpPr>
          <p:cNvPr id="39939"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3994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AD810D8-32BF-42E8-93FE-D7DBD7D901EC}" type="slidenum">
              <a:rPr lang="zh-CN" altLang="en-US" smtClean="0"/>
              <a:pPr/>
              <a:t>40</a:t>
            </a:fld>
            <a:endParaRPr lang="zh-CN" altLang="en-US" smtClean="0"/>
          </a:p>
        </p:txBody>
      </p:sp>
    </p:spTree>
    <p:extLst>
      <p:ext uri="{BB962C8B-B14F-4D97-AF65-F5344CB8AC3E}">
        <p14:creationId xmlns="" xmlns:p14="http://schemas.microsoft.com/office/powerpoint/2010/main" val="1605415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3818A41-AD13-465F-9C12-AAD624D3EEC3}" type="slidenum">
              <a:rPr lang="zh-CN" altLang="en-US" smtClean="0">
                <a:solidFill>
                  <a:prstClr val="black"/>
                </a:solidFill>
              </a:rPr>
              <a:pPr>
                <a:defRPr/>
              </a:pPr>
              <a:t>41</a:t>
            </a:fld>
            <a:endParaRPr lang="zh-CN" altLang="en-US">
              <a:solidFill>
                <a:prstClr val="black"/>
              </a:solidFill>
            </a:endParaRPr>
          </a:p>
        </p:txBody>
      </p:sp>
    </p:spTree>
    <p:extLst>
      <p:ext uri="{BB962C8B-B14F-4D97-AF65-F5344CB8AC3E}">
        <p14:creationId xmlns="" xmlns:p14="http://schemas.microsoft.com/office/powerpoint/2010/main" val="418188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p:spPr>
      </p:sp>
      <p:sp>
        <p:nvSpPr>
          <p:cNvPr id="4096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4096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16EDBA7-0322-4EE7-9BB2-953B1B9CF7D3}" type="slidenum">
              <a:rPr lang="zh-CN" altLang="en-US" smtClean="0"/>
              <a:pPr/>
              <a:t>44</a:t>
            </a:fld>
            <a:endParaRPr lang="zh-CN" altLang="en-US" smtClean="0"/>
          </a:p>
        </p:txBody>
      </p:sp>
    </p:spTree>
    <p:extLst>
      <p:ext uri="{BB962C8B-B14F-4D97-AF65-F5344CB8AC3E}">
        <p14:creationId xmlns="" xmlns:p14="http://schemas.microsoft.com/office/powerpoint/2010/main" val="472765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吉贝克公司是一个金融业大数据资产及应用服务公司，定位于金融。。。。。。</a:t>
            </a:r>
            <a:endParaRPr kumimoji="1" lang="zh-CN" altLang="en-US" dirty="0"/>
          </a:p>
        </p:txBody>
      </p:sp>
      <p:sp>
        <p:nvSpPr>
          <p:cNvPr id="4" name="幻灯片编号占位符 3"/>
          <p:cNvSpPr>
            <a:spLocks noGrp="1"/>
          </p:cNvSpPr>
          <p:nvPr>
            <p:ph type="sldNum" sz="quarter" idx="10"/>
          </p:nvPr>
        </p:nvSpPr>
        <p:spPr/>
        <p:txBody>
          <a:bodyPr/>
          <a:lstStyle/>
          <a:p>
            <a:fld id="{D7EA37C6-7BD6-491B-A8A0-A17FC04F9BB7}" type="slidenum">
              <a:rPr lang="zh-CN" altLang="en-US" smtClean="0"/>
              <a:pPr/>
              <a:t>3</a:t>
            </a:fld>
            <a:endParaRPr lang="zh-CN" altLang="en-US"/>
          </a:p>
        </p:txBody>
      </p:sp>
    </p:spTree>
    <p:extLst>
      <p:ext uri="{BB962C8B-B14F-4D97-AF65-F5344CB8AC3E}">
        <p14:creationId xmlns="" xmlns:p14="http://schemas.microsoft.com/office/powerpoint/2010/main" val="17729363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p:spPr>
      </p:sp>
      <p:sp>
        <p:nvSpPr>
          <p:cNvPr id="3891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3891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5F672EE-E93A-47B6-A35A-8CAADA82DBB4}" type="slidenum">
              <a:rPr lang="zh-CN" altLang="en-US" smtClean="0"/>
              <a:pPr/>
              <a:t>45</a:t>
            </a:fld>
            <a:endParaRPr lang="zh-CN" altLang="en-US" smtClean="0"/>
          </a:p>
        </p:txBody>
      </p:sp>
    </p:spTree>
    <p:extLst>
      <p:ext uri="{BB962C8B-B14F-4D97-AF65-F5344CB8AC3E}">
        <p14:creationId xmlns="" xmlns:p14="http://schemas.microsoft.com/office/powerpoint/2010/main" val="7752774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p:spPr>
      </p:sp>
      <p:sp>
        <p:nvSpPr>
          <p:cNvPr id="3072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3072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3DB9A5B-7829-44BA-8D71-BAAB7EE8B8AB}" type="slidenum">
              <a:rPr lang="zh-CN" altLang="en-US" smtClean="0"/>
              <a:pPr/>
              <a:t>46</a:t>
            </a:fld>
            <a:endParaRPr lang="zh-CN" altLang="en-US" smtClean="0"/>
          </a:p>
        </p:txBody>
      </p:sp>
    </p:spTree>
    <p:extLst>
      <p:ext uri="{BB962C8B-B14F-4D97-AF65-F5344CB8AC3E}">
        <p14:creationId xmlns="" xmlns:p14="http://schemas.microsoft.com/office/powerpoint/2010/main" val="1910132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C680DC6-6B2C-B54F-A136-DE8F6CD29096}" type="slidenum">
              <a:rPr kumimoji="1" lang="zh-CN" altLang="en-US" smtClean="0">
                <a:solidFill>
                  <a:prstClr val="black"/>
                </a:solidFill>
              </a:rPr>
              <a:pPr/>
              <a:t>48</a:t>
            </a:fld>
            <a:endParaRPr kumimoji="1" lang="zh-CN" altLang="en-US">
              <a:solidFill>
                <a:prstClr val="black"/>
              </a:solidFill>
            </a:endParaRPr>
          </a:p>
        </p:txBody>
      </p:sp>
    </p:spTree>
    <p:extLst>
      <p:ext uri="{BB962C8B-B14F-4D97-AF65-F5344CB8AC3E}">
        <p14:creationId xmlns="" xmlns:p14="http://schemas.microsoft.com/office/powerpoint/2010/main" val="17298777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8804CF3-A025-4F4F-877E-36FD7966A154}" type="slidenum">
              <a:rPr lang="zh-CN" altLang="en-US" smtClean="0"/>
              <a:pPr/>
              <a:t>49</a:t>
            </a:fld>
            <a:endParaRPr lang="zh-CN" altLang="en-US"/>
          </a:p>
        </p:txBody>
      </p:sp>
    </p:spTree>
    <p:extLst>
      <p:ext uri="{BB962C8B-B14F-4D97-AF65-F5344CB8AC3E}">
        <p14:creationId xmlns="" xmlns:p14="http://schemas.microsoft.com/office/powerpoint/2010/main" val="11821800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CDB9680-D9EE-42C8-86C7-DCC340017A61}" type="slidenum">
              <a:rPr lang="en-GB" smtClean="0"/>
              <a:pPr>
                <a:defRPr/>
              </a:pPr>
              <a:t>50</a:t>
            </a:fld>
            <a:endParaRPr lang="en-GB"/>
          </a:p>
        </p:txBody>
      </p:sp>
    </p:spTree>
    <p:extLst>
      <p:ext uri="{BB962C8B-B14F-4D97-AF65-F5344CB8AC3E}">
        <p14:creationId xmlns="" xmlns:p14="http://schemas.microsoft.com/office/powerpoint/2010/main" val="2240293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70013" y="1143000"/>
            <a:ext cx="4116387" cy="3086100"/>
          </a:xfrm>
        </p:spPr>
      </p:sp>
      <p:sp>
        <p:nvSpPr>
          <p:cNvPr id="3" name="文本占位符 2"/>
          <p:cNvSpPr>
            <a:spLocks noGrp="1"/>
          </p:cNvSpPr>
          <p:nvPr>
            <p:ph type="body" idx="3"/>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吉贝克公司总部位于北京，</a:t>
            </a:r>
            <a:r>
              <a:rPr lang="en-US" altLang="zh-CN" dirty="0" smtClean="0"/>
              <a:t>2002</a:t>
            </a:r>
            <a:r>
              <a:rPr lang="zh-CN" altLang="en-US" dirty="0" smtClean="0"/>
              <a:t>年成立，现在</a:t>
            </a:r>
            <a:r>
              <a:rPr kumimoji="1" lang="zh-CN" altLang="zh-CN" b="1" dirty="0" smtClean="0">
                <a:solidFill>
                  <a:prstClr val="black"/>
                </a:solidFill>
                <a:latin typeface="+mn-lt"/>
                <a:ea typeface="微软雅黑" panose="020B0503020204020204" charset="-122"/>
              </a:rPr>
              <a:t>上海、广州、南京、</a:t>
            </a:r>
            <a:r>
              <a:rPr kumimoji="1" lang="zh-CN" altLang="en-US" b="1" dirty="0" smtClean="0">
                <a:solidFill>
                  <a:prstClr val="black"/>
                </a:solidFill>
                <a:latin typeface="+mn-lt"/>
                <a:ea typeface="微软雅黑" panose="020B0503020204020204" charset="-122"/>
              </a:rPr>
              <a:t>杭</a:t>
            </a:r>
            <a:r>
              <a:rPr kumimoji="1" lang="zh-CN" altLang="zh-CN" b="1" dirty="0" smtClean="0">
                <a:solidFill>
                  <a:prstClr val="black"/>
                </a:solidFill>
                <a:latin typeface="+mn-lt"/>
                <a:ea typeface="微软雅黑" panose="020B0503020204020204" charset="-122"/>
              </a:rPr>
              <a:t>州</a:t>
            </a:r>
            <a:r>
              <a:rPr kumimoji="1" lang="zh-CN" altLang="en-US" b="1" dirty="0" smtClean="0">
                <a:solidFill>
                  <a:prstClr val="black"/>
                </a:solidFill>
                <a:latin typeface="+mn-lt"/>
                <a:ea typeface="微软雅黑" panose="020B0503020204020204" charset="-122"/>
              </a:rPr>
              <a:t>、余姚、海宁、青岛、烟台、西安</a:t>
            </a:r>
            <a:r>
              <a:rPr kumimoji="1" lang="zh-CN" altLang="en-US" dirty="0" smtClean="0">
                <a:solidFill>
                  <a:prstClr val="black"/>
                </a:solidFill>
                <a:latin typeface="+mn-lt"/>
                <a:ea typeface="微软雅黑" panose="020B0503020204020204" charset="-122"/>
              </a:rPr>
              <a:t>等</a:t>
            </a:r>
            <a:r>
              <a:rPr kumimoji="1" lang="en-US" altLang="zh-CN" dirty="0" smtClean="0">
                <a:solidFill>
                  <a:prstClr val="black"/>
                </a:solidFill>
                <a:latin typeface="+mn-lt"/>
                <a:ea typeface="微软雅黑" panose="020B0503020204020204" charset="-122"/>
              </a:rPr>
              <a:t>9</a:t>
            </a:r>
            <a:r>
              <a:rPr kumimoji="1" lang="zh-CN" altLang="en-US" dirty="0" smtClean="0">
                <a:solidFill>
                  <a:prstClr val="black"/>
                </a:solidFill>
                <a:latin typeface="+mn-lt"/>
                <a:ea typeface="微软雅黑" panose="020B0503020204020204" charset="-122"/>
              </a:rPr>
              <a:t>个城市设有全资子公司，全公司有将近</a:t>
            </a:r>
            <a:r>
              <a:rPr kumimoji="1" lang="en-US" altLang="zh-CN" dirty="0" smtClean="0">
                <a:solidFill>
                  <a:prstClr val="black"/>
                </a:solidFill>
                <a:latin typeface="+mn-lt"/>
                <a:ea typeface="微软雅黑" panose="020B0503020204020204" charset="-122"/>
              </a:rPr>
              <a:t>700</a:t>
            </a:r>
            <a:r>
              <a:rPr kumimoji="1" lang="zh-CN" altLang="en-US" dirty="0" smtClean="0">
                <a:solidFill>
                  <a:prstClr val="black"/>
                </a:solidFill>
                <a:latin typeface="+mn-lt"/>
                <a:ea typeface="微软雅黑" panose="020B0503020204020204" charset="-122"/>
              </a:rPr>
              <a:t>人的技术队伍，其中上海公司是仅次于总部的一家子公司，有近</a:t>
            </a:r>
            <a:r>
              <a:rPr kumimoji="1" lang="en-US" altLang="zh-CN" dirty="0" smtClean="0">
                <a:solidFill>
                  <a:prstClr val="black"/>
                </a:solidFill>
                <a:latin typeface="+mn-lt"/>
                <a:ea typeface="微软雅黑" panose="020B0503020204020204" charset="-122"/>
              </a:rPr>
              <a:t>300</a:t>
            </a:r>
            <a:r>
              <a:rPr kumimoji="1" lang="zh-CN" altLang="en-US" dirty="0" smtClean="0">
                <a:solidFill>
                  <a:prstClr val="black"/>
                </a:solidFill>
                <a:latin typeface="+mn-lt"/>
                <a:ea typeface="微软雅黑" panose="020B0503020204020204" charset="-122"/>
              </a:rPr>
              <a:t>人队伍，而且公司的风控队伍主体也在上海，所以此次投标的项目组成员都是上海公司员工。</a:t>
            </a:r>
          </a:p>
          <a:p>
            <a:endParaRPr lang="zh-CN" altLang="en-US" dirty="0"/>
          </a:p>
        </p:txBody>
      </p:sp>
    </p:spTree>
    <p:extLst>
      <p:ext uri="{BB962C8B-B14F-4D97-AF65-F5344CB8AC3E}">
        <p14:creationId xmlns="" xmlns:p14="http://schemas.microsoft.com/office/powerpoint/2010/main" val="256952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70013" y="1143000"/>
            <a:ext cx="4116387" cy="3086100"/>
          </a:xfrm>
        </p:spPr>
      </p:sp>
      <p:sp>
        <p:nvSpPr>
          <p:cNvPr id="3" name="文本占位符 2"/>
          <p:cNvSpPr>
            <a:spLocks noGrp="1"/>
          </p:cNvSpPr>
          <p:nvPr>
            <p:ph type="body" idx="3"/>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说的吉贝克，就不得不介绍一下公司创始人、董事长刘世平博士，刘博士同时也是中科院大学教授、博导。也是中科院大学金融科技研究中心主任。也是中组部千人计划入选人。创办公司前是</a:t>
            </a:r>
            <a:r>
              <a:rPr lang="en-US" altLang="zh-CN" b="1" dirty="0" smtClean="0">
                <a:solidFill>
                  <a:prstClr val="black"/>
                </a:solidFill>
                <a:latin typeface="微软雅黑" panose="020B0503020204020204" charset="-122"/>
                <a:ea typeface="微软雅黑" panose="020B0503020204020204" charset="-122"/>
                <a:sym typeface="+mn-ea"/>
              </a:rPr>
              <a:t>IBM</a:t>
            </a:r>
            <a:r>
              <a:rPr lang="zh-CN" altLang="en-US" b="1" dirty="0" smtClean="0">
                <a:solidFill>
                  <a:prstClr val="black"/>
                </a:solidFill>
                <a:latin typeface="微软雅黑" panose="020B0503020204020204" charset="-122"/>
                <a:ea typeface="微软雅黑" panose="020B0503020204020204" charset="-122"/>
                <a:sym typeface="+mn-ea"/>
              </a:rPr>
              <a:t>全球金融服务部门商业智能首席顾问，</a:t>
            </a:r>
            <a:r>
              <a:rPr lang="zh-CN" altLang="en-US" sz="1200" dirty="0" smtClean="0">
                <a:solidFill>
                  <a:prstClr val="black"/>
                </a:solidFill>
                <a:latin typeface="微软雅黑" panose="020B0503020204020204" charset="-122"/>
                <a:ea typeface="微软雅黑" panose="020B0503020204020204" charset="-122"/>
                <a:sym typeface="+mn-ea"/>
              </a:rPr>
              <a:t>超过</a:t>
            </a:r>
            <a:r>
              <a:rPr lang="en-US" altLang="zh-CN" sz="1200" b="1" dirty="0" smtClean="0">
                <a:solidFill>
                  <a:prstClr val="black"/>
                </a:solidFill>
                <a:latin typeface="微软雅黑" panose="020B0503020204020204" charset="-122"/>
                <a:ea typeface="微软雅黑" panose="020B0503020204020204" charset="-122"/>
                <a:sym typeface="+mn-ea"/>
              </a:rPr>
              <a:t>50</a:t>
            </a:r>
            <a:r>
              <a:rPr lang="zh-CN" altLang="en-US" sz="1200" dirty="0" smtClean="0">
                <a:solidFill>
                  <a:prstClr val="black"/>
                </a:solidFill>
                <a:latin typeface="微软雅黑" panose="020B0503020204020204" charset="-122"/>
                <a:ea typeface="微软雅黑" panose="020B0503020204020204" charset="-122"/>
                <a:sym typeface="+mn-ea"/>
              </a:rPr>
              <a:t>家全球性金融企业的商业智能项目工作经验，有多项职务专利</a:t>
            </a:r>
            <a:endParaRPr lang="en-US" altLang="zh-CN" sz="1200" dirty="0" smtClean="0">
              <a:solidFill>
                <a:prstClr val="black"/>
              </a:solidFill>
              <a:latin typeface="微软雅黑" panose="020B0503020204020204" charset="-122"/>
              <a:ea typeface="微软雅黑" panose="020B0503020204020204" charset="-122"/>
              <a:sym typeface="+mn-ea"/>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prstClr val="black"/>
                </a:solidFill>
                <a:latin typeface="微软雅黑" panose="020B0503020204020204" charset="-122"/>
                <a:ea typeface="微软雅黑" panose="020B0503020204020204" charset="-122"/>
                <a:sym typeface="+mn-ea"/>
              </a:rPr>
              <a:t>现在也同时担任着很多社会职务，比如兴业银行、泰隆银行、长治银行、爱心人寿的独董或外部监事</a:t>
            </a:r>
            <a:endParaRPr lang="en-US" altLang="zh-CN" sz="1200" dirty="0" smtClean="0">
              <a:solidFill>
                <a:prstClr val="black"/>
              </a:solidFill>
              <a:latin typeface="微软雅黑" panose="020B0503020204020204" charset="-122"/>
              <a:ea typeface="微软雅黑" panose="020B0503020204020204" charset="-122"/>
              <a:sym typeface="+mn-ea"/>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prstClr val="black"/>
                </a:solidFill>
                <a:latin typeface="微软雅黑" panose="020B0503020204020204" charset="-122"/>
                <a:ea typeface="微软雅黑" panose="020B0503020204020204" charset="-122"/>
                <a:sym typeface="+mn-ea"/>
              </a:rPr>
              <a:t>刘总一直以</a:t>
            </a:r>
            <a:r>
              <a:rPr kumimoji="1" lang="zh-CN" altLang="en-US" b="1" dirty="0" smtClean="0">
                <a:solidFill>
                  <a:prstClr val="black"/>
                </a:solidFill>
                <a:latin typeface="+mn-lt"/>
                <a:ea typeface="微软雅黑" panose="020B0503020204020204" charset="-122"/>
              </a:rPr>
              <a:t>产品质量是唯一生命线作为公司的文化推动着公司发展</a:t>
            </a:r>
            <a:endParaRPr lang="en-US" altLang="zh-CN" sz="1200" dirty="0" smtClean="0">
              <a:solidFill>
                <a:prstClr val="black"/>
              </a:solidFill>
              <a:latin typeface="微软雅黑" panose="020B0503020204020204" charset="-122"/>
              <a:ea typeface="微软雅黑" panose="020B0503020204020204" charset="-122"/>
              <a:sym typeface="+mn-ea"/>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solidFill>
                <a:prstClr val="black"/>
              </a:solidFill>
              <a:latin typeface="微软雅黑" panose="020B0503020204020204" charset="-122"/>
              <a:ea typeface="微软雅黑" panose="020B0503020204020204" charset="-122"/>
              <a:sym typeface="+mn-ea"/>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b="1" dirty="0" smtClean="0">
              <a:solidFill>
                <a:prstClr val="black"/>
              </a:solidFill>
              <a:latin typeface="微软雅黑" panose="020B0503020204020204" charset="-122"/>
              <a:ea typeface="微软雅黑" panose="020B0503020204020204" charset="-122"/>
              <a:sym typeface="+mn-ea"/>
            </a:endParaRPr>
          </a:p>
          <a:p>
            <a:endParaRPr lang="zh-CN" altLang="en-US" dirty="0"/>
          </a:p>
        </p:txBody>
      </p:sp>
    </p:spTree>
    <p:extLst>
      <p:ext uri="{BB962C8B-B14F-4D97-AF65-F5344CB8AC3E}">
        <p14:creationId xmlns="" xmlns:p14="http://schemas.microsoft.com/office/powerpoint/2010/main" val="1121371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70013" y="1143000"/>
            <a:ext cx="4116387" cy="3086100"/>
          </a:xfrm>
        </p:spPr>
      </p:sp>
      <p:sp>
        <p:nvSpPr>
          <p:cNvPr id="3" name="文本占位符 2"/>
          <p:cNvSpPr>
            <a:spLocks noGrp="1"/>
          </p:cNvSpPr>
          <p:nvPr>
            <p:ph type="body" idx="3"/>
          </p:nvPr>
        </p:nvSpPr>
        <p:spPr/>
        <p:txBody>
          <a:bodyPr/>
          <a:lstStyle/>
          <a:p>
            <a:pPr marL="0" indent="0">
              <a:buFont typeface="Wingdings" panose="05000000000000000000" pitchFamily="2" charset="2"/>
              <a:buNone/>
            </a:pPr>
            <a:r>
              <a:rPr lang="zh-CN" altLang="en-US" dirty="0" smtClean="0"/>
              <a:t>正是公司对于创新、产品化的理念，公司逐渐形成了</a:t>
            </a:r>
            <a:r>
              <a:rPr lang="zh-CN" altLang="en-US" b="1" dirty="0" smtClean="0">
                <a:solidFill>
                  <a:prstClr val="black"/>
                </a:solidFill>
                <a:latin typeface="微软雅黑" panose="020B0503020204020204" charset="-122"/>
                <a:ea typeface="微软雅黑" panose="020B0503020204020204" charset="-122"/>
              </a:rPr>
              <a:t>大数据平台、风险管理平台、商业智能平台、流程管理平台、</a:t>
            </a:r>
            <a:r>
              <a:rPr lang="en-US" altLang="zh-CN" b="1" dirty="0" smtClean="0">
                <a:solidFill>
                  <a:prstClr val="black"/>
                </a:solidFill>
                <a:latin typeface="微软雅黑" panose="020B0503020204020204" charset="-122"/>
                <a:ea typeface="微软雅黑" panose="020B0503020204020204" charset="-122"/>
              </a:rPr>
              <a:t>XBRL</a:t>
            </a:r>
            <a:r>
              <a:rPr lang="zh-CN" altLang="en-US" b="1" dirty="0" smtClean="0">
                <a:solidFill>
                  <a:prstClr val="black"/>
                </a:solidFill>
                <a:latin typeface="微软雅黑" panose="020B0503020204020204" charset="-122"/>
                <a:ea typeface="微软雅黑" panose="020B0503020204020204" charset="-122"/>
              </a:rPr>
              <a:t>平台</a:t>
            </a:r>
            <a:r>
              <a:rPr lang="zh-CN" altLang="en-US" dirty="0" smtClean="0"/>
              <a:t>五大产品平台</a:t>
            </a:r>
            <a:endParaRPr lang="en-US" altLang="zh-CN" dirty="0" smtClean="0"/>
          </a:p>
          <a:p>
            <a:pPr marL="0" indent="0">
              <a:buFont typeface="Wingdings" panose="05000000000000000000" pitchFamily="2" charset="2"/>
              <a:buNone/>
            </a:pPr>
            <a:r>
              <a:rPr lang="zh-CN" altLang="en-US" dirty="0" smtClean="0"/>
              <a:t>并在此基础上再银行行业、证券行业、保险行业、政府行业形成自己的一系列产品和解决方案，特别是在大数据、风险管理、</a:t>
            </a:r>
            <a:r>
              <a:rPr lang="en-US" altLang="zh-CN" dirty="0" smtClean="0"/>
              <a:t>XBRL</a:t>
            </a:r>
            <a:r>
              <a:rPr lang="zh-CN" altLang="en-US" dirty="0" smtClean="0"/>
              <a:t>领域形成了很强的市场地位。</a:t>
            </a:r>
            <a:endParaRPr lang="zh-CN" altLang="en-US" dirty="0"/>
          </a:p>
        </p:txBody>
      </p:sp>
    </p:spTree>
    <p:extLst>
      <p:ext uri="{BB962C8B-B14F-4D97-AF65-F5344CB8AC3E}">
        <p14:creationId xmlns="" xmlns:p14="http://schemas.microsoft.com/office/powerpoint/2010/main" val="448074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其中在保险领域我们获得了保险行业信息化杰出项目奖和创新项目奖</a:t>
            </a:r>
            <a:endParaRPr kumimoji="1" lang="zh-CN" altLang="en-US" dirty="0"/>
          </a:p>
        </p:txBody>
      </p:sp>
      <p:sp>
        <p:nvSpPr>
          <p:cNvPr id="4" name="幻灯片编号占位符 3"/>
          <p:cNvSpPr>
            <a:spLocks noGrp="1"/>
          </p:cNvSpPr>
          <p:nvPr>
            <p:ph type="sldNum" sz="quarter" idx="10"/>
          </p:nvPr>
        </p:nvSpPr>
        <p:spPr/>
        <p:txBody>
          <a:bodyPr/>
          <a:lstStyle/>
          <a:p>
            <a:fld id="{D7EA37C6-7BD6-491B-A8A0-A17FC04F9BB7}" type="slidenum">
              <a:rPr lang="zh-CN" altLang="en-US" smtClean="0"/>
              <a:pPr/>
              <a:t>7</a:t>
            </a:fld>
            <a:endParaRPr lang="zh-CN" altLang="en-US"/>
          </a:p>
        </p:txBody>
      </p:sp>
    </p:spTree>
    <p:extLst>
      <p:ext uri="{BB962C8B-B14F-4D97-AF65-F5344CB8AC3E}">
        <p14:creationId xmlns="" xmlns:p14="http://schemas.microsoft.com/office/powerpoint/2010/main" val="1253024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C680DC6-6B2C-B54F-A136-DE8F6CD29096}" type="slidenum">
              <a:rPr kumimoji="1" lang="zh-CN" altLang="en-US" smtClean="0">
                <a:solidFill>
                  <a:prstClr val="black"/>
                </a:solidFill>
              </a:rPr>
              <a:pPr/>
              <a:t>8</a:t>
            </a:fld>
            <a:endParaRPr kumimoji="1" lang="zh-CN" altLang="en-US">
              <a:solidFill>
                <a:prstClr val="black"/>
              </a:solidFill>
            </a:endParaRPr>
          </a:p>
        </p:txBody>
      </p:sp>
    </p:spTree>
    <p:extLst>
      <p:ext uri="{BB962C8B-B14F-4D97-AF65-F5344CB8AC3E}">
        <p14:creationId xmlns="" xmlns:p14="http://schemas.microsoft.com/office/powerpoint/2010/main" val="1104917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xfrm>
            <a:off x="3238500" y="514350"/>
            <a:ext cx="3429000" cy="2571750"/>
          </a:xfrm>
        </p:spPr>
      </p:sp>
      <p:sp>
        <p:nvSpPr>
          <p:cNvPr id="65539" name="备注占位符 2"/>
          <p:cNvSpPr>
            <a:spLocks noGrp="1"/>
          </p:cNvSpPr>
          <p:nvPr>
            <p:ph type="body" idx="1"/>
          </p:nvPr>
        </p:nvSpPr>
        <p:spPr>
          <a:noFill/>
        </p:spPr>
        <p:txBody>
          <a:bodyPr/>
          <a:lstStyle/>
          <a:p>
            <a:endParaRPr lang="zh-CN" altLang="en-US"/>
          </a:p>
        </p:txBody>
      </p:sp>
      <p:sp>
        <p:nvSpPr>
          <p:cNvPr id="65540" name="灯片编号占位符 3"/>
          <p:cNvSpPr>
            <a:spLocks noGrp="1"/>
          </p:cNvSpPr>
          <p:nvPr>
            <p:ph type="sldNum" sz="quarter" idx="5"/>
          </p:nvPr>
        </p:nvSpPr>
        <p:spPr>
          <a:noFill/>
        </p:spPr>
        <p:txBody>
          <a:bodyPr/>
          <a:lstStyle/>
          <a:p>
            <a:fld id="{824F4037-25E2-47F9-8018-E28046BFFAAA}" type="slidenum">
              <a:rPr lang="zh-CN" altLang="en-US"/>
              <a:pPr/>
              <a:t>12</a:t>
            </a:fld>
            <a:endParaRPr lang="zh-CN" altLang="en-US"/>
          </a:p>
        </p:txBody>
      </p:sp>
    </p:spTree>
    <p:extLst>
      <p:ext uri="{BB962C8B-B14F-4D97-AF65-F5344CB8AC3E}">
        <p14:creationId xmlns="" xmlns:p14="http://schemas.microsoft.com/office/powerpoint/2010/main" val="1861518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jpeg"/><Relationship Id="rId4" Type="http://schemas.openxmlformats.org/officeDocument/2006/relationships/oleObject" Target="../embeddings/oleObject1.bin"/></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1068122D-586E-A74F-A153-D74F3091E3AB}" type="datetimeFigureOut">
              <a:rPr lang="zh-CN" altLang="en-US"/>
              <a:pPr/>
              <a:t>2018/7/16</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charset="0"/>
              </a:defRPr>
            </a:lvl1pPr>
          </a:lstStyle>
          <a:p>
            <a:pPr fontAlgn="base">
              <a:spcBef>
                <a:spcPct val="0"/>
              </a:spcBef>
              <a:spcAft>
                <a:spcPct val="0"/>
              </a:spcAft>
            </a:pPr>
            <a:fld id="{0BE5E4C1-52AD-1841-95DF-C904FCC09402}" type="slidenum">
              <a:rPr lang="zh-CN" altLang="en-US">
                <a:solidFill>
                  <a:prstClr val="black"/>
                </a:solidFill>
                <a:cs typeface="宋体" charset="0"/>
              </a:rPr>
              <a:pPr fontAlgn="base">
                <a:spcBef>
                  <a:spcPct val="0"/>
                </a:spcBef>
                <a:spcAft>
                  <a:spcPct val="0"/>
                </a:spcAft>
              </a:pPr>
              <a:t>‹#›</a:t>
            </a:fld>
            <a:endParaRPr lang="zh-CN" altLang="en-US">
              <a:solidFill>
                <a:prstClr val="black"/>
              </a:solidFill>
              <a:cs typeface="宋体" charset="0"/>
            </a:endParaRPr>
          </a:p>
        </p:txBody>
      </p:sp>
    </p:spTree>
    <p:extLst>
      <p:ext uri="{BB962C8B-B14F-4D97-AF65-F5344CB8AC3E}">
        <p14:creationId xmlns="" xmlns:p14="http://schemas.microsoft.com/office/powerpoint/2010/main" val="710236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BC6EF6E3-713F-EF46-8C1B-AEC34D03750B}" type="datetimeFigureOut">
              <a:rPr lang="zh-CN" altLang="en-US"/>
              <a:pPr/>
              <a:t>2018/7/16</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charset="0"/>
              </a:defRPr>
            </a:lvl1pPr>
          </a:lstStyle>
          <a:p>
            <a:pPr fontAlgn="base">
              <a:spcBef>
                <a:spcPct val="0"/>
              </a:spcBef>
              <a:spcAft>
                <a:spcPct val="0"/>
              </a:spcAft>
            </a:pPr>
            <a:fld id="{47C2561B-1023-B24B-8A20-52F547CBBE1B}" type="slidenum">
              <a:rPr lang="zh-CN" altLang="en-US">
                <a:solidFill>
                  <a:prstClr val="black"/>
                </a:solidFill>
                <a:cs typeface="宋体" charset="0"/>
              </a:rPr>
              <a:pPr fontAlgn="base">
                <a:spcBef>
                  <a:spcPct val="0"/>
                </a:spcBef>
                <a:spcAft>
                  <a:spcPct val="0"/>
                </a:spcAft>
              </a:pPr>
              <a:t>‹#›</a:t>
            </a:fld>
            <a:endParaRPr lang="zh-CN" altLang="en-US">
              <a:solidFill>
                <a:prstClr val="black"/>
              </a:solidFill>
              <a:cs typeface="宋体" charset="0"/>
            </a:endParaRPr>
          </a:p>
        </p:txBody>
      </p:sp>
    </p:spTree>
    <p:extLst>
      <p:ext uri="{BB962C8B-B14F-4D97-AF65-F5344CB8AC3E}">
        <p14:creationId xmlns="" xmlns:p14="http://schemas.microsoft.com/office/powerpoint/2010/main" val="2703502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693E39C4-0500-A946-A789-AD67DC3545E8}" type="datetimeFigureOut">
              <a:rPr lang="zh-CN" altLang="en-US"/>
              <a:pPr/>
              <a:t>2018/7/16</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charset="0"/>
              </a:defRPr>
            </a:lvl1pPr>
          </a:lstStyle>
          <a:p>
            <a:pPr fontAlgn="base">
              <a:spcBef>
                <a:spcPct val="0"/>
              </a:spcBef>
              <a:spcAft>
                <a:spcPct val="0"/>
              </a:spcAft>
            </a:pPr>
            <a:fld id="{05741A9C-424A-AC46-80B0-C7D902E99586}" type="slidenum">
              <a:rPr lang="zh-CN" altLang="en-US">
                <a:solidFill>
                  <a:prstClr val="black"/>
                </a:solidFill>
                <a:cs typeface="宋体" charset="0"/>
              </a:rPr>
              <a:pPr fontAlgn="base">
                <a:spcBef>
                  <a:spcPct val="0"/>
                </a:spcBef>
                <a:spcAft>
                  <a:spcPct val="0"/>
                </a:spcAft>
              </a:pPr>
              <a:t>‹#›</a:t>
            </a:fld>
            <a:endParaRPr lang="zh-CN" altLang="en-US">
              <a:solidFill>
                <a:prstClr val="black"/>
              </a:solidFill>
              <a:cs typeface="宋体" charset="0"/>
            </a:endParaRPr>
          </a:p>
        </p:txBody>
      </p:sp>
    </p:spTree>
    <p:extLst>
      <p:ext uri="{BB962C8B-B14F-4D97-AF65-F5344CB8AC3E}">
        <p14:creationId xmlns="" xmlns:p14="http://schemas.microsoft.com/office/powerpoint/2010/main" val="3936402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9144000" cy="6858000"/>
          </a:xfrm>
          <a:prstGeom prst="rect">
            <a:avLst/>
          </a:prstGeom>
        </p:spPr>
        <p:txBody>
          <a:bodyPr/>
          <a:lstStyle/>
          <a:p>
            <a:pPr lvl="0"/>
            <a:endParaRPr lang="en-US" noProof="0"/>
          </a:p>
        </p:txBody>
      </p:sp>
    </p:spTree>
    <p:extLst>
      <p:ext uri="{BB962C8B-B14F-4D97-AF65-F5344CB8AC3E}">
        <p14:creationId xmlns="" xmlns:p14="http://schemas.microsoft.com/office/powerpoint/2010/main" val="7227938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标题和内容-1">
    <p:spTree>
      <p:nvGrpSpPr>
        <p:cNvPr id="1" name=""/>
        <p:cNvGrpSpPr/>
        <p:nvPr/>
      </p:nvGrpSpPr>
      <p:grpSpPr>
        <a:xfrm>
          <a:off x="0" y="0"/>
          <a:ext cx="0" cy="0"/>
          <a:chOff x="0" y="0"/>
          <a:chExt cx="0" cy="0"/>
        </a:xfrm>
      </p:grpSpPr>
      <p:sp>
        <p:nvSpPr>
          <p:cNvPr id="5" name="标题 1"/>
          <p:cNvSpPr>
            <a:spLocks noGrp="1"/>
          </p:cNvSpPr>
          <p:nvPr>
            <p:ph type="title"/>
          </p:nvPr>
        </p:nvSpPr>
        <p:spPr>
          <a:xfrm>
            <a:off x="0" y="116632"/>
            <a:ext cx="6286544" cy="642918"/>
          </a:xfrm>
          <a:prstGeom prst="rect">
            <a:avLst/>
          </a:prstGeom>
        </p:spPr>
        <p:txBody>
          <a:bodyPr>
            <a:normAutofit/>
          </a:bodyPr>
          <a:lstStyle>
            <a:lvl1pPr algn="l">
              <a:defRPr sz="2800">
                <a:solidFill>
                  <a:schemeClr val="bg1"/>
                </a:solidFill>
                <a:latin typeface="黑体" pitchFamily="2" charset="-122"/>
                <a:ea typeface="黑体" pitchFamily="2"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24041021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6" name="标题 5"/>
          <p:cNvSpPr>
            <a:spLocks noGrp="1"/>
          </p:cNvSpPr>
          <p:nvPr>
            <p:ph type="title"/>
          </p:nvPr>
        </p:nvSpPr>
        <p:spPr>
          <a:xfrm>
            <a:off x="0" y="0"/>
            <a:ext cx="9144000" cy="857232"/>
          </a:xfrm>
          <a:prstGeom prst="rect">
            <a:avLst/>
          </a:prstGeom>
        </p:spPr>
        <p:txBody>
          <a:bodyPr/>
          <a:lstStyle/>
          <a:p>
            <a:r>
              <a:rPr lang="zh-CN" altLang="en-US" smtClean="0"/>
              <a:t>单击此处编辑母版标题样式</a:t>
            </a:r>
            <a:endParaRPr lang="zh-CN" altLang="en-US"/>
          </a:p>
        </p:txBody>
      </p:sp>
      <p:sp>
        <p:nvSpPr>
          <p:cNvPr id="4" name="Rectangle 5"/>
          <p:cNvSpPr>
            <a:spLocks noGrp="1" noChangeArrowheads="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5" name="Rectangle 6"/>
          <p:cNvSpPr>
            <a:spLocks noGrp="1" noChangeArrowheads="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D76A1440-4EA8-814F-88D0-33200A38FC7A}"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2295239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6" name="标题 5"/>
          <p:cNvSpPr>
            <a:spLocks noGrp="1"/>
          </p:cNvSpPr>
          <p:nvPr>
            <p:ph type="title"/>
          </p:nvPr>
        </p:nvSpPr>
        <p:spPr>
          <a:xfrm>
            <a:off x="0" y="0"/>
            <a:ext cx="9144000" cy="857232"/>
          </a:xfrm>
          <a:prstGeom prst="rect">
            <a:avLst/>
          </a:prstGeom>
        </p:spPr>
        <p:txBody>
          <a:bodyPr/>
          <a:lstStyle/>
          <a:p>
            <a:r>
              <a:rPr lang="zh-CN" altLang="en-US" smtClean="0"/>
              <a:t>单击此处编辑母版标题样式</a:t>
            </a:r>
            <a:endParaRPr lang="zh-CN" altLang="en-US"/>
          </a:p>
        </p:txBody>
      </p:sp>
      <p:sp>
        <p:nvSpPr>
          <p:cNvPr id="4" name="Rectangle 5"/>
          <p:cNvSpPr>
            <a:spLocks noGrp="1" noChangeArrowheads="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5" name="Rectangle 6"/>
          <p:cNvSpPr>
            <a:spLocks noGrp="1" noChangeArrowheads="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527DD163-DD33-814B-A23D-80E7BDB2B6F0}"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789393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6" name="标题 5"/>
          <p:cNvSpPr>
            <a:spLocks noGrp="1"/>
          </p:cNvSpPr>
          <p:nvPr>
            <p:ph type="title"/>
          </p:nvPr>
        </p:nvSpPr>
        <p:spPr>
          <a:xfrm>
            <a:off x="0" y="0"/>
            <a:ext cx="9144000" cy="857232"/>
          </a:xfrm>
          <a:prstGeom prst="rect">
            <a:avLst/>
          </a:prstGeom>
        </p:spPr>
        <p:txBody>
          <a:bodyPr/>
          <a:lstStyle/>
          <a:p>
            <a:r>
              <a:rPr lang="zh-CN" altLang="en-US" smtClean="0"/>
              <a:t>单击此处编辑母版标题样式</a:t>
            </a:r>
            <a:endParaRPr lang="zh-CN" altLang="en-US"/>
          </a:p>
        </p:txBody>
      </p:sp>
      <p:sp>
        <p:nvSpPr>
          <p:cNvPr id="4" name="Rectangle 5"/>
          <p:cNvSpPr>
            <a:spLocks noGrp="1" noChangeArrowheads="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5" name="Rectangle 6"/>
          <p:cNvSpPr>
            <a:spLocks noGrp="1" noChangeArrowheads="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1569C537-3825-9142-AE0A-FA785B5A4199}"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23041904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857232"/>
          </a:xfrm>
          <a:prstGeom prst="rect">
            <a:avLst/>
          </a:prstGeom>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4" name="灯片编号占位符 3"/>
          <p:cNvSpPr>
            <a:spLocks noGrp="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442441F8-8E5E-A546-83A3-9D9458F45897}"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10617656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857232"/>
          </a:xfrm>
          <a:prstGeom prst="rect">
            <a:avLst/>
          </a:prstGeom>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4" name="灯片编号占位符 3"/>
          <p:cNvSpPr>
            <a:spLocks noGrp="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D07A134F-4CD1-8745-A06D-A58E4DDE1533}"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3027933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9" name="标题 8"/>
          <p:cNvSpPr>
            <a:spLocks noGrp="1"/>
          </p:cNvSpPr>
          <p:nvPr>
            <p:ph type="title"/>
          </p:nvPr>
        </p:nvSpPr>
        <p:spPr>
          <a:xfrm>
            <a:off x="0" y="0"/>
            <a:ext cx="9144000" cy="857232"/>
          </a:xfrm>
          <a:prstGeom prst="rect">
            <a:avLst/>
          </a:prstGeom>
        </p:spPr>
        <p:txBody>
          <a:bodyPr/>
          <a:lstStyle/>
          <a:p>
            <a:r>
              <a:rPr lang="zh-CN" altLang="en-US" smtClean="0"/>
              <a:t>单击此处编辑母版标题样式</a:t>
            </a:r>
            <a:endParaRPr lang="zh-CN" altLang="en-US"/>
          </a:p>
        </p:txBody>
      </p:sp>
      <p:sp>
        <p:nvSpPr>
          <p:cNvPr id="7" name="Rectangle 5"/>
          <p:cNvSpPr>
            <a:spLocks noGrp="1" noChangeArrowheads="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8" name="Rectangle 6"/>
          <p:cNvSpPr>
            <a:spLocks noGrp="1" noChangeArrowheads="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A4E59F8B-205F-414F-A767-B868A6EBEC4A}"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2422587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6ED51983-88B0-A148-9DEB-00D8E4582F9A}" type="datetimeFigureOut">
              <a:rPr lang="zh-CN" altLang="en-US"/>
              <a:pPr/>
              <a:t>2018/7/16</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charset="0"/>
              </a:defRPr>
            </a:lvl1pPr>
          </a:lstStyle>
          <a:p>
            <a:pPr fontAlgn="base">
              <a:spcBef>
                <a:spcPct val="0"/>
              </a:spcBef>
              <a:spcAft>
                <a:spcPct val="0"/>
              </a:spcAft>
            </a:pPr>
            <a:fld id="{0309F20E-94C6-E849-86E0-C74DD58D1D4A}" type="slidenum">
              <a:rPr lang="zh-CN" altLang="en-US">
                <a:solidFill>
                  <a:prstClr val="black"/>
                </a:solidFill>
                <a:cs typeface="宋体" charset="0"/>
              </a:rPr>
              <a:pPr fontAlgn="base">
                <a:spcBef>
                  <a:spcPct val="0"/>
                </a:spcBef>
                <a:spcAft>
                  <a:spcPct val="0"/>
                </a:spcAft>
              </a:pPr>
              <a:t>‹#›</a:t>
            </a:fld>
            <a:endParaRPr lang="zh-CN" altLang="en-US">
              <a:solidFill>
                <a:prstClr val="black"/>
              </a:solidFill>
              <a:cs typeface="宋体" charset="0"/>
            </a:endParaRPr>
          </a:p>
        </p:txBody>
      </p:sp>
    </p:spTree>
    <p:extLst>
      <p:ext uri="{BB962C8B-B14F-4D97-AF65-F5344CB8AC3E}">
        <p14:creationId xmlns="" xmlns:p14="http://schemas.microsoft.com/office/powerpoint/2010/main" val="6818290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4" name="标题 3"/>
          <p:cNvSpPr>
            <a:spLocks noGrp="1"/>
          </p:cNvSpPr>
          <p:nvPr>
            <p:ph type="title"/>
          </p:nvPr>
        </p:nvSpPr>
        <p:spPr>
          <a:xfrm>
            <a:off x="0" y="0"/>
            <a:ext cx="9144000" cy="857232"/>
          </a:xfrm>
          <a:prstGeom prst="rect">
            <a:avLst/>
          </a:prstGeom>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5" name="Rectangle 6"/>
          <p:cNvSpPr>
            <a:spLocks noGrp="1" noChangeArrowheads="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AD43EFDE-8CDE-444A-96E4-57B0C5D1BBDE}"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1689645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8" name="标题 7"/>
          <p:cNvSpPr>
            <a:spLocks noGrp="1"/>
          </p:cNvSpPr>
          <p:nvPr>
            <p:ph type="title"/>
          </p:nvPr>
        </p:nvSpPr>
        <p:spPr>
          <a:xfrm>
            <a:off x="0" y="0"/>
            <a:ext cx="9144000" cy="857232"/>
          </a:xfrm>
          <a:prstGeom prst="rect">
            <a:avLst/>
          </a:prstGeom>
        </p:spPr>
        <p:txBody>
          <a:bodyPr/>
          <a:lstStyle/>
          <a:p>
            <a:r>
              <a:rPr lang="zh-CN" altLang="en-US" dirty="0" smtClean="0"/>
              <a:t>单击此处编辑母版标题样式</a:t>
            </a:r>
            <a:endParaRPr lang="zh-CN" altLang="en-US" dirty="0"/>
          </a:p>
        </p:txBody>
      </p:sp>
      <p:sp>
        <p:nvSpPr>
          <p:cNvPr id="3" name="Rectangle 5"/>
          <p:cNvSpPr>
            <a:spLocks noGrp="1" noChangeArrowheads="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4" name="Rectangle 6"/>
          <p:cNvSpPr>
            <a:spLocks noGrp="1" noChangeArrowheads="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18499DE3-CD32-F348-B1E0-2D68CA5363BF}"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168338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857232"/>
          </a:xfrm>
          <a:prstGeom prst="rect">
            <a:avLst/>
          </a:prstGeom>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4" name="灯片编号占位符 3"/>
          <p:cNvSpPr>
            <a:spLocks noGrp="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56E30EF6-5DD8-6B4E-A158-D869004F6E88}"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37181054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7" name="标题 6"/>
          <p:cNvSpPr>
            <a:spLocks noGrp="1"/>
          </p:cNvSpPr>
          <p:nvPr>
            <p:ph type="title"/>
          </p:nvPr>
        </p:nvSpPr>
        <p:spPr>
          <a:xfrm>
            <a:off x="0" y="0"/>
            <a:ext cx="9144000" cy="857232"/>
          </a:xfrm>
          <a:prstGeom prst="rect">
            <a:avLst/>
          </a:prstGeom>
        </p:spPr>
        <p:txBody>
          <a:bodyPr/>
          <a:lstStyle/>
          <a:p>
            <a:r>
              <a:rPr lang="zh-CN" altLang="en-US" smtClean="0"/>
              <a:t>单击此处编辑母版标题样式</a:t>
            </a:r>
            <a:endParaRPr lang="zh-CN" altLang="en-US"/>
          </a:p>
        </p:txBody>
      </p:sp>
      <p:sp>
        <p:nvSpPr>
          <p:cNvPr id="5" name="Rectangle 5"/>
          <p:cNvSpPr>
            <a:spLocks noGrp="1" noChangeArrowheads="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6" name="Rectangle 6"/>
          <p:cNvSpPr>
            <a:spLocks noGrp="1" noChangeArrowheads="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14A3C2E8-ECB3-7846-9D04-28C754A379D5}"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33106681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垂直排列标题与文本">
    <p:spTree>
      <p:nvGrpSpPr>
        <p:cNvPr id="1" name=""/>
        <p:cNvGrpSpPr/>
        <p:nvPr/>
      </p:nvGrpSpPr>
      <p:grpSpPr>
        <a:xfrm>
          <a:off x="0" y="0"/>
          <a:ext cx="0" cy="0"/>
          <a:chOff x="0" y="0"/>
          <a:chExt cx="0" cy="0"/>
        </a:xfrm>
      </p:grpSpPr>
      <p:sp>
        <p:nvSpPr>
          <p:cNvPr id="6" name="标题 5"/>
          <p:cNvSpPr>
            <a:spLocks noGrp="1"/>
          </p:cNvSpPr>
          <p:nvPr>
            <p:ph type="title"/>
          </p:nvPr>
        </p:nvSpPr>
        <p:spPr>
          <a:xfrm>
            <a:off x="0" y="0"/>
            <a:ext cx="9144000" cy="857232"/>
          </a:xfrm>
          <a:prstGeom prst="rect">
            <a:avLst/>
          </a:prstGeom>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4" name="Rectangle 6"/>
          <p:cNvSpPr>
            <a:spLocks noGrp="1" noChangeArrowheads="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2BA74524-5D1A-0043-A8CA-FF3D1A703C33}"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15862037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857232"/>
          </a:xfrm>
          <a:prstGeom prst="rect">
            <a:avLst/>
          </a:prstGeom>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4" name="灯片编号占位符 3"/>
          <p:cNvSpPr>
            <a:spLocks noGrp="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2A6C973A-D4BF-BA4C-AC94-CAA54387A483}"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15604456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857232"/>
          </a:xfrm>
          <a:prstGeom prst="rect">
            <a:avLst/>
          </a:prstGeom>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4" name="灯片编号占位符 3"/>
          <p:cNvSpPr>
            <a:spLocks noGrp="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80A3E1DF-82F5-7D45-B156-CC6AFA4BECA0}"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4021108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857232"/>
          </a:xfrm>
          <a:prstGeom prst="rect">
            <a:avLst/>
          </a:prstGeom>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4" name="灯片编号占位符 3"/>
          <p:cNvSpPr>
            <a:spLocks noGrp="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2AABC1C8-7F2F-2F47-95BA-4996A174F305}"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10737927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6" name="标题 5"/>
          <p:cNvSpPr>
            <a:spLocks noGrp="1"/>
          </p:cNvSpPr>
          <p:nvPr>
            <p:ph type="title"/>
          </p:nvPr>
        </p:nvSpPr>
        <p:spPr>
          <a:xfrm>
            <a:off x="0" y="0"/>
            <a:ext cx="9144000" cy="857232"/>
          </a:xfrm>
          <a:prstGeom prst="rect">
            <a:avLst/>
          </a:prstGeom>
        </p:spPr>
        <p:txBody>
          <a:bodyPr/>
          <a:lstStyle/>
          <a:p>
            <a:r>
              <a:rPr lang="zh-CN" altLang="en-US" smtClean="0"/>
              <a:t>单击此处编辑母版标题样式</a:t>
            </a:r>
            <a:endParaRPr lang="zh-CN" altLang="en-US"/>
          </a:p>
        </p:txBody>
      </p:sp>
      <p:sp>
        <p:nvSpPr>
          <p:cNvPr id="4" name="Rectangle 5"/>
          <p:cNvSpPr>
            <a:spLocks noGrp="1" noChangeArrowheads="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5" name="Rectangle 6"/>
          <p:cNvSpPr>
            <a:spLocks noGrp="1" noChangeArrowheads="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6736B386-47D5-6540-9B9F-205AEB6AAD5F}"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2586744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6" name="标题 5"/>
          <p:cNvSpPr>
            <a:spLocks noGrp="1"/>
          </p:cNvSpPr>
          <p:nvPr>
            <p:ph type="title"/>
          </p:nvPr>
        </p:nvSpPr>
        <p:spPr>
          <a:xfrm>
            <a:off x="0" y="0"/>
            <a:ext cx="9144000" cy="857232"/>
          </a:xfrm>
          <a:prstGeom prst="rect">
            <a:avLst/>
          </a:prstGeom>
        </p:spPr>
        <p:txBody>
          <a:bodyPr/>
          <a:lstStyle/>
          <a:p>
            <a:r>
              <a:rPr lang="zh-CN" altLang="en-US" smtClean="0"/>
              <a:t>单击此处编辑母版标题样式</a:t>
            </a:r>
            <a:endParaRPr lang="zh-CN" altLang="en-US"/>
          </a:p>
        </p:txBody>
      </p:sp>
      <p:sp>
        <p:nvSpPr>
          <p:cNvPr id="4" name="Rectangle 5"/>
          <p:cNvSpPr>
            <a:spLocks noGrp="1" noChangeArrowheads="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5" name="Rectangle 6"/>
          <p:cNvSpPr>
            <a:spLocks noGrp="1" noChangeArrowheads="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9F747FCA-A676-3D48-A673-3A71A4EE3BFF}"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3504999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BDDD929F-BB59-044C-A252-E21FC3396964}" type="datetimeFigureOut">
              <a:rPr lang="zh-CN" altLang="en-US"/>
              <a:pPr/>
              <a:t>2018/7/16</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charset="0"/>
              </a:defRPr>
            </a:lvl1pPr>
          </a:lstStyle>
          <a:p>
            <a:pPr fontAlgn="base">
              <a:spcBef>
                <a:spcPct val="0"/>
              </a:spcBef>
              <a:spcAft>
                <a:spcPct val="0"/>
              </a:spcAft>
            </a:pPr>
            <a:fld id="{EC6850B6-27BC-344B-80E9-7AF346985AA7}" type="slidenum">
              <a:rPr lang="zh-CN" altLang="en-US">
                <a:solidFill>
                  <a:prstClr val="black"/>
                </a:solidFill>
                <a:cs typeface="宋体" charset="0"/>
              </a:rPr>
              <a:pPr fontAlgn="base">
                <a:spcBef>
                  <a:spcPct val="0"/>
                </a:spcBef>
                <a:spcAft>
                  <a:spcPct val="0"/>
                </a:spcAft>
              </a:pPr>
              <a:t>‹#›</a:t>
            </a:fld>
            <a:endParaRPr lang="zh-CN" altLang="en-US">
              <a:solidFill>
                <a:prstClr val="black"/>
              </a:solidFill>
              <a:cs typeface="宋体" charset="0"/>
            </a:endParaRPr>
          </a:p>
        </p:txBody>
      </p:sp>
    </p:spTree>
    <p:extLst>
      <p:ext uri="{BB962C8B-B14F-4D97-AF65-F5344CB8AC3E}">
        <p14:creationId xmlns="" xmlns:p14="http://schemas.microsoft.com/office/powerpoint/2010/main" val="35557037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6" name="标题 5"/>
          <p:cNvSpPr>
            <a:spLocks noGrp="1"/>
          </p:cNvSpPr>
          <p:nvPr>
            <p:ph type="title"/>
          </p:nvPr>
        </p:nvSpPr>
        <p:spPr>
          <a:xfrm>
            <a:off x="0" y="0"/>
            <a:ext cx="9144000" cy="857232"/>
          </a:xfrm>
          <a:prstGeom prst="rect">
            <a:avLst/>
          </a:prstGeom>
        </p:spPr>
        <p:txBody>
          <a:bodyPr/>
          <a:lstStyle/>
          <a:p>
            <a:r>
              <a:rPr lang="zh-CN" altLang="en-US" smtClean="0"/>
              <a:t>单击此处编辑母版标题样式</a:t>
            </a:r>
            <a:endParaRPr lang="zh-CN" altLang="en-US"/>
          </a:p>
        </p:txBody>
      </p:sp>
      <p:sp>
        <p:nvSpPr>
          <p:cNvPr id="4" name="Rectangle 5"/>
          <p:cNvSpPr>
            <a:spLocks noGrp="1" noChangeArrowheads="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5" name="Rectangle 6"/>
          <p:cNvSpPr>
            <a:spLocks noGrp="1" noChangeArrowheads="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0B8ABB0C-9025-3F4F-8D52-F2A5A5D610BD}"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14240935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857232"/>
          </a:xfrm>
          <a:prstGeom prst="rect">
            <a:avLst/>
          </a:prstGeom>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4" name="灯片编号占位符 3"/>
          <p:cNvSpPr>
            <a:spLocks noGrp="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8EDD0FBF-FE81-8E42-89D5-4B12EBD11E9A}"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25041613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857232"/>
          </a:xfrm>
          <a:prstGeom prst="rect">
            <a:avLst/>
          </a:prstGeom>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4" name="灯片编号占位符 3"/>
          <p:cNvSpPr>
            <a:spLocks noGrp="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46A96DEC-9B70-6A46-A08F-8CCA06887FDB}"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9344783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9" name="标题 8"/>
          <p:cNvSpPr>
            <a:spLocks noGrp="1"/>
          </p:cNvSpPr>
          <p:nvPr>
            <p:ph type="title"/>
          </p:nvPr>
        </p:nvSpPr>
        <p:spPr>
          <a:xfrm>
            <a:off x="0" y="0"/>
            <a:ext cx="9144000" cy="857232"/>
          </a:xfrm>
          <a:prstGeom prst="rect">
            <a:avLst/>
          </a:prstGeom>
        </p:spPr>
        <p:txBody>
          <a:bodyPr/>
          <a:lstStyle/>
          <a:p>
            <a:r>
              <a:rPr lang="zh-CN" altLang="en-US" smtClean="0"/>
              <a:t>单击此处编辑母版标题样式</a:t>
            </a:r>
            <a:endParaRPr lang="zh-CN" altLang="en-US"/>
          </a:p>
        </p:txBody>
      </p:sp>
      <p:sp>
        <p:nvSpPr>
          <p:cNvPr id="7" name="Rectangle 5"/>
          <p:cNvSpPr>
            <a:spLocks noGrp="1" noChangeArrowheads="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8" name="Rectangle 6"/>
          <p:cNvSpPr>
            <a:spLocks noGrp="1" noChangeArrowheads="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61809CC5-2AAB-7A46-B585-DEAA23E3BEC8}"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25207916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4" name="标题 3"/>
          <p:cNvSpPr>
            <a:spLocks noGrp="1"/>
          </p:cNvSpPr>
          <p:nvPr>
            <p:ph type="title"/>
          </p:nvPr>
        </p:nvSpPr>
        <p:spPr>
          <a:xfrm>
            <a:off x="0" y="0"/>
            <a:ext cx="9144000" cy="857232"/>
          </a:xfrm>
          <a:prstGeom prst="rect">
            <a:avLst/>
          </a:prstGeom>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5" name="Rectangle 6"/>
          <p:cNvSpPr>
            <a:spLocks noGrp="1" noChangeArrowheads="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4C6EE908-D3A0-6A4E-AB9B-1251EDB625FE}"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9257783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内容与标题">
    <p:spTree>
      <p:nvGrpSpPr>
        <p:cNvPr id="1" name=""/>
        <p:cNvGrpSpPr/>
        <p:nvPr/>
      </p:nvGrpSpPr>
      <p:grpSpPr>
        <a:xfrm>
          <a:off x="0" y="0"/>
          <a:ext cx="0" cy="0"/>
          <a:chOff x="0" y="0"/>
          <a:chExt cx="0" cy="0"/>
        </a:xfrm>
      </p:grpSpPr>
      <p:sp>
        <p:nvSpPr>
          <p:cNvPr id="8" name="标题 7"/>
          <p:cNvSpPr>
            <a:spLocks noGrp="1"/>
          </p:cNvSpPr>
          <p:nvPr>
            <p:ph type="title"/>
          </p:nvPr>
        </p:nvSpPr>
        <p:spPr>
          <a:xfrm>
            <a:off x="0" y="0"/>
            <a:ext cx="9144000" cy="857232"/>
          </a:xfrm>
          <a:prstGeom prst="rect">
            <a:avLst/>
          </a:prstGeom>
        </p:spPr>
        <p:txBody>
          <a:bodyPr/>
          <a:lstStyle/>
          <a:p>
            <a:r>
              <a:rPr lang="zh-CN" altLang="en-US" dirty="0" smtClean="0"/>
              <a:t>单击此处编辑母版标题样式</a:t>
            </a:r>
            <a:endParaRPr lang="zh-CN" altLang="en-US" dirty="0"/>
          </a:p>
        </p:txBody>
      </p:sp>
      <p:sp>
        <p:nvSpPr>
          <p:cNvPr id="3" name="Rectangle 5"/>
          <p:cNvSpPr>
            <a:spLocks noGrp="1" noChangeArrowheads="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4" name="Rectangle 6"/>
          <p:cNvSpPr>
            <a:spLocks noGrp="1" noChangeArrowheads="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BD3EBEFC-D294-F743-9A29-A186A849EC4E}"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30888805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857232"/>
          </a:xfrm>
          <a:prstGeom prst="rect">
            <a:avLst/>
          </a:prstGeom>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4" name="灯片编号占位符 3"/>
          <p:cNvSpPr>
            <a:spLocks noGrp="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705EE6DA-AA56-734E-AE99-DDEFD928A92F}"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532578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图片与标题">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7" name="标题 6"/>
          <p:cNvSpPr>
            <a:spLocks noGrp="1"/>
          </p:cNvSpPr>
          <p:nvPr>
            <p:ph type="title"/>
          </p:nvPr>
        </p:nvSpPr>
        <p:spPr>
          <a:xfrm>
            <a:off x="0" y="0"/>
            <a:ext cx="9144000" cy="857232"/>
          </a:xfrm>
          <a:prstGeom prst="rect">
            <a:avLst/>
          </a:prstGeom>
        </p:spPr>
        <p:txBody>
          <a:bodyPr/>
          <a:lstStyle/>
          <a:p>
            <a:r>
              <a:rPr lang="zh-CN" altLang="en-US" smtClean="0"/>
              <a:t>单击此处编辑母版标题样式</a:t>
            </a:r>
            <a:endParaRPr lang="zh-CN" altLang="en-US"/>
          </a:p>
        </p:txBody>
      </p:sp>
      <p:sp>
        <p:nvSpPr>
          <p:cNvPr id="5" name="Rectangle 5"/>
          <p:cNvSpPr>
            <a:spLocks noGrp="1" noChangeArrowheads="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6" name="Rectangle 6"/>
          <p:cNvSpPr>
            <a:spLocks noGrp="1" noChangeArrowheads="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60A26B9D-7942-D24A-A45A-BB56CB8C784D}"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20537111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垂直排列标题与文本">
    <p:spTree>
      <p:nvGrpSpPr>
        <p:cNvPr id="1" name=""/>
        <p:cNvGrpSpPr/>
        <p:nvPr/>
      </p:nvGrpSpPr>
      <p:grpSpPr>
        <a:xfrm>
          <a:off x="0" y="0"/>
          <a:ext cx="0" cy="0"/>
          <a:chOff x="0" y="0"/>
          <a:chExt cx="0" cy="0"/>
        </a:xfrm>
      </p:grpSpPr>
      <p:sp>
        <p:nvSpPr>
          <p:cNvPr id="6" name="标题 5"/>
          <p:cNvSpPr>
            <a:spLocks noGrp="1"/>
          </p:cNvSpPr>
          <p:nvPr>
            <p:ph type="title"/>
          </p:nvPr>
        </p:nvSpPr>
        <p:spPr>
          <a:xfrm>
            <a:off x="0" y="0"/>
            <a:ext cx="9144000" cy="857232"/>
          </a:xfrm>
          <a:prstGeom prst="rect">
            <a:avLst/>
          </a:prstGeom>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4" name="Rectangle 6"/>
          <p:cNvSpPr>
            <a:spLocks noGrp="1" noChangeArrowheads="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1851BF4E-CADF-B847-9CDC-8387FC455C58}"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8847083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857232"/>
          </a:xfrm>
          <a:prstGeom prst="rect">
            <a:avLst/>
          </a:prstGeom>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4" name="灯片编号占位符 3"/>
          <p:cNvSpPr>
            <a:spLocks noGrp="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BA44734C-E88B-9B42-A7B5-ADECBF9A30BA}"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3724030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EE5D3E49-D457-8D45-94B1-4EA6E82A33E4}" type="datetimeFigureOut">
              <a:rPr lang="zh-CN" altLang="en-US"/>
              <a:pPr/>
              <a:t>2018/7/16</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zh-CN" altLang="en-US">
              <a:solidFill>
                <a:prstClr val="black"/>
              </a:solidFill>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charset="0"/>
              </a:defRPr>
            </a:lvl1pPr>
          </a:lstStyle>
          <a:p>
            <a:pPr fontAlgn="base">
              <a:spcBef>
                <a:spcPct val="0"/>
              </a:spcBef>
              <a:spcAft>
                <a:spcPct val="0"/>
              </a:spcAft>
            </a:pPr>
            <a:fld id="{BA29BDAD-9D9F-9C4F-B642-9400B5EF43F8}" type="slidenum">
              <a:rPr lang="zh-CN" altLang="en-US">
                <a:solidFill>
                  <a:prstClr val="black"/>
                </a:solidFill>
                <a:cs typeface="宋体" charset="0"/>
              </a:rPr>
              <a:pPr fontAlgn="base">
                <a:spcBef>
                  <a:spcPct val="0"/>
                </a:spcBef>
                <a:spcAft>
                  <a:spcPct val="0"/>
                </a:spcAft>
              </a:pPr>
              <a:t>‹#›</a:t>
            </a:fld>
            <a:endParaRPr lang="zh-CN" altLang="en-US">
              <a:solidFill>
                <a:prstClr val="black"/>
              </a:solidFill>
              <a:cs typeface="宋体" charset="0"/>
            </a:endParaRPr>
          </a:p>
        </p:txBody>
      </p:sp>
    </p:spTree>
    <p:extLst>
      <p:ext uri="{BB962C8B-B14F-4D97-AF65-F5344CB8AC3E}">
        <p14:creationId xmlns="" xmlns:p14="http://schemas.microsoft.com/office/powerpoint/2010/main" val="24781215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857232"/>
          </a:xfrm>
          <a:prstGeom prst="rect">
            <a:avLst/>
          </a:prstGeom>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4" name="灯片编号占位符 3"/>
          <p:cNvSpPr>
            <a:spLocks noGrp="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7F76E049-9DE3-1A44-B068-96F8640A23BD}"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23973937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857232"/>
          </a:xfrm>
          <a:prstGeom prst="rect">
            <a:avLst/>
          </a:prstGeom>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4" name="灯片编号占位符 3"/>
          <p:cNvSpPr>
            <a:spLocks noGrp="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AE928B06-4098-B14D-B95F-241C4B296E5B}"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25342930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265404254"/>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Rectangle 4"/>
          <p:cNvSpPr>
            <a:spLocks noGrp="1" noChangeArrowheads="1"/>
          </p:cNvSpPr>
          <p:nvPr>
            <p:ph type="title"/>
          </p:nvPr>
        </p:nvSpPr>
        <p:spPr bwMode="auto">
          <a:xfrm>
            <a:off x="457200" y="454080"/>
            <a:ext cx="8229600" cy="4539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34290" rIns="0" bIns="34290" numCol="1" anchor="b" anchorCtr="0" compatLnSpc="1">
            <a:prstTxWarp prst="textNoShape">
              <a:avLst/>
            </a:prstTxWarp>
          </a:bodyPr>
          <a:lstStyle>
            <a:lvl1pPr>
              <a:defRPr sz="2500">
                <a:latin typeface="微软雅黑" panose="020B0503020204020204" pitchFamily="34" charset="-122"/>
                <a:ea typeface="微软雅黑" panose="020B0503020204020204" pitchFamily="34" charset="-122"/>
              </a:defRPr>
            </a:lvl1pPr>
          </a:lstStyle>
          <a:p>
            <a:pPr lvl="0"/>
            <a:endParaRPr lang="zh-CN" altLang="zh-CN" dirty="0"/>
          </a:p>
        </p:txBody>
      </p:sp>
      <p:sp>
        <p:nvSpPr>
          <p:cNvPr id="7" name="Line 15"/>
          <p:cNvSpPr>
            <a:spLocks noChangeShapeType="1"/>
          </p:cNvSpPr>
          <p:nvPr userDrawn="1"/>
        </p:nvSpPr>
        <p:spPr bwMode="auto">
          <a:xfrm>
            <a:off x="457200" y="981075"/>
            <a:ext cx="82296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lIns="68580" tIns="34290" rIns="68580" bIns="34290"/>
          <a:lstStyle/>
          <a:p>
            <a:endParaRPr lang="zh-CN" altLang="en-US"/>
          </a:p>
        </p:txBody>
      </p:sp>
    </p:spTree>
    <p:extLst>
      <p:ext uri="{BB962C8B-B14F-4D97-AF65-F5344CB8AC3E}">
        <p14:creationId xmlns="" xmlns:p14="http://schemas.microsoft.com/office/powerpoint/2010/main" val="1038757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9860" y="285164"/>
            <a:ext cx="8657670" cy="695734"/>
          </a:xfrm>
          <a:prstGeom prst="rect">
            <a:avLst/>
          </a:prstGeom>
        </p:spPr>
        <p:txBody>
          <a:bodyPr/>
          <a:lstStyle/>
          <a:p>
            <a:r>
              <a:rPr lang="en-US" dirty="0"/>
              <a:t>Click to edit Master title style</a:t>
            </a:r>
          </a:p>
        </p:txBody>
      </p:sp>
    </p:spTree>
    <p:extLst>
      <p:ext uri="{BB962C8B-B14F-4D97-AF65-F5344CB8AC3E}">
        <p14:creationId xmlns="" xmlns:p14="http://schemas.microsoft.com/office/powerpoint/2010/main" val="19113665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Blank">
    <p:bg>
      <p:bgPr>
        <a:solidFill>
          <a:schemeClr val="bg1"/>
        </a:solidFill>
        <a:effectLst/>
      </p:bgPr>
    </p:bg>
    <p:spTree>
      <p:nvGrpSpPr>
        <p:cNvPr id="1" name=""/>
        <p:cNvGrpSpPr/>
        <p:nvPr/>
      </p:nvGrpSpPr>
      <p:grpSpPr>
        <a:xfrm>
          <a:off x="0" y="0"/>
          <a:ext cx="0" cy="0"/>
          <a:chOff x="0" y="0"/>
          <a:chExt cx="0" cy="0"/>
        </a:xfrm>
      </p:grpSpPr>
      <p:sp>
        <p:nvSpPr>
          <p:cNvPr id="5" name="Rectangle 4"/>
          <p:cNvSpPr>
            <a:spLocks noGrp="1" noChangeArrowheads="1"/>
          </p:cNvSpPr>
          <p:nvPr>
            <p:ph type="title"/>
          </p:nvPr>
        </p:nvSpPr>
        <p:spPr bwMode="auto">
          <a:xfrm>
            <a:off x="457200" y="454080"/>
            <a:ext cx="8229600" cy="4539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34290" rIns="0" bIns="34290" numCol="1" anchor="b" anchorCtr="0" compatLnSpc="1">
            <a:prstTxWarp prst="textNoShape">
              <a:avLst/>
            </a:prstTxWarp>
          </a:bodyPr>
          <a:lstStyle>
            <a:lvl1pPr>
              <a:defRPr sz="2308">
                <a:latin typeface="微软雅黑" panose="020B0503020204020204" pitchFamily="34" charset="-122"/>
                <a:ea typeface="微软雅黑" panose="020B0503020204020204" pitchFamily="34" charset="-122"/>
              </a:defRPr>
            </a:lvl1pPr>
          </a:lstStyle>
          <a:p>
            <a:pPr lvl="0"/>
            <a:endParaRPr lang="zh-CN" altLang="zh-CN" dirty="0"/>
          </a:p>
        </p:txBody>
      </p:sp>
      <p:sp>
        <p:nvSpPr>
          <p:cNvPr id="6" name="Line 15"/>
          <p:cNvSpPr>
            <a:spLocks noChangeShapeType="1"/>
          </p:cNvSpPr>
          <p:nvPr userDrawn="1"/>
        </p:nvSpPr>
        <p:spPr bwMode="auto">
          <a:xfrm>
            <a:off x="457200" y="981075"/>
            <a:ext cx="82296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lIns="63305" tIns="31652" rIns="63305" bIns="31652"/>
          <a:lstStyle/>
          <a:p>
            <a:endParaRPr lang="zh-CN" altLang="en-US" sz="1662"/>
          </a:p>
        </p:txBody>
      </p:sp>
      <p:pic>
        <p:nvPicPr>
          <p:cNvPr id="7" name="图片 25"/>
          <p:cNvPicPr>
            <a:picLocks noChangeAspect="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6286500" y="238128"/>
            <a:ext cx="2376854" cy="544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57226725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3_空白">
    <p:spTree>
      <p:nvGrpSpPr>
        <p:cNvPr id="1" name=""/>
        <p:cNvGrpSpPr/>
        <p:nvPr/>
      </p:nvGrpSpPr>
      <p:grpSpPr>
        <a:xfrm>
          <a:off x="0" y="0"/>
          <a:ext cx="0" cy="0"/>
          <a:chOff x="0" y="0"/>
          <a:chExt cx="0" cy="0"/>
        </a:xfrm>
      </p:grpSpPr>
      <p:graphicFrame>
        <p:nvGraphicFramePr>
          <p:cNvPr id="3" name="Rectangle 1" hidden="1"/>
          <p:cNvGraphicFramePr>
            <a:graphicFrameLocks/>
          </p:cNvGraphicFramePr>
          <p:nvPr>
            <p:custDataLst>
              <p:tags r:id="rId2"/>
            </p:custDataLst>
          </p:nvPr>
        </p:nvGraphicFramePr>
        <p:xfrm>
          <a:off x="0" y="0"/>
          <a:ext cx="146538" cy="158750"/>
        </p:xfrm>
        <a:graphic>
          <a:graphicData uri="http://schemas.openxmlformats.org/presentationml/2006/ole">
            <p:oleObj spid="_x0000_s168021" name="think-cell Slide" r:id="rId4" imgW="0" imgH="0" progId="">
              <p:embed/>
            </p:oleObj>
          </a:graphicData>
        </a:graphic>
      </p:graphicFrame>
      <p:sp>
        <p:nvSpPr>
          <p:cNvPr id="5" name="Rectangle 4"/>
          <p:cNvSpPr>
            <a:spLocks noGrp="1" noChangeArrowheads="1"/>
          </p:cNvSpPr>
          <p:nvPr>
            <p:ph type="title"/>
          </p:nvPr>
        </p:nvSpPr>
        <p:spPr bwMode="auto">
          <a:xfrm>
            <a:off x="457200" y="454080"/>
            <a:ext cx="8229600" cy="4539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34290" rIns="0" bIns="34290" numCol="1" anchor="b" anchorCtr="0" compatLnSpc="1">
            <a:prstTxWarp prst="textNoShape">
              <a:avLst/>
            </a:prstTxWarp>
          </a:bodyPr>
          <a:lstStyle>
            <a:lvl1pPr>
              <a:defRPr sz="2131">
                <a:latin typeface="微软雅黑" panose="020B0503020204020204" pitchFamily="34" charset="-122"/>
                <a:ea typeface="微软雅黑" panose="020B0503020204020204" pitchFamily="34" charset="-122"/>
              </a:defRPr>
            </a:lvl1pPr>
          </a:lstStyle>
          <a:p>
            <a:pPr lvl="0"/>
            <a:endParaRPr lang="zh-CN" altLang="zh-CN" dirty="0"/>
          </a:p>
        </p:txBody>
      </p:sp>
      <p:sp>
        <p:nvSpPr>
          <p:cNvPr id="6" name="Line 15"/>
          <p:cNvSpPr>
            <a:spLocks noChangeShapeType="1"/>
          </p:cNvSpPr>
          <p:nvPr userDrawn="1"/>
        </p:nvSpPr>
        <p:spPr bwMode="auto">
          <a:xfrm>
            <a:off x="457200" y="981075"/>
            <a:ext cx="82296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lIns="58435" tIns="29217" rIns="58435" bIns="29217"/>
          <a:lstStyle/>
          <a:p>
            <a:endParaRPr lang="zh-CN" altLang="en-US" sz="1534"/>
          </a:p>
        </p:txBody>
      </p:sp>
      <p:pic>
        <p:nvPicPr>
          <p:cNvPr id="7" name="图片 25"/>
          <p:cNvPicPr>
            <a:picLocks noChangeAspect="1"/>
          </p:cNvPicPr>
          <p:nvPr userDrawn="1"/>
        </p:nvPicPr>
        <p:blipFill>
          <a:blip r:embed="rId5" cstate="print">
            <a:extLst>
              <a:ext uri="{28A0092B-C50C-407E-A947-70E740481C1C}">
                <a14:useLocalDpi xmlns="" xmlns:a14="http://schemas.microsoft.com/office/drawing/2010/main" val="0"/>
              </a:ext>
            </a:extLst>
          </a:blip>
          <a:srcRect/>
          <a:stretch>
            <a:fillRect/>
          </a:stretch>
        </p:blipFill>
        <p:spPr bwMode="auto">
          <a:xfrm>
            <a:off x="6286500" y="238128"/>
            <a:ext cx="2376854" cy="544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494287204"/>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Line 15"/>
          <p:cNvSpPr>
            <a:spLocks noChangeShapeType="1"/>
          </p:cNvSpPr>
          <p:nvPr userDrawn="1"/>
        </p:nvSpPr>
        <p:spPr bwMode="auto">
          <a:xfrm>
            <a:off x="457200" y="981075"/>
            <a:ext cx="82296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lIns="68580" tIns="34290" rIns="68580" bIns="34290"/>
          <a:lstStyle/>
          <a:p>
            <a:endParaRPr lang="zh-CN" altLang="en-US"/>
          </a:p>
        </p:txBody>
      </p:sp>
    </p:spTree>
    <p:extLst>
      <p:ext uri="{BB962C8B-B14F-4D97-AF65-F5344CB8AC3E}">
        <p14:creationId xmlns="" xmlns:p14="http://schemas.microsoft.com/office/powerpoint/2010/main" val="897087690"/>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4" name="标题 3"/>
          <p:cNvSpPr>
            <a:spLocks noGrp="1"/>
          </p:cNvSpPr>
          <p:nvPr>
            <p:ph type="title"/>
          </p:nvPr>
        </p:nvSpPr>
        <p:spPr>
          <a:xfrm>
            <a:off x="0" y="0"/>
            <a:ext cx="9144000" cy="857232"/>
          </a:xfrm>
          <a:prstGeom prst="rect">
            <a:avLst/>
          </a:prstGeom>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xfrm>
            <a:off x="3124200" y="6245225"/>
            <a:ext cx="2895600" cy="47625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ltLang="zh-CN"/>
          </a:p>
        </p:txBody>
      </p:sp>
      <p:sp>
        <p:nvSpPr>
          <p:cNvPr id="5" name="Rectangle 6"/>
          <p:cNvSpPr>
            <a:spLocks noGrp="1" noChangeArrowheads="1"/>
          </p:cNvSpPr>
          <p:nvPr>
            <p:ph type="sldNum" sz="quarter" idx="11"/>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Calibri" charset="0"/>
              </a:defRPr>
            </a:lvl1pPr>
          </a:lstStyle>
          <a:p>
            <a:pPr fontAlgn="base">
              <a:spcBef>
                <a:spcPct val="0"/>
              </a:spcBef>
              <a:spcAft>
                <a:spcPct val="0"/>
              </a:spcAft>
            </a:pPr>
            <a:fld id="{812CF598-65AD-AF4A-A79C-14180455D8FB}" type="slidenum">
              <a:rPr lang="en-US" altLang="zh-CN">
                <a:cs typeface="宋体" charset="0"/>
              </a:rPr>
              <a:pPr fontAlgn="base">
                <a:spcBef>
                  <a:spcPct val="0"/>
                </a:spcBef>
                <a:spcAft>
                  <a:spcPct val="0"/>
                </a:spcAft>
              </a:pPr>
              <a:t>‹#›</a:t>
            </a:fld>
            <a:endParaRPr lang="en-US" altLang="zh-CN">
              <a:cs typeface="宋体" charset="0"/>
            </a:endParaRPr>
          </a:p>
        </p:txBody>
      </p:sp>
    </p:spTree>
    <p:extLst>
      <p:ext uri="{BB962C8B-B14F-4D97-AF65-F5344CB8AC3E}">
        <p14:creationId xmlns="" xmlns:p14="http://schemas.microsoft.com/office/powerpoint/2010/main" val="10580749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04">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3" name="图片 6" descr="公司（左右）.png"/>
          <p:cNvPicPr>
            <a:picLocks noChangeAspect="1"/>
          </p:cNvPicPr>
          <p:nvPr userDrawn="1"/>
        </p:nvPicPr>
        <p:blipFill>
          <a:blip r:embed="rId3" cstate="print"/>
          <a:srcRect/>
          <a:stretch>
            <a:fillRect/>
          </a:stretch>
        </p:blipFill>
        <p:spPr bwMode="auto">
          <a:xfrm>
            <a:off x="7197725" y="6113463"/>
            <a:ext cx="1835150" cy="673100"/>
          </a:xfrm>
          <a:prstGeom prst="rect">
            <a:avLst/>
          </a:prstGeom>
          <a:noFill/>
          <a:ln w="9525">
            <a:noFill/>
            <a:miter lim="800000"/>
            <a:headEnd/>
            <a:tailEnd/>
          </a:ln>
        </p:spPr>
      </p:pic>
      <p:sp>
        <p:nvSpPr>
          <p:cNvPr id="7" name="标题 1"/>
          <p:cNvSpPr>
            <a:spLocks noGrp="1"/>
          </p:cNvSpPr>
          <p:nvPr>
            <p:ph type="title"/>
          </p:nvPr>
        </p:nvSpPr>
        <p:spPr>
          <a:xfrm>
            <a:off x="71406" y="214314"/>
            <a:ext cx="6286544" cy="642918"/>
          </a:xfrm>
          <a:prstGeom prst="rect">
            <a:avLst/>
          </a:prstGeom>
        </p:spPr>
        <p:txBody>
          <a:bodyPr>
            <a:normAutofit/>
          </a:bodyPr>
          <a:lstStyle>
            <a:lvl1pPr algn="l">
              <a:defRPr sz="2800">
                <a:solidFill>
                  <a:schemeClr val="bg1"/>
                </a:solidFill>
                <a:latin typeface="黑体" pitchFamily="2" charset="-122"/>
                <a:ea typeface="黑体" pitchFamily="2" charset="-122"/>
              </a:defRPr>
            </a:lvl1pPr>
          </a:lstStyle>
          <a:p>
            <a:r>
              <a:rPr lang="zh-CN" altLang="en-US" smtClean="0"/>
              <a:t>单击此处编辑母版标题样式</a:t>
            </a:r>
            <a:endParaRPr lang="zh-CN" altLang="en-US" dirty="0"/>
          </a:p>
        </p:txBody>
      </p:sp>
    </p:spTree>
    <p:extLst>
      <p:ext uri="{BB962C8B-B14F-4D97-AF65-F5344CB8AC3E}">
        <p14:creationId xmlns="" xmlns:p14="http://schemas.microsoft.com/office/powerpoint/2010/main" val="1294117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11F7AB66-71DB-174B-92A6-154B93ECE50E}" type="datetimeFigureOut">
              <a:rPr lang="zh-CN" altLang="en-US"/>
              <a:pPr/>
              <a:t>2018/7/16</a:t>
            </a:fld>
            <a:endParaRPr lang="zh-CN" altLang="en-US"/>
          </a:p>
        </p:txBody>
      </p:sp>
      <p:sp>
        <p:nvSpPr>
          <p:cNvPr id="8" name="页脚占位符 7"/>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zh-CN" altLang="en-US">
              <a:solidFill>
                <a:prstClr val="black"/>
              </a:solidFill>
            </a:endParaRPr>
          </a:p>
        </p:txBody>
      </p:sp>
      <p:sp>
        <p:nvSpPr>
          <p:cNvPr id="9" name="灯片编号占位符 8"/>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charset="0"/>
              </a:defRPr>
            </a:lvl1pPr>
          </a:lstStyle>
          <a:p>
            <a:pPr fontAlgn="base">
              <a:spcBef>
                <a:spcPct val="0"/>
              </a:spcBef>
              <a:spcAft>
                <a:spcPct val="0"/>
              </a:spcAft>
            </a:pPr>
            <a:fld id="{3F3A85D0-617F-714D-BBA4-F260D870F22F}" type="slidenum">
              <a:rPr lang="zh-CN" altLang="en-US">
                <a:solidFill>
                  <a:prstClr val="black"/>
                </a:solidFill>
                <a:cs typeface="宋体" charset="0"/>
              </a:rPr>
              <a:pPr fontAlgn="base">
                <a:spcBef>
                  <a:spcPct val="0"/>
                </a:spcBef>
                <a:spcAft>
                  <a:spcPct val="0"/>
                </a:spcAft>
              </a:pPr>
              <a:t>‹#›</a:t>
            </a:fld>
            <a:endParaRPr lang="zh-CN" altLang="en-US">
              <a:solidFill>
                <a:prstClr val="black"/>
              </a:solidFill>
              <a:cs typeface="宋体" charset="0"/>
            </a:endParaRPr>
          </a:p>
        </p:txBody>
      </p:sp>
    </p:spTree>
    <p:extLst>
      <p:ext uri="{BB962C8B-B14F-4D97-AF65-F5344CB8AC3E}">
        <p14:creationId xmlns="" xmlns:p14="http://schemas.microsoft.com/office/powerpoint/2010/main" val="22199874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0000" y="2700000"/>
            <a:ext cx="8424000" cy="615553"/>
          </a:xfrm>
        </p:spPr>
        <p:txBody>
          <a:bodyPr>
            <a:spAutoFit/>
          </a:bodyPr>
          <a:lstStyle>
            <a:lvl1pPr algn="l">
              <a:defRPr sz="4000" b="0">
                <a:solidFill>
                  <a:schemeClr val="accent1"/>
                </a:solidFill>
                <a:latin typeface="+mj-lt"/>
              </a:defRPr>
            </a:lvl1pPr>
          </a:lstStyle>
          <a:p>
            <a:r>
              <a:rPr lang="en-US" smtClean="0"/>
              <a:t>Click to edit Master title style</a:t>
            </a:r>
            <a:endParaRPr lang="en-GB" dirty="0"/>
          </a:p>
        </p:txBody>
      </p:sp>
      <p:sp>
        <p:nvSpPr>
          <p:cNvPr id="3" name="Subtitle 2"/>
          <p:cNvSpPr>
            <a:spLocks noGrp="1"/>
          </p:cNvSpPr>
          <p:nvPr>
            <p:ph type="subTitle" idx="1"/>
          </p:nvPr>
        </p:nvSpPr>
        <p:spPr>
          <a:xfrm>
            <a:off x="360000" y="5400000"/>
            <a:ext cx="5400000" cy="276999"/>
          </a:xfrm>
        </p:spPr>
        <p:txBody>
          <a:bodyPr>
            <a:spAutoFit/>
          </a:bodyPr>
          <a:lstStyle>
            <a:lvl1pPr marL="0" indent="0" algn="l">
              <a:buNone/>
              <a:defRPr sz="18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 xmlns:p14="http://schemas.microsoft.com/office/powerpoint/2010/main" val="1117840840"/>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图片 6" descr="sy4.gif"/>
          <p:cNvPicPr>
            <a:picLocks noChangeAspect="1"/>
          </p:cNvPicPr>
          <p:nvPr userDrawn="1"/>
        </p:nvPicPr>
        <p:blipFill>
          <a:blip r:embed="rId2"/>
          <a:stretch>
            <a:fillRect/>
          </a:stretch>
        </p:blipFill>
        <p:spPr>
          <a:xfrm>
            <a:off x="0" y="0"/>
            <a:ext cx="9144000" cy="1254006"/>
          </a:xfrm>
          <a:prstGeom prst="rect">
            <a:avLst/>
          </a:prstGeom>
        </p:spPr>
      </p:pic>
      <p:sp>
        <p:nvSpPr>
          <p:cNvPr id="2" name="Title 1"/>
          <p:cNvSpPr>
            <a:spLocks noGrp="1"/>
          </p:cNvSpPr>
          <p:nvPr>
            <p:ph type="title"/>
          </p:nvPr>
        </p:nvSpPr>
        <p:spPr>
          <a:xfrm>
            <a:off x="360363" y="278483"/>
            <a:ext cx="8423275" cy="630237"/>
          </a:xfrm>
        </p:spPr>
        <p:txBody>
          <a:bodyPr/>
          <a:lstStyle>
            <a:lvl1pPr>
              <a:defRPr>
                <a:latin typeface="微软雅黑" pitchFamily="34" charset="-122"/>
                <a:ea typeface="微软雅黑" pitchFamily="34" charset="-122"/>
              </a:defRPr>
            </a:lvl1pPr>
          </a:lstStyle>
          <a:p>
            <a:r>
              <a:rPr lang="en-US" dirty="0" smtClean="0"/>
              <a:t>Click to edit Master title style</a:t>
            </a:r>
            <a:endParaRPr lang="en-GB" dirty="0"/>
          </a:p>
        </p:txBody>
      </p:sp>
      <p:sp>
        <p:nvSpPr>
          <p:cNvPr id="5" name="Footer Placeholder 4"/>
          <p:cNvSpPr>
            <a:spLocks noGrp="1"/>
          </p:cNvSpPr>
          <p:nvPr>
            <p:ph type="ftr" sz="quarter" idx="10"/>
          </p:nvPr>
        </p:nvSpPr>
        <p:spPr/>
        <p:txBody>
          <a:bodyPr/>
          <a:lstStyle>
            <a:lvl1pPr>
              <a:defRPr/>
            </a:lvl1pPr>
          </a:lstStyle>
          <a:p>
            <a:pPr>
              <a:spcBef>
                <a:spcPct val="50000"/>
              </a:spcBef>
              <a:defRPr/>
            </a:pPr>
            <a:r>
              <a:rPr lang="zh-CN" altLang="en-US" smtClean="0">
                <a:solidFill>
                  <a:srgbClr val="002776"/>
                </a:solidFill>
              </a:rPr>
              <a:t>吉贝克信息技术有限公司</a:t>
            </a:r>
            <a:endParaRPr lang="en-US" altLang="zh-CN" dirty="0">
              <a:solidFill>
                <a:srgbClr val="002776"/>
              </a:solidFill>
            </a:endParaRPr>
          </a:p>
        </p:txBody>
      </p:sp>
      <p:sp>
        <p:nvSpPr>
          <p:cNvPr id="8" name="Slide Number Placeholder 5"/>
          <p:cNvSpPr>
            <a:spLocks noGrp="1"/>
          </p:cNvSpPr>
          <p:nvPr>
            <p:ph type="sldNum" sz="quarter" idx="11"/>
          </p:nvPr>
        </p:nvSpPr>
        <p:spPr>
          <a:xfrm>
            <a:off x="8783638" y="146919"/>
            <a:ext cx="360362" cy="122237"/>
          </a:xfrm>
          <a:prstGeom prst="rect">
            <a:avLst/>
          </a:prstGeom>
        </p:spPr>
        <p:txBody>
          <a:bodyPr/>
          <a:lstStyle>
            <a:lvl1pPr>
              <a:defRPr sz="1000"/>
            </a:lvl1pPr>
          </a:lstStyle>
          <a:p>
            <a:pPr fontAlgn="base">
              <a:spcBef>
                <a:spcPct val="0"/>
              </a:spcBef>
              <a:spcAft>
                <a:spcPct val="0"/>
              </a:spcAft>
              <a:defRPr/>
            </a:pPr>
            <a:fld id="{8AEB5E6A-488E-47FF-9F09-E53F1FF5E539}" type="slidenum">
              <a:rPr lang="en-GB" smtClean="0">
                <a:solidFill>
                  <a:srgbClr val="000000"/>
                </a:solidFill>
                <a:cs typeface="Arial" charset="0"/>
              </a:rPr>
              <a:pPr fontAlgn="base">
                <a:spcBef>
                  <a:spcPct val="0"/>
                </a:spcBef>
                <a:spcAft>
                  <a:spcPct val="0"/>
                </a:spcAft>
                <a:defRPr/>
              </a:pPr>
              <a:t>‹#›</a:t>
            </a:fld>
            <a:endParaRPr lang="en-GB" dirty="0">
              <a:solidFill>
                <a:srgbClr val="000000"/>
              </a:solidFill>
              <a:cs typeface="Arial" charset="0"/>
            </a:endParaRPr>
          </a:p>
        </p:txBody>
      </p:sp>
    </p:spTree>
    <p:extLst>
      <p:ext uri="{BB962C8B-B14F-4D97-AF65-F5344CB8AC3E}">
        <p14:creationId xmlns="" xmlns:p14="http://schemas.microsoft.com/office/powerpoint/2010/main" val="264146997"/>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163695141"/>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Content with Caption">
    <p:spTree>
      <p:nvGrpSpPr>
        <p:cNvPr id="1" name=""/>
        <p:cNvGrpSpPr/>
        <p:nvPr/>
      </p:nvGrpSpPr>
      <p:grpSpPr>
        <a:xfrm>
          <a:off x="0" y="0"/>
          <a:ext cx="0" cy="0"/>
          <a:chOff x="0" y="0"/>
          <a:chExt cx="0" cy="0"/>
        </a:xfrm>
      </p:grpSpPr>
      <p:pic>
        <p:nvPicPr>
          <p:cNvPr id="9" name="图片 8" descr="sy4.gif"/>
          <p:cNvPicPr>
            <a:picLocks noChangeAspect="1"/>
          </p:cNvPicPr>
          <p:nvPr userDrawn="1"/>
        </p:nvPicPr>
        <p:blipFill>
          <a:blip r:embed="rId2"/>
          <a:stretch>
            <a:fillRect/>
          </a:stretch>
        </p:blipFill>
        <p:spPr>
          <a:xfrm>
            <a:off x="0" y="0"/>
            <a:ext cx="9144000" cy="1254006"/>
          </a:xfrm>
          <a:prstGeom prst="rect">
            <a:avLst/>
          </a:prstGeom>
        </p:spPr>
      </p:pic>
      <p:sp>
        <p:nvSpPr>
          <p:cNvPr id="10" name="Title 1"/>
          <p:cNvSpPr>
            <a:spLocks noGrp="1"/>
          </p:cNvSpPr>
          <p:nvPr>
            <p:ph type="title"/>
          </p:nvPr>
        </p:nvSpPr>
        <p:spPr>
          <a:xfrm>
            <a:off x="229942" y="263174"/>
            <a:ext cx="7135142" cy="630237"/>
          </a:xfrm>
          <a:prstGeom prst="rect">
            <a:avLst/>
          </a:prstGeom>
        </p:spPr>
        <p:txBody>
          <a:bodyPr/>
          <a:lstStyle/>
          <a:p>
            <a:r>
              <a:rPr lang="en-US" dirty="0" smtClean="0"/>
              <a:t>Click to edit Master title style</a:t>
            </a:r>
            <a:endParaRPr lang="en-GB" dirty="0"/>
          </a:p>
        </p:txBody>
      </p:sp>
    </p:spTree>
    <p:extLst>
      <p:ext uri="{BB962C8B-B14F-4D97-AF65-F5344CB8AC3E}">
        <p14:creationId xmlns="" xmlns:p14="http://schemas.microsoft.com/office/powerpoint/2010/main" val="27076732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BE6BDE2F-AA8C-3D4A-8786-F3EF50CC3949}" type="datetimeFigureOut">
              <a:rPr lang="zh-CN" altLang="en-US"/>
              <a:pPr/>
              <a:t>2018/7/16</a:t>
            </a:fld>
            <a:endParaRPr lang="zh-CN" altLang="en-US"/>
          </a:p>
        </p:txBody>
      </p:sp>
      <p:sp>
        <p:nvSpPr>
          <p:cNvPr id="4" name="页脚占位符 3"/>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zh-CN" altLang="en-US">
              <a:solidFill>
                <a:prstClr val="black"/>
              </a:solidFill>
            </a:endParaRPr>
          </a:p>
        </p:txBody>
      </p:sp>
      <p:sp>
        <p:nvSpPr>
          <p:cNvPr id="5" name="灯片编号占位符 4"/>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charset="0"/>
              </a:defRPr>
            </a:lvl1pPr>
          </a:lstStyle>
          <a:p>
            <a:pPr fontAlgn="base">
              <a:spcBef>
                <a:spcPct val="0"/>
              </a:spcBef>
              <a:spcAft>
                <a:spcPct val="0"/>
              </a:spcAft>
            </a:pPr>
            <a:fld id="{49819719-678E-AE47-9AF2-49F3F3427590}" type="slidenum">
              <a:rPr lang="zh-CN" altLang="en-US">
                <a:solidFill>
                  <a:prstClr val="black"/>
                </a:solidFill>
                <a:cs typeface="宋体" charset="0"/>
              </a:rPr>
              <a:pPr fontAlgn="base">
                <a:spcBef>
                  <a:spcPct val="0"/>
                </a:spcBef>
                <a:spcAft>
                  <a:spcPct val="0"/>
                </a:spcAft>
              </a:pPr>
              <a:t>‹#›</a:t>
            </a:fld>
            <a:endParaRPr lang="zh-CN" altLang="en-US">
              <a:solidFill>
                <a:prstClr val="black"/>
              </a:solidFill>
              <a:cs typeface="宋体" charset="0"/>
            </a:endParaRPr>
          </a:p>
        </p:txBody>
      </p:sp>
    </p:spTree>
    <p:extLst>
      <p:ext uri="{BB962C8B-B14F-4D97-AF65-F5344CB8AC3E}">
        <p14:creationId xmlns="" xmlns:p14="http://schemas.microsoft.com/office/powerpoint/2010/main" val="760059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81432DD2-14A0-FD4C-A93C-C3227E69A009}" type="datetimeFigureOut">
              <a:rPr lang="zh-CN" altLang="en-US"/>
              <a:pPr/>
              <a:t>2018/7/16</a:t>
            </a:fld>
            <a:endParaRPr lang="zh-CN" altLang="en-US"/>
          </a:p>
        </p:txBody>
      </p:sp>
      <p:sp>
        <p:nvSpPr>
          <p:cNvPr id="3" name="页脚占位符 2"/>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zh-CN" altLang="en-US">
              <a:solidFill>
                <a:prstClr val="black"/>
              </a:solidFill>
            </a:endParaRPr>
          </a:p>
        </p:txBody>
      </p:sp>
      <p:sp>
        <p:nvSpPr>
          <p:cNvPr id="4" name="灯片编号占位符 3"/>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charset="0"/>
              </a:defRPr>
            </a:lvl1pPr>
          </a:lstStyle>
          <a:p>
            <a:pPr fontAlgn="base">
              <a:spcBef>
                <a:spcPct val="0"/>
              </a:spcBef>
              <a:spcAft>
                <a:spcPct val="0"/>
              </a:spcAft>
            </a:pPr>
            <a:fld id="{E4C23002-58DF-CE43-8B19-FE25FFDFDEF8}" type="slidenum">
              <a:rPr lang="zh-CN" altLang="en-US">
                <a:solidFill>
                  <a:prstClr val="black"/>
                </a:solidFill>
                <a:cs typeface="宋体" charset="0"/>
              </a:rPr>
              <a:pPr fontAlgn="base">
                <a:spcBef>
                  <a:spcPct val="0"/>
                </a:spcBef>
                <a:spcAft>
                  <a:spcPct val="0"/>
                </a:spcAft>
              </a:pPr>
              <a:t>‹#›</a:t>
            </a:fld>
            <a:endParaRPr lang="zh-CN" altLang="en-US">
              <a:solidFill>
                <a:prstClr val="black"/>
              </a:solidFill>
              <a:cs typeface="宋体" charset="0"/>
            </a:endParaRPr>
          </a:p>
        </p:txBody>
      </p:sp>
    </p:spTree>
    <p:extLst>
      <p:ext uri="{BB962C8B-B14F-4D97-AF65-F5344CB8AC3E}">
        <p14:creationId xmlns="" xmlns:p14="http://schemas.microsoft.com/office/powerpoint/2010/main" val="437660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83EC3710-5DB6-2D48-ACDA-FCD633E7265A}" type="datetimeFigureOut">
              <a:rPr lang="zh-CN" altLang="en-US"/>
              <a:pPr/>
              <a:t>2018/7/16</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zh-CN" altLang="en-US">
              <a:solidFill>
                <a:prstClr val="black"/>
              </a:solidFill>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charset="0"/>
              </a:defRPr>
            </a:lvl1pPr>
          </a:lstStyle>
          <a:p>
            <a:pPr fontAlgn="base">
              <a:spcBef>
                <a:spcPct val="0"/>
              </a:spcBef>
              <a:spcAft>
                <a:spcPct val="0"/>
              </a:spcAft>
            </a:pPr>
            <a:fld id="{338E9E1C-BB40-184E-8374-C9C542FD33C0}" type="slidenum">
              <a:rPr lang="zh-CN" altLang="en-US">
                <a:solidFill>
                  <a:prstClr val="black"/>
                </a:solidFill>
                <a:cs typeface="宋体" charset="0"/>
              </a:rPr>
              <a:pPr fontAlgn="base">
                <a:spcBef>
                  <a:spcPct val="0"/>
                </a:spcBef>
                <a:spcAft>
                  <a:spcPct val="0"/>
                </a:spcAft>
              </a:pPr>
              <a:t>‹#›</a:t>
            </a:fld>
            <a:endParaRPr lang="zh-CN" altLang="en-US">
              <a:solidFill>
                <a:prstClr val="black"/>
              </a:solidFill>
              <a:cs typeface="宋体" charset="0"/>
            </a:endParaRPr>
          </a:p>
        </p:txBody>
      </p:sp>
    </p:spTree>
    <p:extLst>
      <p:ext uri="{BB962C8B-B14F-4D97-AF65-F5344CB8AC3E}">
        <p14:creationId xmlns="" xmlns:p14="http://schemas.microsoft.com/office/powerpoint/2010/main" val="250561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705CDF35-8672-9F4D-B451-0D57AC78D581}" type="datetimeFigureOut">
              <a:rPr lang="zh-CN" altLang="en-US"/>
              <a:pPr/>
              <a:t>2018/7/16</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zh-CN" altLang="en-US">
              <a:solidFill>
                <a:prstClr val="black"/>
              </a:solidFill>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charset="0"/>
              </a:defRPr>
            </a:lvl1pPr>
          </a:lstStyle>
          <a:p>
            <a:pPr fontAlgn="base">
              <a:spcBef>
                <a:spcPct val="0"/>
              </a:spcBef>
              <a:spcAft>
                <a:spcPct val="0"/>
              </a:spcAft>
            </a:pPr>
            <a:fld id="{027990C8-7655-F94F-982A-D4F809BC64A2}" type="slidenum">
              <a:rPr lang="zh-CN" altLang="en-US">
                <a:solidFill>
                  <a:prstClr val="black"/>
                </a:solidFill>
                <a:cs typeface="宋体" charset="0"/>
              </a:rPr>
              <a:pPr fontAlgn="base">
                <a:spcBef>
                  <a:spcPct val="0"/>
                </a:spcBef>
                <a:spcAft>
                  <a:spcPct val="0"/>
                </a:spcAft>
              </a:pPr>
              <a:t>‹#›</a:t>
            </a:fld>
            <a:endParaRPr lang="zh-CN" altLang="en-US">
              <a:solidFill>
                <a:prstClr val="black"/>
              </a:solidFill>
              <a:cs typeface="宋体" charset="0"/>
            </a:endParaRPr>
          </a:p>
        </p:txBody>
      </p:sp>
    </p:spTree>
    <p:extLst>
      <p:ext uri="{BB962C8B-B14F-4D97-AF65-F5344CB8AC3E}">
        <p14:creationId xmlns="" xmlns:p14="http://schemas.microsoft.com/office/powerpoint/2010/main" val="156275224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5" Type="http://schemas.openxmlformats.org/officeDocument/2006/relationships/theme" Target="../theme/theme2.xml"/><Relationship Id="rId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pPr fontAlgn="base">
              <a:spcBef>
                <a:spcPct val="0"/>
              </a:spcBef>
              <a:spcAft>
                <a:spcPct val="0"/>
              </a:spcAft>
            </a:pPr>
            <a:fld id="{DDB1CB47-C6EC-D748-937B-7FA23E7B03BD}" type="datetimeFigureOut">
              <a:rPr lang="zh-CN" altLang="en-US">
                <a:cs typeface="宋体" charset="0"/>
              </a:rPr>
              <a:pPr fontAlgn="base">
                <a:spcBef>
                  <a:spcPct val="0"/>
                </a:spcBef>
                <a:spcAft>
                  <a:spcPct val="0"/>
                </a:spcAft>
              </a:pPr>
              <a:t>2018/7/16</a:t>
            </a:fld>
            <a:endParaRPr lang="zh-CN" altLang="en-US">
              <a:cs typeface="宋体" charset="0"/>
            </a:endParaRPr>
          </a:p>
        </p:txBody>
      </p:sp>
      <p:pic>
        <p:nvPicPr>
          <p:cNvPr id="3075" name="Picture 2"/>
          <p:cNvPicPr>
            <a:picLocks noChangeAspect="1" noChangeArrowheads="1"/>
          </p:cNvPicPr>
          <p:nvPr userDrawn="1"/>
        </p:nvPicPr>
        <p:blipFill>
          <a:blip r:embed="rId51">
            <a:extLst>
              <a:ext uri="{28A0092B-C50C-407E-A947-70E740481C1C}">
                <a14:useLocalDpi xmlns="" xmlns:a14="http://schemas.microsoft.com/office/drawing/2010/main" val="0"/>
              </a:ext>
            </a:extLst>
          </a:blip>
          <a:srcRect/>
          <a:stretch>
            <a:fillRect/>
          </a:stretch>
        </p:blipFill>
        <p:spPr bwMode="auto">
          <a:xfrm>
            <a:off x="0" y="0"/>
            <a:ext cx="9144000" cy="1125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6" name="图片 15" descr="sy5.gif"/>
          <p:cNvPicPr>
            <a:picLocks noChangeAspect="1"/>
          </p:cNvPicPr>
          <p:nvPr userDrawn="1"/>
        </p:nvPicPr>
        <p:blipFill>
          <a:blip r:embed="rId52">
            <a:extLst>
              <a:ext uri="{28A0092B-C50C-407E-A947-70E740481C1C}">
                <a14:useLocalDpi xmlns="" xmlns:a14="http://schemas.microsoft.com/office/drawing/2010/main" val="0"/>
              </a:ext>
            </a:extLst>
          </a:blip>
          <a:srcRect/>
          <a:stretch>
            <a:fillRect/>
          </a:stretch>
        </p:blipFill>
        <p:spPr bwMode="auto">
          <a:xfrm>
            <a:off x="9525" y="1781175"/>
            <a:ext cx="4686300" cy="5076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页脚占位符 2"/>
          <p:cNvSpPr txBox="1">
            <a:spLocks/>
          </p:cNvSpPr>
          <p:nvPr userDrawn="1"/>
        </p:nvSpPr>
        <p:spPr>
          <a:xfrm>
            <a:off x="214313" y="6572250"/>
            <a:ext cx="2571750" cy="214313"/>
          </a:xfrm>
          <a:prstGeom prst="rect">
            <a:avLst/>
          </a:prstGeom>
        </p:spPr>
        <p:txBody>
          <a:bodyPr lIns="0" tIns="0" rIns="0" bIns="0"/>
          <a:lstStyle>
            <a:lvl1pPr>
              <a:defRPr>
                <a:solidFill>
                  <a:schemeClr val="tx1"/>
                </a:solidFill>
                <a:latin typeface="Calibri" charset="0"/>
                <a:ea typeface="宋体" charset="0"/>
                <a:cs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fontAlgn="base">
              <a:spcBef>
                <a:spcPct val="0"/>
              </a:spcBef>
              <a:spcAft>
                <a:spcPct val="0"/>
              </a:spcAft>
              <a:defRPr>
                <a:solidFill>
                  <a:schemeClr val="tx1"/>
                </a:solidFill>
                <a:latin typeface="Calibri" charset="0"/>
                <a:ea typeface="宋体" charset="0"/>
              </a:defRPr>
            </a:lvl6pPr>
            <a:lvl7pPr marL="2971800" indent="-228600" fontAlgn="base">
              <a:spcBef>
                <a:spcPct val="0"/>
              </a:spcBef>
              <a:spcAft>
                <a:spcPct val="0"/>
              </a:spcAft>
              <a:defRPr>
                <a:solidFill>
                  <a:schemeClr val="tx1"/>
                </a:solidFill>
                <a:latin typeface="Calibri" charset="0"/>
                <a:ea typeface="宋体" charset="0"/>
              </a:defRPr>
            </a:lvl7pPr>
            <a:lvl8pPr marL="3429000" indent="-228600" fontAlgn="base">
              <a:spcBef>
                <a:spcPct val="0"/>
              </a:spcBef>
              <a:spcAft>
                <a:spcPct val="0"/>
              </a:spcAft>
              <a:defRPr>
                <a:solidFill>
                  <a:schemeClr val="tx1"/>
                </a:solidFill>
                <a:latin typeface="Calibri" charset="0"/>
                <a:ea typeface="宋体" charset="0"/>
              </a:defRPr>
            </a:lvl8pPr>
            <a:lvl9pPr marL="3886200" indent="-228600" fontAlgn="base">
              <a:spcBef>
                <a:spcPct val="0"/>
              </a:spcBef>
              <a:spcAft>
                <a:spcPct val="0"/>
              </a:spcAft>
              <a:defRPr>
                <a:solidFill>
                  <a:schemeClr val="tx1"/>
                </a:solidFill>
                <a:latin typeface="Calibri" charset="0"/>
                <a:ea typeface="宋体" charset="0"/>
              </a:defRPr>
            </a:lvl9pPr>
          </a:lstStyle>
          <a:p>
            <a:pPr fontAlgn="base">
              <a:spcBef>
                <a:spcPct val="50000"/>
              </a:spcBef>
              <a:spcAft>
                <a:spcPct val="0"/>
              </a:spcAft>
            </a:pPr>
            <a:r>
              <a:rPr lang="zh-CN" altLang="en-US" sz="1200">
                <a:solidFill>
                  <a:srgbClr val="002776"/>
                </a:solidFill>
                <a:latin typeface="微软雅黑" charset="0"/>
                <a:ea typeface="微软雅黑" charset="0"/>
                <a:cs typeface="微软雅黑" charset="0"/>
              </a:rPr>
              <a:t>吉贝克信息技术</a:t>
            </a:r>
            <a:r>
              <a:rPr lang="en-US" altLang="zh-CN" sz="1200">
                <a:solidFill>
                  <a:srgbClr val="002776"/>
                </a:solidFill>
                <a:latin typeface="微软雅黑" charset="0"/>
                <a:ea typeface="微软雅黑" charset="0"/>
                <a:cs typeface="微软雅黑" charset="0"/>
              </a:rPr>
              <a:t>(</a:t>
            </a:r>
            <a:r>
              <a:rPr lang="zh-CN" altLang="en-US" sz="1200">
                <a:solidFill>
                  <a:srgbClr val="002776"/>
                </a:solidFill>
                <a:latin typeface="微软雅黑" charset="0"/>
                <a:ea typeface="微软雅黑" charset="0"/>
                <a:cs typeface="微软雅黑" charset="0"/>
              </a:rPr>
              <a:t>北京</a:t>
            </a:r>
            <a:r>
              <a:rPr lang="en-US" altLang="zh-CN" sz="1200">
                <a:solidFill>
                  <a:srgbClr val="002776"/>
                </a:solidFill>
                <a:latin typeface="微软雅黑" charset="0"/>
                <a:ea typeface="微软雅黑" charset="0"/>
                <a:cs typeface="微软雅黑" charset="0"/>
              </a:rPr>
              <a:t>)</a:t>
            </a:r>
            <a:r>
              <a:rPr lang="zh-CN" altLang="en-US" sz="1200">
                <a:solidFill>
                  <a:srgbClr val="002776"/>
                </a:solidFill>
                <a:latin typeface="微软雅黑" charset="0"/>
                <a:ea typeface="微软雅黑" charset="0"/>
                <a:cs typeface="微软雅黑" charset="0"/>
              </a:rPr>
              <a:t>有限公司</a:t>
            </a:r>
            <a:endParaRPr lang="en-US" altLang="zh-CN" sz="1200">
              <a:solidFill>
                <a:srgbClr val="002776"/>
              </a:solidFill>
              <a:latin typeface="微软雅黑" charset="0"/>
              <a:ea typeface="微软雅黑" charset="0"/>
              <a:cs typeface="微软雅黑" charset="0"/>
            </a:endParaRPr>
          </a:p>
        </p:txBody>
      </p:sp>
    </p:spTree>
    <p:extLst>
      <p:ext uri="{BB962C8B-B14F-4D97-AF65-F5344CB8AC3E}">
        <p14:creationId xmlns="" xmlns:p14="http://schemas.microsoft.com/office/powerpoint/2010/main" val="100572501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49" r:id="rId42"/>
    <p:sldLayoutId id="2147483751" r:id="rId43"/>
    <p:sldLayoutId id="2147483753" r:id="rId44"/>
    <p:sldLayoutId id="2147483756" r:id="rId45"/>
    <p:sldLayoutId id="2147483757" r:id="rId46"/>
    <p:sldLayoutId id="2147483758" r:id="rId47"/>
    <p:sldLayoutId id="2147483759" r:id="rId48"/>
    <p:sldLayoutId id="2147483760" r:id="rId49"/>
  </p:sldLayoutIdLst>
  <p:txStyles>
    <p:titleStyle>
      <a:lvl1pPr algn="ctr" rtl="0" fontAlgn="base">
        <a:spcBef>
          <a:spcPct val="0"/>
        </a:spcBef>
        <a:spcAft>
          <a:spcPct val="0"/>
        </a:spcAft>
        <a:defRPr sz="4400" kern="1200">
          <a:solidFill>
            <a:schemeClr val="tx1"/>
          </a:solidFill>
          <a:latin typeface="+mj-lt"/>
          <a:ea typeface="+mj-ea"/>
          <a:cs typeface="宋体" charset="0"/>
        </a:defRPr>
      </a:lvl1pPr>
      <a:lvl2pPr algn="ctr" rtl="0" fontAlgn="base">
        <a:spcBef>
          <a:spcPct val="0"/>
        </a:spcBef>
        <a:spcAft>
          <a:spcPct val="0"/>
        </a:spcAft>
        <a:defRPr sz="4400">
          <a:solidFill>
            <a:schemeClr val="tx1"/>
          </a:solidFill>
          <a:latin typeface="Calibri" charset="0"/>
          <a:ea typeface="宋体" charset="0"/>
          <a:cs typeface="宋体" charset="0"/>
        </a:defRPr>
      </a:lvl2pPr>
      <a:lvl3pPr algn="ctr" rtl="0" fontAlgn="base">
        <a:spcBef>
          <a:spcPct val="0"/>
        </a:spcBef>
        <a:spcAft>
          <a:spcPct val="0"/>
        </a:spcAft>
        <a:defRPr sz="4400">
          <a:solidFill>
            <a:schemeClr val="tx1"/>
          </a:solidFill>
          <a:latin typeface="Calibri" charset="0"/>
          <a:ea typeface="宋体" charset="0"/>
          <a:cs typeface="宋体" charset="0"/>
        </a:defRPr>
      </a:lvl3pPr>
      <a:lvl4pPr algn="ctr" rtl="0" fontAlgn="base">
        <a:spcBef>
          <a:spcPct val="0"/>
        </a:spcBef>
        <a:spcAft>
          <a:spcPct val="0"/>
        </a:spcAft>
        <a:defRPr sz="4400">
          <a:solidFill>
            <a:schemeClr val="tx1"/>
          </a:solidFill>
          <a:latin typeface="Calibri" charset="0"/>
          <a:ea typeface="宋体" charset="0"/>
          <a:cs typeface="宋体" charset="0"/>
        </a:defRPr>
      </a:lvl4pPr>
      <a:lvl5pPr algn="ctr" rtl="0" fontAlgn="base">
        <a:spcBef>
          <a:spcPct val="0"/>
        </a:spcBef>
        <a:spcAft>
          <a:spcPct val="0"/>
        </a:spcAft>
        <a:defRPr sz="4400">
          <a:solidFill>
            <a:schemeClr val="tx1"/>
          </a:solidFill>
          <a:latin typeface="Calibri" charset="0"/>
          <a:ea typeface="宋体" charset="0"/>
          <a:cs typeface="宋体" charset="0"/>
        </a:defRPr>
      </a:lvl5pPr>
      <a:lvl6pPr marL="457200" algn="ctr" rtl="0" fontAlgn="base">
        <a:spcBef>
          <a:spcPct val="0"/>
        </a:spcBef>
        <a:spcAft>
          <a:spcPct val="0"/>
        </a:spcAft>
        <a:defRPr sz="4400">
          <a:solidFill>
            <a:schemeClr val="tx1"/>
          </a:solidFill>
          <a:latin typeface="Calibri" charset="0"/>
          <a:ea typeface="宋体" charset="0"/>
          <a:cs typeface="宋体" charset="0"/>
        </a:defRPr>
      </a:lvl6pPr>
      <a:lvl7pPr marL="914400" algn="ctr" rtl="0" fontAlgn="base">
        <a:spcBef>
          <a:spcPct val="0"/>
        </a:spcBef>
        <a:spcAft>
          <a:spcPct val="0"/>
        </a:spcAft>
        <a:defRPr sz="4400">
          <a:solidFill>
            <a:schemeClr val="tx1"/>
          </a:solidFill>
          <a:latin typeface="Calibri" charset="0"/>
          <a:ea typeface="宋体" charset="0"/>
          <a:cs typeface="宋体" charset="0"/>
        </a:defRPr>
      </a:lvl7pPr>
      <a:lvl8pPr marL="1371600" algn="ctr" rtl="0" fontAlgn="base">
        <a:spcBef>
          <a:spcPct val="0"/>
        </a:spcBef>
        <a:spcAft>
          <a:spcPct val="0"/>
        </a:spcAft>
        <a:defRPr sz="4400">
          <a:solidFill>
            <a:schemeClr val="tx1"/>
          </a:solidFill>
          <a:latin typeface="Calibri" charset="0"/>
          <a:ea typeface="宋体" charset="0"/>
          <a:cs typeface="宋体" charset="0"/>
        </a:defRPr>
      </a:lvl8pPr>
      <a:lvl9pPr marL="1828800" algn="ctr" rtl="0" fontAlgn="base">
        <a:spcBef>
          <a:spcPct val="0"/>
        </a:spcBef>
        <a:spcAft>
          <a:spcPct val="0"/>
        </a:spcAft>
        <a:defRPr sz="4400">
          <a:solidFill>
            <a:schemeClr val="tx1"/>
          </a:solidFill>
          <a:latin typeface="Calibri" charset="0"/>
          <a:ea typeface="宋体" charset="0"/>
          <a:cs typeface="宋体"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宋体" charset="0"/>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360363" y="360363"/>
            <a:ext cx="8423275" cy="6302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GB" smtClean="0"/>
          </a:p>
        </p:txBody>
      </p:sp>
      <p:sp>
        <p:nvSpPr>
          <p:cNvPr id="4099" name="Text Placeholder 2"/>
          <p:cNvSpPr>
            <a:spLocks noGrp="1"/>
          </p:cNvSpPr>
          <p:nvPr>
            <p:ph type="body" idx="1"/>
          </p:nvPr>
        </p:nvSpPr>
        <p:spPr bwMode="auto">
          <a:xfrm>
            <a:off x="360363" y="1169988"/>
            <a:ext cx="8423275" cy="52197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5" name="Footer Placeholder 4"/>
          <p:cNvSpPr>
            <a:spLocks noGrp="1"/>
          </p:cNvSpPr>
          <p:nvPr>
            <p:ph type="ftr" sz="quarter" idx="3"/>
          </p:nvPr>
        </p:nvSpPr>
        <p:spPr>
          <a:xfrm>
            <a:off x="720725" y="6570663"/>
            <a:ext cx="5399088" cy="122237"/>
          </a:xfrm>
          <a:prstGeom prst="rect">
            <a:avLst/>
          </a:prstGeom>
        </p:spPr>
        <p:txBody>
          <a:bodyPr vert="horz" lIns="0" tIns="0" rIns="0" bIns="0" rtlCol="0" anchor="t" anchorCtr="0">
            <a:noAutofit/>
          </a:bodyPr>
          <a:lstStyle>
            <a:lvl1pPr algn="l" fontAlgn="auto">
              <a:spcBef>
                <a:spcPts val="0"/>
              </a:spcBef>
              <a:spcAft>
                <a:spcPts val="0"/>
              </a:spcAft>
              <a:defRPr sz="800" smtClean="0">
                <a:solidFill>
                  <a:schemeClr val="accent1"/>
                </a:solidFill>
                <a:latin typeface="+mn-lt"/>
                <a:cs typeface="+mn-cs"/>
              </a:defRPr>
            </a:lvl1pPr>
          </a:lstStyle>
          <a:p>
            <a:pPr>
              <a:spcBef>
                <a:spcPct val="50000"/>
              </a:spcBef>
              <a:defRPr/>
            </a:pPr>
            <a:r>
              <a:rPr lang="zh-CN" altLang="en-US">
                <a:solidFill>
                  <a:srgbClr val="002776"/>
                </a:solidFill>
              </a:rPr>
              <a:t>吉贝克信息技术有限公司</a:t>
            </a:r>
            <a:endParaRPr lang="en-US" altLang="zh-CN" dirty="0">
              <a:solidFill>
                <a:srgbClr val="002776"/>
              </a:solidFill>
            </a:endParaRPr>
          </a:p>
        </p:txBody>
      </p:sp>
    </p:spTree>
    <p:extLst>
      <p:ext uri="{BB962C8B-B14F-4D97-AF65-F5344CB8AC3E}">
        <p14:creationId xmlns="" xmlns:p14="http://schemas.microsoft.com/office/powerpoint/2010/main" val="429452874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40" r:id="rId4"/>
  </p:sldLayoutIdLst>
  <p:timing>
    <p:tnLst>
      <p:par>
        <p:cTn id="1" dur="indefinite" restart="never" nodeType="tmRoot"/>
      </p:par>
    </p:tnLst>
  </p:timing>
  <p:hf hdr="0" ftr="0" dt="0"/>
  <p:txStyles>
    <p:titleStyle>
      <a:lvl1pPr algn="l" rtl="0" fontAlgn="base">
        <a:spcBef>
          <a:spcPct val="0"/>
        </a:spcBef>
        <a:spcAft>
          <a:spcPct val="0"/>
        </a:spcAft>
        <a:defRPr sz="2400" b="1" kern="1200">
          <a:solidFill>
            <a:schemeClr val="accent1"/>
          </a:solidFill>
          <a:latin typeface="微软雅黑" pitchFamily="34" charset="-122"/>
          <a:ea typeface="微软雅黑" pitchFamily="34" charset="-122"/>
          <a:cs typeface="+mj-cs"/>
        </a:defRPr>
      </a:lvl1pPr>
      <a:lvl2pPr algn="l" rtl="0" fontAlgn="base">
        <a:spcBef>
          <a:spcPct val="0"/>
        </a:spcBef>
        <a:spcAft>
          <a:spcPct val="0"/>
        </a:spcAft>
        <a:defRPr sz="2400" b="1">
          <a:solidFill>
            <a:schemeClr val="accent1"/>
          </a:solidFill>
          <a:latin typeface="Arial" charset="0"/>
        </a:defRPr>
      </a:lvl2pPr>
      <a:lvl3pPr algn="l" rtl="0" fontAlgn="base">
        <a:spcBef>
          <a:spcPct val="0"/>
        </a:spcBef>
        <a:spcAft>
          <a:spcPct val="0"/>
        </a:spcAft>
        <a:defRPr sz="2400" b="1">
          <a:solidFill>
            <a:schemeClr val="accent1"/>
          </a:solidFill>
          <a:latin typeface="Arial" charset="0"/>
        </a:defRPr>
      </a:lvl3pPr>
      <a:lvl4pPr algn="l" rtl="0" fontAlgn="base">
        <a:spcBef>
          <a:spcPct val="0"/>
        </a:spcBef>
        <a:spcAft>
          <a:spcPct val="0"/>
        </a:spcAft>
        <a:defRPr sz="2400" b="1">
          <a:solidFill>
            <a:schemeClr val="accent1"/>
          </a:solidFill>
          <a:latin typeface="Arial" charset="0"/>
        </a:defRPr>
      </a:lvl4pPr>
      <a:lvl5pPr algn="l" rtl="0" fontAlgn="base">
        <a:spcBef>
          <a:spcPct val="0"/>
        </a:spcBef>
        <a:spcAft>
          <a:spcPct val="0"/>
        </a:spcAft>
        <a:defRPr sz="2400" b="1">
          <a:solidFill>
            <a:schemeClr val="accent1"/>
          </a:solidFill>
          <a:latin typeface="Arial" charset="0"/>
        </a:defRPr>
      </a:lvl5pPr>
      <a:lvl6pPr marL="457200" algn="l" rtl="0" fontAlgn="base">
        <a:spcBef>
          <a:spcPct val="0"/>
        </a:spcBef>
        <a:spcAft>
          <a:spcPct val="0"/>
        </a:spcAft>
        <a:defRPr sz="2400" b="1">
          <a:solidFill>
            <a:schemeClr val="accent1"/>
          </a:solidFill>
          <a:latin typeface="Arial" charset="0"/>
        </a:defRPr>
      </a:lvl6pPr>
      <a:lvl7pPr marL="914400" algn="l" rtl="0" fontAlgn="base">
        <a:spcBef>
          <a:spcPct val="0"/>
        </a:spcBef>
        <a:spcAft>
          <a:spcPct val="0"/>
        </a:spcAft>
        <a:defRPr sz="2400" b="1">
          <a:solidFill>
            <a:schemeClr val="accent1"/>
          </a:solidFill>
          <a:latin typeface="Arial" charset="0"/>
        </a:defRPr>
      </a:lvl7pPr>
      <a:lvl8pPr marL="1371600" algn="l" rtl="0" fontAlgn="base">
        <a:spcBef>
          <a:spcPct val="0"/>
        </a:spcBef>
        <a:spcAft>
          <a:spcPct val="0"/>
        </a:spcAft>
        <a:defRPr sz="2400" b="1">
          <a:solidFill>
            <a:schemeClr val="accent1"/>
          </a:solidFill>
          <a:latin typeface="Arial" charset="0"/>
        </a:defRPr>
      </a:lvl8pPr>
      <a:lvl9pPr marL="1828800" algn="l" rtl="0" fontAlgn="base">
        <a:spcBef>
          <a:spcPct val="0"/>
        </a:spcBef>
        <a:spcAft>
          <a:spcPct val="0"/>
        </a:spcAft>
        <a:defRPr sz="2400" b="1">
          <a:solidFill>
            <a:schemeClr val="accent1"/>
          </a:solidFill>
          <a:latin typeface="Arial" charset="0"/>
        </a:defRPr>
      </a:lvl9pPr>
    </p:titleStyle>
    <p:bodyStyle>
      <a:lvl1pPr algn="l" rtl="0" fontAlgn="base">
        <a:spcBef>
          <a:spcPct val="0"/>
        </a:spcBef>
        <a:spcAft>
          <a:spcPts val="300"/>
        </a:spcAft>
        <a:buFont typeface="Arial" charset="0"/>
        <a:defRPr lang="en-US" kern="1200" dirty="0">
          <a:solidFill>
            <a:schemeClr val="accent1"/>
          </a:solidFill>
          <a:latin typeface="微软雅黑" pitchFamily="34" charset="-122"/>
          <a:ea typeface="微软雅黑" pitchFamily="34" charset="-122"/>
          <a:cs typeface="+mj-cs"/>
        </a:defRPr>
      </a:lvl1pPr>
      <a:lvl2pPr marL="182563" indent="-182563" algn="l" rtl="0" fontAlgn="base">
        <a:spcBef>
          <a:spcPct val="0"/>
        </a:spcBef>
        <a:spcAft>
          <a:spcPts val="300"/>
        </a:spcAft>
        <a:buFont typeface="Arial" charset="0"/>
        <a:buChar char="•"/>
        <a:defRPr lang="en-US" kern="1200" dirty="0">
          <a:solidFill>
            <a:schemeClr val="accent1"/>
          </a:solidFill>
          <a:latin typeface="微软雅黑" pitchFamily="34" charset="-122"/>
          <a:ea typeface="微软雅黑" pitchFamily="34" charset="-122"/>
          <a:cs typeface="+mj-cs"/>
        </a:defRPr>
      </a:lvl2pPr>
      <a:lvl3pPr marL="357188" indent="-174625" algn="l" rtl="0" fontAlgn="base">
        <a:spcBef>
          <a:spcPct val="0"/>
        </a:spcBef>
        <a:spcAft>
          <a:spcPts val="300"/>
        </a:spcAft>
        <a:buFont typeface="Arial" charset="0"/>
        <a:buChar char="‒"/>
        <a:defRPr lang="en-US" kern="1200" dirty="0">
          <a:solidFill>
            <a:schemeClr val="accent1"/>
          </a:solidFill>
          <a:latin typeface="微软雅黑" pitchFamily="34" charset="-122"/>
          <a:ea typeface="微软雅黑" pitchFamily="34" charset="-122"/>
          <a:cs typeface="+mj-cs"/>
        </a:defRPr>
      </a:lvl3pPr>
      <a:lvl4pPr marL="539750" indent="-182563" algn="l" rtl="0" fontAlgn="base">
        <a:spcBef>
          <a:spcPct val="0"/>
        </a:spcBef>
        <a:spcAft>
          <a:spcPts val="300"/>
        </a:spcAft>
        <a:buFont typeface="Arial" charset="0"/>
        <a:buChar char="•"/>
        <a:defRPr lang="en-US" sz="1600" kern="1200" dirty="0">
          <a:solidFill>
            <a:schemeClr val="accent1"/>
          </a:solidFill>
          <a:latin typeface="微软雅黑" pitchFamily="34" charset="-122"/>
          <a:ea typeface="微软雅黑" pitchFamily="34" charset="-122"/>
          <a:cs typeface="+mj-cs"/>
        </a:defRPr>
      </a:lvl4pPr>
      <a:lvl5pPr marL="712788" indent="-173038" algn="l" rtl="0" fontAlgn="base">
        <a:spcBef>
          <a:spcPct val="0"/>
        </a:spcBef>
        <a:spcAft>
          <a:spcPts val="300"/>
        </a:spcAft>
        <a:buFont typeface="Arial" charset="0"/>
        <a:buChar char="‒"/>
        <a:defRPr lang="en-GB" sz="1600" kern="1200" dirty="0">
          <a:solidFill>
            <a:schemeClr val="accent1"/>
          </a:solidFill>
          <a:latin typeface="微软雅黑" pitchFamily="34" charset="-122"/>
          <a:ea typeface="微软雅黑" pitchFamily="34" charset="-122"/>
          <a:cs typeface="+mj-cs"/>
        </a:defRPr>
      </a:lvl5pPr>
      <a:lvl6pPr marL="895350" indent="-182563" algn="l" defTabSz="914400" rtl="0" eaLnBrk="1" latinLnBrk="0" hangingPunct="1">
        <a:spcBef>
          <a:spcPts val="0"/>
        </a:spcBef>
        <a:spcAft>
          <a:spcPts val="300"/>
        </a:spcAft>
        <a:buFont typeface="Arial" pitchFamily="34" charset="0"/>
        <a:buChar char="•"/>
        <a:defRPr sz="1600" kern="1200" baseline="0">
          <a:solidFill>
            <a:schemeClr val="accent1"/>
          </a:solidFill>
          <a:latin typeface="+mn-lt"/>
          <a:ea typeface="+mn-ea"/>
          <a:cs typeface="+mn-cs"/>
        </a:defRPr>
      </a:lvl6pPr>
      <a:lvl7pPr marL="1079500" indent="-184150" algn="l" defTabSz="914400" rtl="0" eaLnBrk="1" latinLnBrk="0" hangingPunct="1">
        <a:spcBef>
          <a:spcPts val="0"/>
        </a:spcBef>
        <a:spcAft>
          <a:spcPts val="300"/>
        </a:spcAft>
        <a:buFont typeface="Arial" pitchFamily="34" charset="0"/>
        <a:buChar char="‒"/>
        <a:defRPr sz="1400" kern="1200">
          <a:solidFill>
            <a:schemeClr val="accent1"/>
          </a:solidFill>
          <a:latin typeface="+mn-lt"/>
          <a:ea typeface="+mn-ea"/>
          <a:cs typeface="+mn-cs"/>
        </a:defRPr>
      </a:lvl7pPr>
      <a:lvl8pPr marL="1252538" indent="-173038" algn="l" defTabSz="914400" rtl="0" eaLnBrk="1" latinLnBrk="0" hangingPunct="1">
        <a:spcBef>
          <a:spcPts val="0"/>
        </a:spcBef>
        <a:spcAft>
          <a:spcPts val="300"/>
        </a:spcAft>
        <a:buFont typeface="Arial" pitchFamily="34" charset="0"/>
        <a:buChar char="•"/>
        <a:defRPr sz="1400" kern="1200">
          <a:solidFill>
            <a:schemeClr val="accent1"/>
          </a:solidFill>
          <a:latin typeface="+mn-lt"/>
          <a:ea typeface="+mn-ea"/>
          <a:cs typeface="+mn-cs"/>
        </a:defRPr>
      </a:lvl8pPr>
      <a:lvl9pPr marL="1435100" indent="-182563" algn="l" defTabSz="914400" rtl="0" eaLnBrk="1" latinLnBrk="0" hangingPunct="1">
        <a:spcBef>
          <a:spcPts val="0"/>
        </a:spcBef>
        <a:spcAft>
          <a:spcPts val="300"/>
        </a:spcAft>
        <a:buFont typeface="Arial" pitchFamily="34" charset="0"/>
        <a:buChar char="‒"/>
        <a:defRPr sz="14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xml"/><Relationship Id="rId1" Type="http://schemas.openxmlformats.org/officeDocument/2006/relationships/slideLayout" Target="../slideLayouts/slideLayout50.xml"/><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jpeg"/><Relationship Id="rId18" Type="http://schemas.openxmlformats.org/officeDocument/2006/relationships/image" Target="../media/image4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jpeg"/><Relationship Id="rId17" Type="http://schemas.openxmlformats.org/officeDocument/2006/relationships/image" Target="../media/image44.jpeg"/><Relationship Id="rId2" Type="http://schemas.openxmlformats.org/officeDocument/2006/relationships/image" Target="../media/image25.jpeg"/><Relationship Id="rId16" Type="http://schemas.openxmlformats.org/officeDocument/2006/relationships/image" Target="../media/image43.jpeg"/><Relationship Id="rId1" Type="http://schemas.openxmlformats.org/officeDocument/2006/relationships/slideLayout" Target="../slideLayouts/slideLayout18.xml"/><Relationship Id="rId6" Type="http://schemas.openxmlformats.org/officeDocument/2006/relationships/image" Target="../media/image33.png"/><Relationship Id="rId11" Type="http://schemas.openxmlformats.org/officeDocument/2006/relationships/image" Target="../media/image38.jpeg"/><Relationship Id="rId5" Type="http://schemas.openxmlformats.org/officeDocument/2006/relationships/image" Target="../media/image32.png"/><Relationship Id="rId15" Type="http://schemas.openxmlformats.org/officeDocument/2006/relationships/image" Target="../media/image42.jpeg"/><Relationship Id="rId10" Type="http://schemas.openxmlformats.org/officeDocument/2006/relationships/image" Target="../media/image37.jpe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jpeg"/><Relationship Id="rId14" Type="http://schemas.openxmlformats.org/officeDocument/2006/relationships/image" Target="../media/image41.jpe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26.jpeg"/><Relationship Id="rId3" Type="http://schemas.openxmlformats.org/officeDocument/2006/relationships/image" Target="../media/image48.jpeg"/><Relationship Id="rId21" Type="http://schemas.openxmlformats.org/officeDocument/2006/relationships/image" Target="../media/image65.png"/><Relationship Id="rId7" Type="http://schemas.openxmlformats.org/officeDocument/2006/relationships/image" Target="../media/image52.jpeg"/><Relationship Id="rId12" Type="http://schemas.openxmlformats.org/officeDocument/2006/relationships/image" Target="../media/image57.jpeg"/><Relationship Id="rId17" Type="http://schemas.openxmlformats.org/officeDocument/2006/relationships/image" Target="../media/image62.png"/><Relationship Id="rId2" Type="http://schemas.openxmlformats.org/officeDocument/2006/relationships/image" Target="../media/image47.png"/><Relationship Id="rId16" Type="http://schemas.openxmlformats.org/officeDocument/2006/relationships/image" Target="../media/image61.png"/><Relationship Id="rId20" Type="http://schemas.openxmlformats.org/officeDocument/2006/relationships/image" Target="../media/image64.png"/><Relationship Id="rId1" Type="http://schemas.openxmlformats.org/officeDocument/2006/relationships/slideLayout" Target="../slideLayouts/slideLayout18.xml"/><Relationship Id="rId6" Type="http://schemas.openxmlformats.org/officeDocument/2006/relationships/image" Target="../media/image51.jpeg"/><Relationship Id="rId11" Type="http://schemas.openxmlformats.org/officeDocument/2006/relationships/image" Target="../media/image56.png"/><Relationship Id="rId24" Type="http://schemas.openxmlformats.org/officeDocument/2006/relationships/image" Target="../media/image68.png"/><Relationship Id="rId5" Type="http://schemas.openxmlformats.org/officeDocument/2006/relationships/image" Target="../media/image50.gif"/><Relationship Id="rId15" Type="http://schemas.openxmlformats.org/officeDocument/2006/relationships/image" Target="../media/image60.jpeg"/><Relationship Id="rId23" Type="http://schemas.openxmlformats.org/officeDocument/2006/relationships/image" Target="../media/image67.png"/><Relationship Id="rId10" Type="http://schemas.openxmlformats.org/officeDocument/2006/relationships/image" Target="../media/image55.png"/><Relationship Id="rId19" Type="http://schemas.openxmlformats.org/officeDocument/2006/relationships/image" Target="../media/image63.jpeg"/><Relationship Id="rId4" Type="http://schemas.openxmlformats.org/officeDocument/2006/relationships/image" Target="../media/image49.jpe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19.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notesSlide" Target="../notesSlides/notesSlide14.xml"/><Relationship Id="rId2" Type="http://schemas.openxmlformats.org/officeDocument/2006/relationships/tags" Target="../tags/tag22.xml"/><Relationship Id="rId16"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5" Type="http://schemas.openxmlformats.org/officeDocument/2006/relationships/tags" Target="../tags/tag25.xml"/><Relationship Id="rId15" Type="http://schemas.openxmlformats.org/officeDocument/2006/relationships/tags" Target="../tags/tag35.xml"/><Relationship Id="rId10" Type="http://schemas.openxmlformats.org/officeDocument/2006/relationships/tags" Target="../tags/tag30.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notesSlide" Target="../notesSlides/notesSlide18.xml"/><Relationship Id="rId2" Type="http://schemas.openxmlformats.org/officeDocument/2006/relationships/tags" Target="../tags/tag37.xml"/><Relationship Id="rId16"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tags" Target="../tags/tag50.xml"/><Relationship Id="rId10" Type="http://schemas.openxmlformats.org/officeDocument/2006/relationships/tags" Target="../tags/tag45.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0.jpeg"/><Relationship Id="rId7" Type="http://schemas.openxmlformats.org/officeDocument/2006/relationships/image" Target="../media/image84.png"/><Relationship Id="rId2" Type="http://schemas.openxmlformats.org/officeDocument/2006/relationships/image" Target="../media/image79.jpeg"/><Relationship Id="rId1" Type="http://schemas.openxmlformats.org/officeDocument/2006/relationships/slideLayout" Target="../slideLayouts/slideLayout47.xml"/><Relationship Id="rId6" Type="http://schemas.openxmlformats.org/officeDocument/2006/relationships/image" Target="../media/image83.png"/><Relationship Id="rId5" Type="http://schemas.openxmlformats.org/officeDocument/2006/relationships/image" Target="../media/image82.jpeg"/><Relationship Id="rId10" Type="http://schemas.openxmlformats.org/officeDocument/2006/relationships/image" Target="../media/image87.jpeg"/><Relationship Id="rId4" Type="http://schemas.openxmlformats.org/officeDocument/2006/relationships/image" Target="../media/image81.jpeg"/><Relationship Id="rId9" Type="http://schemas.openxmlformats.org/officeDocument/2006/relationships/image" Target="../media/image86.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36.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tags" Target="../tags/tag63.xml"/><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notesSlide" Target="../notesSlides/notesSlide23.xml"/><Relationship Id="rId2" Type="http://schemas.openxmlformats.org/officeDocument/2006/relationships/tags" Target="../tags/tag52.xml"/><Relationship Id="rId16"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5" Type="http://schemas.openxmlformats.org/officeDocument/2006/relationships/tags" Target="../tags/tag65.xml"/><Relationship Id="rId10" Type="http://schemas.openxmlformats.org/officeDocument/2006/relationships/tags" Target="../tags/tag60.xml"/><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s>
</file>

<file path=ppt/slides/_rels/slide3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39.xml.rels><?xml version="1.0" encoding="UTF-8" standalone="yes"?>
<Relationships xmlns="http://schemas.openxmlformats.org/package/2006/relationships"><Relationship Id="rId3" Type="http://schemas.openxmlformats.org/officeDocument/2006/relationships/image" Target="../media/image95.jpeg"/><Relationship Id="rId7" Type="http://schemas.openxmlformats.org/officeDocument/2006/relationships/image" Target="../media/image99.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2.xml"/><Relationship Id="rId2" Type="http://schemas.openxmlformats.org/officeDocument/2006/relationships/image" Target="../media/image107.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12.jpeg"/><Relationship Id="rId4" Type="http://schemas.openxmlformats.org/officeDocument/2006/relationships/image" Target="../media/image111.jpeg"/></Relationships>
</file>

<file path=ppt/slides/_rels/slide45.xml.rels><?xml version="1.0" encoding="UTF-8" standalone="yes"?>
<Relationships xmlns="http://schemas.openxmlformats.org/package/2006/relationships"><Relationship Id="rId8" Type="http://schemas.openxmlformats.org/officeDocument/2006/relationships/image" Target="file:///E:\My%20DOC\&#25968;&#25454;&#20179;&#24211;\AppData\Roaming\Tencent\Users\982849844\QQ\WinTemp\RichOle\E3Y9X8OLA73%5b7EP%60LW%5d90(J.jpg" TargetMode="External"/><Relationship Id="rId3" Type="http://schemas.openxmlformats.org/officeDocument/2006/relationships/image" Target="../media/image112.jpeg"/><Relationship Id="rId7" Type="http://schemas.openxmlformats.org/officeDocument/2006/relationships/image" Target="../media/image116.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5.jpeg"/><Relationship Id="rId5" Type="http://schemas.openxmlformats.org/officeDocument/2006/relationships/image" Target="../media/image114.png"/><Relationship Id="rId4" Type="http://schemas.openxmlformats.org/officeDocument/2006/relationships/image" Target="../media/image113.jpeg"/><Relationship Id="rId9" Type="http://schemas.openxmlformats.org/officeDocument/2006/relationships/image" Target="../media/image117.jpeg"/></Relationships>
</file>

<file path=ppt/slides/_rels/slide46.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20.jpeg"/><Relationship Id="rId4" Type="http://schemas.openxmlformats.org/officeDocument/2006/relationships/image" Target="../media/image119.jpeg"/></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9.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6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notesSlide" Target="../notesSlides/notesSlide34.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notesSlide" Target="../notesSlides/notesSlide6.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slideLayout" Target="../slideLayouts/slideLayout18.xml"/><Relationship Id="rId2" Type="http://schemas.openxmlformats.org/officeDocument/2006/relationships/tags" Target="../tags/tag4.xml"/><Relationship Id="rId16" Type="http://schemas.openxmlformats.org/officeDocument/2006/relationships/tags" Target="../tags/tag18.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tags" Target="../tags/tag17.xml"/><Relationship Id="rId10" Type="http://schemas.openxmlformats.org/officeDocument/2006/relationships/tags" Target="../tags/tag12.xml"/><Relationship Id="rId19" Type="http://schemas.openxmlformats.org/officeDocument/2006/relationships/image" Target="../media/image11.jpeg"/><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2.jpeg"/><Relationship Id="rId16" Type="http://schemas.openxmlformats.org/officeDocument/2006/relationships/image" Target="../media/image26.jpeg"/><Relationship Id="rId1" Type="http://schemas.openxmlformats.org/officeDocument/2006/relationships/slideLayout" Target="../slideLayouts/slideLayout18.xml"/><Relationship Id="rId6" Type="http://schemas.openxmlformats.org/officeDocument/2006/relationships/image" Target="../media/image16.jpeg"/><Relationship Id="rId11" Type="http://schemas.openxmlformats.org/officeDocument/2006/relationships/image" Target="../media/image21.png"/><Relationship Id="rId5" Type="http://schemas.openxmlformats.org/officeDocument/2006/relationships/image" Target="../media/image15.jpeg"/><Relationship Id="rId15" Type="http://schemas.openxmlformats.org/officeDocument/2006/relationships/image" Target="../media/image25.jpe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jpeg"/><Relationship Id="rId9" Type="http://schemas.openxmlformats.org/officeDocument/2006/relationships/image" Target="../media/image19.png"/><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6" name="图片 5" descr="sy0.gif"/>
          <p:cNvPicPr>
            <a:picLocks noChangeAspect="1"/>
          </p:cNvPicPr>
          <p:nvPr/>
        </p:nvPicPr>
        <p:blipFill>
          <a:blip r:embed="rId3"/>
          <a:stretch>
            <a:fillRect/>
          </a:stretch>
        </p:blipFill>
        <p:spPr>
          <a:xfrm>
            <a:off x="-36512" y="-27384"/>
            <a:ext cx="9180512" cy="6885384"/>
          </a:xfrm>
          <a:prstGeom prst="rect">
            <a:avLst/>
          </a:prstGeom>
        </p:spPr>
      </p:pic>
      <p:sp>
        <p:nvSpPr>
          <p:cNvPr id="5" name="Rectangle 3"/>
          <p:cNvSpPr/>
          <p:nvPr/>
        </p:nvSpPr>
        <p:spPr>
          <a:xfrm>
            <a:off x="0" y="2357430"/>
            <a:ext cx="9144000" cy="2357454"/>
          </a:xfrm>
          <a:prstGeom prst="rect">
            <a:avLst/>
          </a:prstGeom>
          <a:solidFill>
            <a:srgbClr val="0A6DA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JM" dirty="0">
              <a:solidFill>
                <a:srgbClr val="FFFFFF"/>
              </a:solidFill>
            </a:endParaRPr>
          </a:p>
        </p:txBody>
      </p:sp>
      <p:sp>
        <p:nvSpPr>
          <p:cNvPr id="9" name="矩形 8"/>
          <p:cNvSpPr/>
          <p:nvPr/>
        </p:nvSpPr>
        <p:spPr>
          <a:xfrm>
            <a:off x="2320266" y="3214178"/>
            <a:ext cx="6643734" cy="1292662"/>
          </a:xfrm>
          <a:prstGeom prst="rect">
            <a:avLst/>
          </a:prstGeom>
        </p:spPr>
        <p:txBody>
          <a:bodyPr wrap="square">
            <a:spAutoFit/>
          </a:bodyPr>
          <a:lstStyle/>
          <a:p>
            <a:pPr algn="r" fontAlgn="base">
              <a:spcBef>
                <a:spcPct val="0"/>
              </a:spcBef>
              <a:spcAft>
                <a:spcPct val="0"/>
              </a:spcAft>
            </a:pPr>
            <a:r>
              <a:rPr lang="zh-CN" altLang="en-US" sz="2600" b="1" dirty="0" smtClean="0">
                <a:solidFill>
                  <a:srgbClr val="FFFFFF"/>
                </a:solidFill>
                <a:cs typeface="Arial" charset="0"/>
              </a:rPr>
              <a:t>恒安标准人寿有限公司</a:t>
            </a:r>
            <a:endParaRPr lang="en-US" altLang="zh-CN" sz="2600" b="1" dirty="0" smtClean="0">
              <a:solidFill>
                <a:srgbClr val="FFFFFF"/>
              </a:solidFill>
              <a:cs typeface="Arial" charset="0"/>
            </a:endParaRPr>
          </a:p>
          <a:p>
            <a:pPr algn="r" fontAlgn="base">
              <a:spcBef>
                <a:spcPct val="0"/>
              </a:spcBef>
              <a:spcAft>
                <a:spcPct val="0"/>
              </a:spcAft>
            </a:pPr>
            <a:r>
              <a:rPr lang="zh-CN" altLang="en-US" sz="2600" b="1" dirty="0" smtClean="0">
                <a:solidFill>
                  <a:srgbClr val="FFFFFF"/>
                </a:solidFill>
                <a:cs typeface="Arial" charset="0"/>
              </a:rPr>
              <a:t>风险综合评级数据报送项目</a:t>
            </a:r>
            <a:endParaRPr lang="en-US" altLang="zh-CN" sz="2600" b="1" dirty="0" smtClean="0">
              <a:solidFill>
                <a:srgbClr val="FFFFFF"/>
              </a:solidFill>
              <a:cs typeface="Arial" charset="0"/>
            </a:endParaRPr>
          </a:p>
          <a:p>
            <a:pPr algn="r" fontAlgn="base">
              <a:spcBef>
                <a:spcPct val="0"/>
              </a:spcBef>
              <a:spcAft>
                <a:spcPct val="0"/>
              </a:spcAft>
            </a:pPr>
            <a:r>
              <a:rPr lang="en-US" altLang="zh-CN" sz="2600" b="1" dirty="0" smtClean="0">
                <a:solidFill>
                  <a:srgbClr val="FFFFFF"/>
                </a:solidFill>
                <a:cs typeface="Arial" charset="0"/>
              </a:rPr>
              <a:t>(</a:t>
            </a:r>
            <a:r>
              <a:rPr lang="zh-CN" altLang="en-US" sz="2600" b="1" dirty="0" smtClean="0">
                <a:solidFill>
                  <a:srgbClr val="FFFFFF"/>
                </a:solidFill>
                <a:cs typeface="Arial" charset="0"/>
              </a:rPr>
              <a:t>投标方案</a:t>
            </a:r>
            <a:r>
              <a:rPr lang="en-US" altLang="zh-CN" sz="2600" b="1" dirty="0" smtClean="0">
                <a:solidFill>
                  <a:srgbClr val="FFFFFF"/>
                </a:solidFill>
                <a:cs typeface="Arial" charset="0"/>
              </a:rPr>
              <a:t>)</a:t>
            </a:r>
            <a:endParaRPr lang="zh-CN" altLang="en-US" sz="2600" b="1" dirty="0">
              <a:solidFill>
                <a:srgbClr val="FFFFFF"/>
              </a:solidFill>
              <a:cs typeface="Arial" charset="0"/>
            </a:endParaRPr>
          </a:p>
        </p:txBody>
      </p:sp>
      <p:sp>
        <p:nvSpPr>
          <p:cNvPr id="10" name="Text Box 6"/>
          <p:cNvSpPr txBox="1">
            <a:spLocks noChangeArrowheads="1"/>
          </p:cNvSpPr>
          <p:nvPr/>
        </p:nvSpPr>
        <p:spPr bwMode="auto">
          <a:xfrm>
            <a:off x="1571604" y="2826284"/>
            <a:ext cx="6000792" cy="261610"/>
          </a:xfrm>
          <a:prstGeom prst="rect">
            <a:avLst/>
          </a:prstGeom>
          <a:noFill/>
          <a:ln w="9525">
            <a:noFill/>
            <a:miter lim="800000"/>
            <a:headEnd/>
            <a:tailEnd/>
          </a:ln>
          <a:effectLst/>
        </p:spPr>
        <p:txBody>
          <a:bodyPr wrap="square">
            <a:spAutoFit/>
          </a:bodyPr>
          <a:lstStyle/>
          <a:p>
            <a:pPr fontAlgn="base">
              <a:spcBef>
                <a:spcPct val="50000"/>
              </a:spcBef>
              <a:spcAft>
                <a:spcPct val="0"/>
              </a:spcAft>
              <a:defRPr/>
            </a:pPr>
            <a:r>
              <a:rPr lang="en-US" altLang="zh-CN" sz="1100" dirty="0" smtClean="0">
                <a:solidFill>
                  <a:prstClr val="white"/>
                </a:solidFill>
                <a:ea typeface="楷体_GB2312" pitchFamily="49" charset="-122"/>
                <a:cs typeface="Arial" charset="0"/>
              </a:rPr>
              <a:t>Global </a:t>
            </a:r>
            <a:r>
              <a:rPr lang="en-US" altLang="zh-CN" sz="1100" dirty="0">
                <a:solidFill>
                  <a:prstClr val="white"/>
                </a:solidFill>
                <a:ea typeface="楷体_GB2312" pitchFamily="49" charset="-122"/>
                <a:cs typeface="Arial" charset="0"/>
              </a:rPr>
              <a:t>Business Intelligence Consulting Corp.</a:t>
            </a:r>
          </a:p>
        </p:txBody>
      </p:sp>
      <p:pic>
        <p:nvPicPr>
          <p:cNvPr id="13" name="Picture 1" descr="C:\Documents and Settings\Administrator\桌面\目录-01-01-01-01.jpg"/>
          <p:cNvPicPr>
            <a:picLocks noChangeAspect="1" noChangeArrowheads="1"/>
          </p:cNvPicPr>
          <p:nvPr/>
        </p:nvPicPr>
        <p:blipFill rotWithShape="1">
          <a:blip r:embed="rId4" cstate="print">
            <a:clrChange>
              <a:clrFrom>
                <a:srgbClr val="FFFFFF"/>
              </a:clrFrom>
              <a:clrTo>
                <a:srgbClr val="FFFFFF">
                  <a:alpha val="0"/>
                </a:srgbClr>
              </a:clrTo>
            </a:clrChange>
          </a:blip>
          <a:srcRect t="4171" r="83672" b="87486"/>
          <a:stretch/>
        </p:blipFill>
        <p:spPr bwMode="auto">
          <a:xfrm>
            <a:off x="367916" y="2678357"/>
            <a:ext cx="1214446" cy="464891"/>
          </a:xfrm>
          <a:prstGeom prst="rect">
            <a:avLst/>
          </a:prstGeom>
          <a:noFill/>
        </p:spPr>
      </p:pic>
      <p:sp>
        <p:nvSpPr>
          <p:cNvPr id="11" name="矩形 10"/>
          <p:cNvSpPr/>
          <p:nvPr/>
        </p:nvSpPr>
        <p:spPr>
          <a:xfrm>
            <a:off x="2472666" y="5456594"/>
            <a:ext cx="6643734" cy="492443"/>
          </a:xfrm>
          <a:prstGeom prst="rect">
            <a:avLst/>
          </a:prstGeom>
        </p:spPr>
        <p:txBody>
          <a:bodyPr wrap="square">
            <a:spAutoFit/>
          </a:bodyPr>
          <a:lstStyle/>
          <a:p>
            <a:pPr algn="r" fontAlgn="base">
              <a:spcBef>
                <a:spcPct val="0"/>
              </a:spcBef>
              <a:spcAft>
                <a:spcPct val="0"/>
              </a:spcAft>
            </a:pPr>
            <a:r>
              <a:rPr lang="en-US" altLang="zh-CN" sz="2600" b="1" dirty="0" smtClean="0">
                <a:solidFill>
                  <a:srgbClr val="FFFFFF"/>
                </a:solidFill>
                <a:cs typeface="Arial" charset="0"/>
              </a:rPr>
              <a:t>2018</a:t>
            </a:r>
            <a:r>
              <a:rPr lang="zh-CN" altLang="en-US" sz="2600" b="1" dirty="0" smtClean="0">
                <a:solidFill>
                  <a:srgbClr val="FFFFFF"/>
                </a:solidFill>
                <a:cs typeface="Arial" charset="0"/>
              </a:rPr>
              <a:t>年</a:t>
            </a:r>
            <a:r>
              <a:rPr lang="en-US" altLang="zh-CN" sz="2600" b="1" dirty="0" smtClean="0">
                <a:solidFill>
                  <a:srgbClr val="FFFFFF"/>
                </a:solidFill>
                <a:cs typeface="Arial" charset="0"/>
              </a:rPr>
              <a:t>7</a:t>
            </a:r>
            <a:r>
              <a:rPr lang="zh-CN" altLang="en-US" sz="2600" b="1" dirty="0" smtClean="0">
                <a:solidFill>
                  <a:srgbClr val="FFFFFF"/>
                </a:solidFill>
                <a:cs typeface="Arial" charset="0"/>
              </a:rPr>
              <a:t>月</a:t>
            </a:r>
            <a:endParaRPr lang="zh-CN" altLang="en-US" sz="2600" b="1" dirty="0">
              <a:solidFill>
                <a:srgbClr val="FFFFFF"/>
              </a:solidFill>
              <a:cs typeface="Arial" charset="0"/>
            </a:endParaRPr>
          </a:p>
        </p:txBody>
      </p:sp>
    </p:spTree>
    <p:extLst>
      <p:ext uri="{BB962C8B-B14F-4D97-AF65-F5344CB8AC3E}">
        <p14:creationId xmlns="" xmlns:p14="http://schemas.microsoft.com/office/powerpoint/2010/main" val="10792321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342900" y="269884"/>
            <a:ext cx="9144000" cy="857232"/>
          </a:xfrm>
        </p:spPr>
        <p:txBody>
          <a:bodyPr/>
          <a:lstStyle/>
          <a:p>
            <a:pPr algn="l"/>
            <a:r>
              <a:rPr kumimoji="1" lang="zh-CN" altLang="en-US" sz="3600" dirty="0" smtClean="0">
                <a:latin typeface="SimHei" charset="-122"/>
                <a:ea typeface="SimHei" charset="-122"/>
                <a:cs typeface="SimHei" charset="-122"/>
                <a:sym typeface="+mn-ea"/>
              </a:rPr>
              <a:t>保险行业类解决方案及</a:t>
            </a:r>
            <a:r>
              <a:rPr kumimoji="1" lang="zh-CN" altLang="en-US" sz="3600" dirty="0">
                <a:latin typeface="SimHei" charset="-122"/>
                <a:ea typeface="SimHei" charset="-122"/>
                <a:cs typeface="SimHei" charset="-122"/>
                <a:sym typeface="+mn-ea"/>
              </a:rPr>
              <a:t>代表客户</a:t>
            </a:r>
            <a:endParaRPr kumimoji="1" lang="zh-CN" altLang="en-US" sz="3600" dirty="0">
              <a:latin typeface="SimHei" charset="-122"/>
              <a:ea typeface="SimHei" charset="-122"/>
              <a:cs typeface="SimHei" charset="-122"/>
            </a:endParaRPr>
          </a:p>
        </p:txBody>
      </p:sp>
      <p:pic>
        <p:nvPicPr>
          <p:cNvPr id="2" name="Picture 3" descr="C:\Documents and Settings\Administrator\Application Data\Tencent\Users\401311668\QQ\WinTemp\RichOle\M3ZTJ)MONL63I@}C)KGTSUT.jpg"/>
          <p:cNvPicPr>
            <a:picLocks noChangeAspect="1" noChangeArrowheads="1"/>
          </p:cNvPicPr>
          <p:nvPr/>
        </p:nvPicPr>
        <p:blipFill>
          <a:blip r:embed="rId2"/>
          <a:srcRect/>
          <a:stretch>
            <a:fillRect/>
          </a:stretch>
        </p:blipFill>
        <p:spPr bwMode="auto">
          <a:xfrm>
            <a:off x="4389755" y="1711325"/>
            <a:ext cx="2237105" cy="377825"/>
          </a:xfrm>
          <a:prstGeom prst="rect">
            <a:avLst/>
          </a:prstGeom>
          <a:noFill/>
        </p:spPr>
      </p:pic>
      <p:pic>
        <p:nvPicPr>
          <p:cNvPr id="52239" name="Picture 20" descr="http://www.gbicc.net/images/logo_2/insurance_taikang.gif"/>
          <p:cNvPicPr>
            <a:picLocks noChangeAspect="1" noChangeArrowheads="1"/>
          </p:cNvPicPr>
          <p:nvPr/>
        </p:nvPicPr>
        <p:blipFill>
          <a:blip r:embed="rId3" cstate="print"/>
          <a:srcRect/>
          <a:stretch>
            <a:fillRect/>
          </a:stretch>
        </p:blipFill>
        <p:spPr bwMode="auto">
          <a:xfrm>
            <a:off x="6840855" y="1607185"/>
            <a:ext cx="1891030" cy="586740"/>
          </a:xfrm>
          <a:prstGeom prst="rect">
            <a:avLst/>
          </a:prstGeom>
          <a:noFill/>
          <a:ln w="9525">
            <a:noFill/>
            <a:miter lim="800000"/>
            <a:headEnd/>
            <a:tailEnd/>
          </a:ln>
        </p:spPr>
      </p:pic>
      <p:pic>
        <p:nvPicPr>
          <p:cNvPr id="3" name="图片 2"/>
          <p:cNvPicPr>
            <a:picLocks noChangeAspect="1"/>
          </p:cNvPicPr>
          <p:nvPr/>
        </p:nvPicPr>
        <p:blipFill>
          <a:blip r:embed="rId4" cstate="print"/>
          <a:srcRect l="5443" t="21228" r="34184" b="31260"/>
          <a:stretch>
            <a:fillRect/>
          </a:stretch>
        </p:blipFill>
        <p:spPr>
          <a:xfrm>
            <a:off x="4389755" y="2855595"/>
            <a:ext cx="2322195" cy="556260"/>
          </a:xfrm>
          <a:prstGeom prst="rect">
            <a:avLst/>
          </a:prstGeom>
        </p:spPr>
      </p:pic>
      <p:pic>
        <p:nvPicPr>
          <p:cNvPr id="5" name="图片 4"/>
          <p:cNvPicPr>
            <a:picLocks noChangeAspect="1"/>
          </p:cNvPicPr>
          <p:nvPr/>
        </p:nvPicPr>
        <p:blipFill>
          <a:blip r:embed="rId5"/>
          <a:srcRect b="29412"/>
          <a:stretch>
            <a:fillRect/>
          </a:stretch>
        </p:blipFill>
        <p:spPr>
          <a:xfrm>
            <a:off x="4500880" y="2440940"/>
            <a:ext cx="1858645" cy="247015"/>
          </a:xfrm>
          <a:prstGeom prst="rect">
            <a:avLst/>
          </a:prstGeom>
        </p:spPr>
      </p:pic>
      <p:pic>
        <p:nvPicPr>
          <p:cNvPr id="6" name="图片 5"/>
          <p:cNvPicPr>
            <a:picLocks noChangeAspect="1"/>
          </p:cNvPicPr>
          <p:nvPr/>
        </p:nvPicPr>
        <p:blipFill>
          <a:blip r:embed="rId6"/>
          <a:stretch>
            <a:fillRect/>
          </a:stretch>
        </p:blipFill>
        <p:spPr>
          <a:xfrm>
            <a:off x="6840855" y="965200"/>
            <a:ext cx="1935480" cy="573405"/>
          </a:xfrm>
          <a:prstGeom prst="rect">
            <a:avLst/>
          </a:prstGeom>
        </p:spPr>
      </p:pic>
      <p:pic>
        <p:nvPicPr>
          <p:cNvPr id="7" name="图片 6" descr="logo[2]"/>
          <p:cNvPicPr>
            <a:picLocks noChangeAspect="1"/>
          </p:cNvPicPr>
          <p:nvPr/>
        </p:nvPicPr>
        <p:blipFill>
          <a:blip r:embed="rId7"/>
          <a:stretch>
            <a:fillRect/>
          </a:stretch>
        </p:blipFill>
        <p:spPr>
          <a:xfrm>
            <a:off x="4500880" y="1085215"/>
            <a:ext cx="1837055" cy="452755"/>
          </a:xfrm>
          <a:prstGeom prst="rect">
            <a:avLst/>
          </a:prstGeom>
        </p:spPr>
      </p:pic>
      <p:pic>
        <p:nvPicPr>
          <p:cNvPr id="52235" name="Picture 12" descr="http://www.gbicc.net/images/logo_2/insurance_Aegon%20Cnooc.jpg"/>
          <p:cNvPicPr>
            <a:picLocks noChangeAspect="1" noChangeArrowheads="1"/>
          </p:cNvPicPr>
          <p:nvPr/>
        </p:nvPicPr>
        <p:blipFill>
          <a:blip r:embed="rId8" cstate="print"/>
          <a:srcRect/>
          <a:stretch>
            <a:fillRect/>
          </a:stretch>
        </p:blipFill>
        <p:spPr bwMode="auto">
          <a:xfrm>
            <a:off x="7003415" y="2261870"/>
            <a:ext cx="1891030" cy="607695"/>
          </a:xfrm>
          <a:prstGeom prst="rect">
            <a:avLst/>
          </a:prstGeom>
          <a:noFill/>
          <a:ln w="9525">
            <a:noFill/>
            <a:miter lim="800000"/>
            <a:headEnd/>
            <a:tailEnd/>
          </a:ln>
        </p:spPr>
      </p:pic>
      <p:pic>
        <p:nvPicPr>
          <p:cNvPr id="8" name="Picture 1" descr="C:\Documents and Settings\Administrator\Application Data\Tencent\Users\401311668\QQ\WinTemp\RichOle\2T{4RCI81]@UZ50{ETTNM_E.jpg"/>
          <p:cNvPicPr>
            <a:picLocks noChangeAspect="1" noChangeArrowheads="1"/>
          </p:cNvPicPr>
          <p:nvPr/>
        </p:nvPicPr>
        <p:blipFill>
          <a:blip r:embed="rId9" cstate="screen"/>
          <a:srcRect/>
          <a:stretch>
            <a:fillRect/>
          </a:stretch>
        </p:blipFill>
        <p:spPr bwMode="auto">
          <a:xfrm>
            <a:off x="7003415" y="3030855"/>
            <a:ext cx="1539875" cy="381000"/>
          </a:xfrm>
          <a:prstGeom prst="rect">
            <a:avLst/>
          </a:prstGeom>
          <a:noFill/>
        </p:spPr>
      </p:pic>
      <p:pic>
        <p:nvPicPr>
          <p:cNvPr id="52245" name="图片 24" descr="taiping.jpg"/>
          <p:cNvPicPr>
            <a:picLocks noChangeAspect="1"/>
          </p:cNvPicPr>
          <p:nvPr/>
        </p:nvPicPr>
        <p:blipFill>
          <a:blip r:embed="rId10" cstate="print"/>
          <a:srcRect/>
          <a:stretch>
            <a:fillRect/>
          </a:stretch>
        </p:blipFill>
        <p:spPr bwMode="auto">
          <a:xfrm>
            <a:off x="7003415" y="5974919"/>
            <a:ext cx="1880235" cy="628015"/>
          </a:xfrm>
          <a:prstGeom prst="rect">
            <a:avLst/>
          </a:prstGeom>
          <a:noFill/>
          <a:ln w="9525">
            <a:noFill/>
            <a:miter lim="800000"/>
            <a:headEnd/>
            <a:tailEnd/>
          </a:ln>
        </p:spPr>
      </p:pic>
      <p:pic>
        <p:nvPicPr>
          <p:cNvPr id="52230" name="Picture 8" descr="http://www.gbicc.net/images/logo_2/insurance_alltrust.jpg"/>
          <p:cNvPicPr>
            <a:picLocks noChangeAspect="1" noChangeArrowheads="1"/>
          </p:cNvPicPr>
          <p:nvPr/>
        </p:nvPicPr>
        <p:blipFill>
          <a:blip r:embed="rId11" cstate="print"/>
          <a:srcRect/>
          <a:stretch>
            <a:fillRect/>
          </a:stretch>
        </p:blipFill>
        <p:spPr bwMode="auto">
          <a:xfrm>
            <a:off x="6885305" y="3597910"/>
            <a:ext cx="1891030" cy="514985"/>
          </a:xfrm>
          <a:prstGeom prst="rect">
            <a:avLst/>
          </a:prstGeom>
          <a:noFill/>
          <a:ln w="9525">
            <a:noFill/>
            <a:miter lim="800000"/>
            <a:headEnd/>
            <a:tailEnd/>
          </a:ln>
        </p:spPr>
      </p:pic>
      <p:pic>
        <p:nvPicPr>
          <p:cNvPr id="52238" name="Picture 18" descr="http://www.gbicc.net/images/logo_2/insurance_tianping.jpg"/>
          <p:cNvPicPr>
            <a:picLocks noChangeAspect="1" noChangeArrowheads="1"/>
          </p:cNvPicPr>
          <p:nvPr/>
        </p:nvPicPr>
        <p:blipFill>
          <a:blip r:embed="rId12" cstate="print"/>
          <a:srcRect/>
          <a:stretch>
            <a:fillRect/>
          </a:stretch>
        </p:blipFill>
        <p:spPr bwMode="auto">
          <a:xfrm>
            <a:off x="4500880" y="4376420"/>
            <a:ext cx="1891030" cy="391160"/>
          </a:xfrm>
          <a:prstGeom prst="rect">
            <a:avLst/>
          </a:prstGeom>
          <a:noFill/>
          <a:ln w="9525">
            <a:noFill/>
            <a:miter lim="800000"/>
            <a:headEnd/>
            <a:tailEnd/>
          </a:ln>
        </p:spPr>
      </p:pic>
      <p:pic>
        <p:nvPicPr>
          <p:cNvPr id="102401" name="Picture 1" descr="C:\Documents and Settings\Administrator\Application Data\Tencent\Users\401311668\QQ\WinTemp\RichOle\[V$HQ(IZ6CQ05`D7QO7D65H.jpg"/>
          <p:cNvPicPr>
            <a:picLocks noChangeAspect="1" noChangeArrowheads="1"/>
          </p:cNvPicPr>
          <p:nvPr/>
        </p:nvPicPr>
        <p:blipFill>
          <a:blip r:embed="rId13"/>
          <a:srcRect/>
          <a:stretch>
            <a:fillRect/>
          </a:stretch>
        </p:blipFill>
        <p:spPr bwMode="auto">
          <a:xfrm>
            <a:off x="4442460" y="4995545"/>
            <a:ext cx="1783080" cy="469265"/>
          </a:xfrm>
          <a:prstGeom prst="rect">
            <a:avLst/>
          </a:prstGeom>
          <a:noFill/>
        </p:spPr>
      </p:pic>
      <p:pic>
        <p:nvPicPr>
          <p:cNvPr id="27" name="Picture 5" descr="C:\Documents and Settings\Administrator\Application Data\Tencent\Users\401311668\QQ\WinTemp\RichOle\R@OG}2R2NJ08MO)6PSGUB3G.jpg"/>
          <p:cNvPicPr>
            <a:picLocks noChangeAspect="1" noChangeArrowheads="1"/>
          </p:cNvPicPr>
          <p:nvPr/>
        </p:nvPicPr>
        <p:blipFill>
          <a:blip r:embed="rId14" cstate="screen"/>
          <a:srcRect/>
          <a:stretch>
            <a:fillRect/>
          </a:stretch>
        </p:blipFill>
        <p:spPr bwMode="auto">
          <a:xfrm>
            <a:off x="4442460" y="5652135"/>
            <a:ext cx="2269490" cy="254000"/>
          </a:xfrm>
          <a:prstGeom prst="rect">
            <a:avLst/>
          </a:prstGeom>
          <a:noFill/>
        </p:spPr>
      </p:pic>
      <p:pic>
        <p:nvPicPr>
          <p:cNvPr id="10" name="Picture 4" descr="C:\Documents and Settings\Administrator\Application Data\Tencent\Users\401311668\QQ\WinTemp\RichOle\2HPQ@~T9J{01Y@ME8EM(F}K.jpg"/>
          <p:cNvPicPr>
            <a:picLocks noChangeAspect="1" noChangeArrowheads="1"/>
          </p:cNvPicPr>
          <p:nvPr/>
        </p:nvPicPr>
        <p:blipFill>
          <a:blip r:embed="rId15"/>
          <a:srcRect/>
          <a:stretch>
            <a:fillRect/>
          </a:stretch>
        </p:blipFill>
        <p:spPr bwMode="auto">
          <a:xfrm>
            <a:off x="4454525" y="3597910"/>
            <a:ext cx="1929130" cy="573405"/>
          </a:xfrm>
          <a:prstGeom prst="rect">
            <a:avLst/>
          </a:prstGeom>
          <a:noFill/>
        </p:spPr>
      </p:pic>
      <p:pic>
        <p:nvPicPr>
          <p:cNvPr id="52237" name="Picture 16" descr="http://www.gbicc.net/images/logo_2/insurance_CCB.jpg"/>
          <p:cNvPicPr>
            <a:picLocks noChangeAspect="1" noChangeArrowheads="1"/>
          </p:cNvPicPr>
          <p:nvPr/>
        </p:nvPicPr>
        <p:blipFill>
          <a:blip r:embed="rId16" cstate="print"/>
          <a:srcRect/>
          <a:stretch>
            <a:fillRect/>
          </a:stretch>
        </p:blipFill>
        <p:spPr bwMode="auto">
          <a:xfrm>
            <a:off x="6967855" y="5485130"/>
            <a:ext cx="1610995" cy="421005"/>
          </a:xfrm>
          <a:prstGeom prst="rect">
            <a:avLst/>
          </a:prstGeom>
          <a:noFill/>
          <a:ln w="9525">
            <a:noFill/>
            <a:miter lim="800000"/>
            <a:headEnd/>
            <a:tailEnd/>
          </a:ln>
        </p:spPr>
      </p:pic>
      <p:pic>
        <p:nvPicPr>
          <p:cNvPr id="12" name="Picture 2" descr="C:\Documents and Settings\Administrator\Application Data\Tencent\Users\401311668\QQ\WinTemp\RichOle\~I%%X_DPU[KOB]3[9}D_~OJ.jpg"/>
          <p:cNvPicPr>
            <a:picLocks noChangeAspect="1" noChangeArrowheads="1"/>
          </p:cNvPicPr>
          <p:nvPr/>
        </p:nvPicPr>
        <p:blipFill>
          <a:blip r:embed="rId17" cstate="screen"/>
          <a:srcRect/>
          <a:stretch>
            <a:fillRect/>
          </a:stretch>
        </p:blipFill>
        <p:spPr bwMode="auto">
          <a:xfrm>
            <a:off x="6946265" y="4995545"/>
            <a:ext cx="2150745" cy="313690"/>
          </a:xfrm>
          <a:prstGeom prst="rect">
            <a:avLst/>
          </a:prstGeom>
          <a:noFill/>
        </p:spPr>
      </p:pic>
      <p:grpSp>
        <p:nvGrpSpPr>
          <p:cNvPr id="13" name="组合 12"/>
          <p:cNvGrpSpPr/>
          <p:nvPr/>
        </p:nvGrpSpPr>
        <p:grpSpPr>
          <a:xfrm>
            <a:off x="4457700" y="6050915"/>
            <a:ext cx="2427605" cy="475615"/>
            <a:chOff x="6465" y="8833"/>
            <a:chExt cx="5938" cy="1164"/>
          </a:xfrm>
        </p:grpSpPr>
        <p:pic>
          <p:nvPicPr>
            <p:cNvPr id="4" name="图片 3"/>
            <p:cNvPicPr>
              <a:picLocks noChangeAspect="1"/>
            </p:cNvPicPr>
            <p:nvPr/>
          </p:nvPicPr>
          <p:blipFill>
            <a:blip r:embed="rId18"/>
            <a:srcRect l="18889" r="24021" b="46804"/>
            <a:stretch>
              <a:fillRect/>
            </a:stretch>
          </p:blipFill>
          <p:spPr>
            <a:xfrm>
              <a:off x="6465" y="8833"/>
              <a:ext cx="2158" cy="1165"/>
            </a:xfrm>
            <a:prstGeom prst="rect">
              <a:avLst/>
            </a:prstGeom>
          </p:spPr>
        </p:pic>
        <p:pic>
          <p:nvPicPr>
            <p:cNvPr id="11" name="图片 10"/>
            <p:cNvPicPr>
              <a:picLocks noChangeAspect="1"/>
            </p:cNvPicPr>
            <p:nvPr/>
          </p:nvPicPr>
          <p:blipFill>
            <a:blip r:embed="rId18"/>
            <a:srcRect t="53333"/>
            <a:stretch>
              <a:fillRect/>
            </a:stretch>
          </p:blipFill>
          <p:spPr>
            <a:xfrm>
              <a:off x="8623" y="8888"/>
              <a:ext cx="3780" cy="1022"/>
            </a:xfrm>
            <a:prstGeom prst="rect">
              <a:avLst/>
            </a:prstGeom>
          </p:spPr>
        </p:pic>
      </p:grpSp>
      <p:pic>
        <p:nvPicPr>
          <p:cNvPr id="14" name="图片 13"/>
          <p:cNvPicPr>
            <a:picLocks noChangeAspect="1"/>
          </p:cNvPicPr>
          <p:nvPr/>
        </p:nvPicPr>
        <p:blipFill>
          <a:blip r:embed="rId19" cstate="print"/>
          <a:stretch>
            <a:fillRect/>
          </a:stretch>
        </p:blipFill>
        <p:spPr>
          <a:xfrm>
            <a:off x="6972935" y="4313555"/>
            <a:ext cx="1772285" cy="516255"/>
          </a:xfrm>
          <a:prstGeom prst="rect">
            <a:avLst/>
          </a:prstGeom>
        </p:spPr>
      </p:pic>
      <p:sp>
        <p:nvSpPr>
          <p:cNvPr id="24" name="文本框 7"/>
          <p:cNvSpPr txBox="1"/>
          <p:nvPr/>
        </p:nvSpPr>
        <p:spPr>
          <a:xfrm>
            <a:off x="39093" y="804177"/>
            <a:ext cx="4403367" cy="6047809"/>
          </a:xfrm>
          <a:prstGeom prst="rect">
            <a:avLst/>
          </a:prstGeom>
          <a:noFill/>
          <a:ln w="9525">
            <a:noFill/>
          </a:ln>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ü"/>
            </a:pPr>
            <a:r>
              <a:rPr lang="zh-CN" altLang="en-US" sz="1600" dirty="0" smtClean="0">
                <a:solidFill>
                  <a:srgbClr val="0070C0"/>
                </a:solidFill>
                <a:latin typeface="微软雅黑" panose="020B0503020204020204" charset="-122"/>
                <a:ea typeface="微软雅黑" panose="020B0503020204020204" charset="-122"/>
                <a:sym typeface="+mn-ea"/>
              </a:rPr>
              <a:t>咨询服务</a:t>
            </a:r>
            <a:endParaRPr lang="en-US" altLang="zh-CN" sz="1600" dirty="0" smtClean="0">
              <a:solidFill>
                <a:srgbClr val="0070C0"/>
              </a:solidFill>
              <a:latin typeface="微软雅黑" panose="020B0503020204020204" charset="-122"/>
              <a:ea typeface="微软雅黑" panose="020B0503020204020204" charset="-122"/>
              <a:sym typeface="+mn-ea"/>
            </a:endParaRPr>
          </a:p>
          <a:p>
            <a:pPr marL="742950" lvl="1" indent="-285750">
              <a:lnSpc>
                <a:spcPct val="150000"/>
              </a:lnSpc>
              <a:buFont typeface="Wingdings" panose="05000000000000000000" pitchFamily="2" charset="2"/>
              <a:buChar char="n"/>
            </a:pPr>
            <a:r>
              <a:rPr lang="zh-CN" altLang="en-US" sz="1500" dirty="0">
                <a:solidFill>
                  <a:srgbClr val="0070C0"/>
                </a:solidFill>
                <a:latin typeface="微软雅黑" panose="020B0503020204020204" charset="-122"/>
                <a:ea typeface="微软雅黑" panose="020B0503020204020204" charset="-122"/>
                <a:sym typeface="+mn-ea"/>
              </a:rPr>
              <a:t>保险</a:t>
            </a:r>
            <a:r>
              <a:rPr lang="zh-CN" altLang="en-US" sz="1500" dirty="0" smtClean="0">
                <a:solidFill>
                  <a:srgbClr val="0070C0"/>
                </a:solidFill>
                <a:latin typeface="微软雅黑" panose="020B0503020204020204" charset="-122"/>
                <a:ea typeface="微软雅黑" panose="020B0503020204020204" charset="-122"/>
                <a:sym typeface="+mn-ea"/>
              </a:rPr>
              <a:t>公司大数据架构及应用咨询</a:t>
            </a:r>
            <a:endParaRPr lang="en-US" altLang="zh-CN" sz="1500" dirty="0">
              <a:solidFill>
                <a:srgbClr val="0070C0"/>
              </a:solidFill>
              <a:latin typeface="微软雅黑" panose="020B0503020204020204" charset="-122"/>
              <a:ea typeface="微软雅黑" panose="020B0503020204020204" charset="-122"/>
              <a:sym typeface="+mn-ea"/>
            </a:endParaRPr>
          </a:p>
          <a:p>
            <a:pPr marL="742950" lvl="1" indent="-285750">
              <a:lnSpc>
                <a:spcPct val="150000"/>
              </a:lnSpc>
              <a:buFont typeface="Wingdings" panose="05000000000000000000" pitchFamily="2" charset="2"/>
              <a:buChar char="n"/>
            </a:pPr>
            <a:r>
              <a:rPr lang="zh-CN" altLang="en-US" sz="1500" dirty="0" smtClean="0">
                <a:solidFill>
                  <a:srgbClr val="0070C0"/>
                </a:solidFill>
                <a:latin typeface="微软雅黑" panose="020B0503020204020204" charset="-122"/>
                <a:ea typeface="微软雅黑" panose="020B0503020204020204" charset="-122"/>
                <a:sym typeface="+mn-ea"/>
              </a:rPr>
              <a:t>保险公司数据标准化咨询</a:t>
            </a:r>
            <a:endParaRPr lang="en-US" altLang="zh-CN" sz="1500" dirty="0" smtClean="0">
              <a:solidFill>
                <a:srgbClr val="0070C0"/>
              </a:solidFill>
              <a:latin typeface="微软雅黑" panose="020B0503020204020204" charset="-122"/>
              <a:ea typeface="微软雅黑" panose="020B0503020204020204" charset="-122"/>
              <a:sym typeface="+mn-ea"/>
            </a:endParaRPr>
          </a:p>
          <a:p>
            <a:pPr marL="742950" lvl="1" indent="-285750">
              <a:lnSpc>
                <a:spcPct val="150000"/>
              </a:lnSpc>
              <a:buFont typeface="Wingdings" panose="05000000000000000000" pitchFamily="2" charset="2"/>
              <a:buChar char="n"/>
            </a:pPr>
            <a:r>
              <a:rPr lang="zh-CN" altLang="en-US" sz="1500" dirty="0">
                <a:solidFill>
                  <a:srgbClr val="0070C0"/>
                </a:solidFill>
                <a:latin typeface="微软雅黑" panose="020B0503020204020204" charset="-122"/>
                <a:ea typeface="微软雅黑" panose="020B0503020204020204" charset="-122"/>
                <a:sym typeface="+mn-ea"/>
              </a:rPr>
              <a:t>保险公司</a:t>
            </a:r>
            <a:r>
              <a:rPr lang="zh-CN" altLang="en-US" sz="1500" dirty="0" smtClean="0">
                <a:solidFill>
                  <a:srgbClr val="0070C0"/>
                </a:solidFill>
                <a:latin typeface="微软雅黑" panose="020B0503020204020204" charset="-122"/>
                <a:ea typeface="微软雅黑" panose="020B0503020204020204" charset="-122"/>
                <a:sym typeface="+mn-ea"/>
              </a:rPr>
              <a:t>客户信息管理及应用咨询</a:t>
            </a:r>
            <a:endParaRPr lang="en-US" altLang="zh-CN" sz="1500" dirty="0" smtClean="0">
              <a:solidFill>
                <a:srgbClr val="0070C0"/>
              </a:solidFill>
              <a:latin typeface="微软雅黑" panose="020B0503020204020204" charset="-122"/>
              <a:ea typeface="微软雅黑" panose="020B0503020204020204" charset="-122"/>
              <a:sym typeface="+mn-ea"/>
            </a:endParaRPr>
          </a:p>
          <a:p>
            <a:pPr marL="285750" indent="-285750">
              <a:lnSpc>
                <a:spcPct val="150000"/>
              </a:lnSpc>
              <a:buFont typeface="Wingdings" panose="05000000000000000000" pitchFamily="2" charset="2"/>
              <a:buChar char="ü"/>
            </a:pPr>
            <a:r>
              <a:rPr lang="zh-CN" altLang="en-US" sz="1600" dirty="0" smtClean="0">
                <a:solidFill>
                  <a:srgbClr val="0070C0"/>
                </a:solidFill>
                <a:latin typeface="微软雅黑" panose="020B0503020204020204" charset="-122"/>
                <a:ea typeface="微软雅黑" panose="020B0503020204020204" charset="-122"/>
                <a:sym typeface="+mn-ea"/>
              </a:rPr>
              <a:t>解决方案</a:t>
            </a:r>
            <a:endParaRPr lang="en-US" altLang="zh-CN" sz="1600" dirty="0">
              <a:solidFill>
                <a:srgbClr val="0070C0"/>
              </a:solidFill>
              <a:latin typeface="微软雅黑" panose="020B0503020204020204" charset="-122"/>
              <a:ea typeface="微软雅黑" panose="020B0503020204020204" charset="-122"/>
              <a:sym typeface="+mn-ea"/>
            </a:endParaRPr>
          </a:p>
          <a:p>
            <a:pPr marL="742950" lvl="1" indent="-285750">
              <a:lnSpc>
                <a:spcPct val="150000"/>
              </a:lnSpc>
              <a:buFont typeface="Wingdings" panose="05000000000000000000" pitchFamily="2" charset="2"/>
              <a:buChar char="n"/>
            </a:pPr>
            <a:r>
              <a:rPr lang="zh-CN" altLang="en-US" sz="1500" dirty="0" smtClean="0">
                <a:solidFill>
                  <a:srgbClr val="0070C0"/>
                </a:solidFill>
                <a:latin typeface="微软雅黑" panose="020B0503020204020204" charset="-122"/>
                <a:ea typeface="微软雅黑" panose="020B0503020204020204" charset="-122"/>
                <a:sym typeface="+mn-ea"/>
              </a:rPr>
              <a:t>保险公司大数据平台及应用方案</a:t>
            </a:r>
            <a:endParaRPr lang="en-US" altLang="zh-CN" sz="1500" dirty="0">
              <a:solidFill>
                <a:srgbClr val="0070C0"/>
              </a:solidFill>
              <a:latin typeface="微软雅黑" panose="020B0503020204020204" charset="-122"/>
              <a:ea typeface="微软雅黑" panose="020B0503020204020204" charset="-122"/>
              <a:sym typeface="+mn-ea"/>
            </a:endParaRPr>
          </a:p>
          <a:p>
            <a:pPr marL="742950" lvl="1" indent="-285750">
              <a:lnSpc>
                <a:spcPct val="150000"/>
              </a:lnSpc>
              <a:buFont typeface="Wingdings" panose="05000000000000000000" pitchFamily="2" charset="2"/>
              <a:buChar char="n"/>
            </a:pPr>
            <a:r>
              <a:rPr lang="zh-CN" altLang="en-US" sz="1500" dirty="0" smtClean="0">
                <a:solidFill>
                  <a:srgbClr val="0070C0"/>
                </a:solidFill>
                <a:latin typeface="微软雅黑" panose="020B0503020204020204" charset="-122"/>
                <a:ea typeface="微软雅黑" panose="020B0503020204020204" charset="-122"/>
                <a:sym typeface="+mn-ea"/>
              </a:rPr>
              <a:t>保险公司财务分析及资产管理方案</a:t>
            </a:r>
            <a:endParaRPr lang="en-US" altLang="zh-CN" sz="1500" dirty="0" smtClean="0">
              <a:solidFill>
                <a:srgbClr val="0070C0"/>
              </a:solidFill>
              <a:latin typeface="微软雅黑" panose="020B0503020204020204" charset="-122"/>
              <a:ea typeface="微软雅黑" panose="020B0503020204020204" charset="-122"/>
              <a:sym typeface="+mn-ea"/>
            </a:endParaRPr>
          </a:p>
          <a:p>
            <a:pPr marL="742950" lvl="1" indent="-285750">
              <a:lnSpc>
                <a:spcPct val="150000"/>
              </a:lnSpc>
              <a:buFont typeface="Wingdings" panose="05000000000000000000" pitchFamily="2" charset="2"/>
              <a:buChar char="n"/>
            </a:pPr>
            <a:r>
              <a:rPr lang="zh-CN" altLang="en-US" sz="1500" dirty="0" smtClean="0">
                <a:solidFill>
                  <a:srgbClr val="0070C0"/>
                </a:solidFill>
                <a:latin typeface="微软雅黑" panose="020B0503020204020204" charset="-122"/>
                <a:ea typeface="微软雅黑" panose="020B0503020204020204" charset="-122"/>
                <a:sym typeface="+mn-ea"/>
              </a:rPr>
              <a:t>保险公司非现场审计信息系统</a:t>
            </a:r>
            <a:endParaRPr lang="en-US" altLang="zh-CN" sz="1500" dirty="0" smtClean="0">
              <a:solidFill>
                <a:srgbClr val="0070C0"/>
              </a:solidFill>
              <a:latin typeface="微软雅黑" panose="020B0503020204020204" charset="-122"/>
              <a:ea typeface="微软雅黑" panose="020B0503020204020204" charset="-122"/>
              <a:sym typeface="+mn-ea"/>
            </a:endParaRPr>
          </a:p>
          <a:p>
            <a:pPr marL="742950" lvl="1" indent="-285750">
              <a:lnSpc>
                <a:spcPct val="150000"/>
              </a:lnSpc>
              <a:buFont typeface="Wingdings" panose="05000000000000000000" pitchFamily="2" charset="2"/>
              <a:buChar char="n"/>
            </a:pPr>
            <a:r>
              <a:rPr lang="zh-CN" altLang="en-US" sz="1500" dirty="0" smtClean="0">
                <a:solidFill>
                  <a:srgbClr val="0070C0"/>
                </a:solidFill>
                <a:latin typeface="微软雅黑" panose="020B0503020204020204" charset="-122"/>
                <a:ea typeface="微软雅黑" panose="020B0503020204020204" charset="-122"/>
                <a:sym typeface="+mn-ea"/>
              </a:rPr>
              <a:t>保险公司偿二代风险管理系统</a:t>
            </a:r>
          </a:p>
          <a:p>
            <a:pPr marL="742950" lvl="1" indent="-285750">
              <a:lnSpc>
                <a:spcPct val="150000"/>
              </a:lnSpc>
              <a:buFont typeface="Wingdings" panose="05000000000000000000" pitchFamily="2" charset="2"/>
              <a:buChar char="n"/>
            </a:pPr>
            <a:r>
              <a:rPr lang="zh-CN" altLang="en-US" sz="1500" dirty="0" smtClean="0">
                <a:solidFill>
                  <a:srgbClr val="0070C0"/>
                </a:solidFill>
                <a:latin typeface="微软雅黑" panose="020B0503020204020204" charset="-122"/>
                <a:ea typeface="微软雅黑" panose="020B0503020204020204" charset="-122"/>
                <a:sym typeface="+mn-ea"/>
              </a:rPr>
              <a:t>保险</a:t>
            </a:r>
            <a:r>
              <a:rPr lang="zh-CN" altLang="en-US" sz="1500" dirty="0">
                <a:solidFill>
                  <a:srgbClr val="0070C0"/>
                </a:solidFill>
                <a:latin typeface="微软雅黑" panose="020B0503020204020204" charset="-122"/>
                <a:ea typeface="微软雅黑" panose="020B0503020204020204" charset="-122"/>
                <a:sym typeface="+mn-ea"/>
              </a:rPr>
              <a:t>公司</a:t>
            </a:r>
            <a:r>
              <a:rPr lang="en-US" altLang="zh-CN" sz="1500" dirty="0">
                <a:solidFill>
                  <a:srgbClr val="0070C0"/>
                </a:solidFill>
                <a:latin typeface="微软雅黑" panose="020B0503020204020204" charset="-122"/>
                <a:ea typeface="微软雅黑" panose="020B0503020204020204" charset="-122"/>
                <a:sym typeface="+mn-ea"/>
              </a:rPr>
              <a:t>ECIF/CRM</a:t>
            </a:r>
            <a:r>
              <a:rPr lang="zh-CN" altLang="en-US" sz="1500" dirty="0">
                <a:solidFill>
                  <a:srgbClr val="0070C0"/>
                </a:solidFill>
                <a:latin typeface="微软雅黑" panose="020B0503020204020204" charset="-122"/>
                <a:ea typeface="微软雅黑" panose="020B0503020204020204" charset="-122"/>
                <a:sym typeface="+mn-ea"/>
              </a:rPr>
              <a:t>系统解决方</a:t>
            </a:r>
            <a:r>
              <a:rPr lang="zh-CN" altLang="en-US" sz="1500" dirty="0" smtClean="0">
                <a:solidFill>
                  <a:srgbClr val="0070C0"/>
                </a:solidFill>
                <a:latin typeface="微软雅黑" panose="020B0503020204020204" charset="-122"/>
                <a:ea typeface="微软雅黑" panose="020B0503020204020204" charset="-122"/>
                <a:sym typeface="+mn-ea"/>
              </a:rPr>
              <a:t>案</a:t>
            </a:r>
            <a:endParaRPr lang="zh-CN" altLang="en-US" sz="1500" dirty="0">
              <a:solidFill>
                <a:srgbClr val="0070C0"/>
              </a:solidFill>
              <a:latin typeface="微软雅黑" panose="020B0503020204020204" charset="-122"/>
              <a:ea typeface="微软雅黑" panose="020B0503020204020204" charset="-122"/>
              <a:sym typeface="+mn-ea"/>
            </a:endParaRPr>
          </a:p>
          <a:p>
            <a:pPr marL="742950" lvl="1" indent="-285750">
              <a:lnSpc>
                <a:spcPct val="150000"/>
              </a:lnSpc>
              <a:buFont typeface="Wingdings" panose="05000000000000000000" pitchFamily="2" charset="2"/>
              <a:buChar char="n"/>
            </a:pPr>
            <a:r>
              <a:rPr lang="zh-CN" altLang="en-US" sz="1500" dirty="0" smtClean="0">
                <a:solidFill>
                  <a:srgbClr val="0070C0"/>
                </a:solidFill>
                <a:latin typeface="微软雅黑" panose="020B0503020204020204" charset="-122"/>
                <a:ea typeface="微软雅黑" panose="020B0503020204020204" charset="-122"/>
                <a:sym typeface="+mn-ea"/>
              </a:rPr>
              <a:t>保险公司微信移动应用解决方案</a:t>
            </a:r>
            <a:endParaRPr lang="en-US" altLang="zh-CN" sz="1500" dirty="0" smtClean="0">
              <a:solidFill>
                <a:srgbClr val="0070C0"/>
              </a:solidFill>
              <a:latin typeface="微软雅黑" panose="020B0503020204020204" charset="-122"/>
              <a:ea typeface="微软雅黑" panose="020B0503020204020204" charset="-122"/>
              <a:sym typeface="+mn-ea"/>
            </a:endParaRPr>
          </a:p>
          <a:p>
            <a:pPr marL="742950" lvl="1" indent="-285750">
              <a:lnSpc>
                <a:spcPct val="150000"/>
              </a:lnSpc>
              <a:buFont typeface="Wingdings" panose="05000000000000000000" pitchFamily="2" charset="2"/>
              <a:buChar char="n"/>
            </a:pPr>
            <a:r>
              <a:rPr lang="zh-CN" altLang="en-US" sz="1500" dirty="0" smtClean="0">
                <a:solidFill>
                  <a:srgbClr val="0070C0"/>
                </a:solidFill>
                <a:latin typeface="微软雅黑" panose="020B0503020204020204" charset="-122"/>
                <a:ea typeface="微软雅黑" panose="020B0503020204020204" charset="-122"/>
                <a:sym typeface="+mn-ea"/>
              </a:rPr>
              <a:t>保险公司移动应用解决方案</a:t>
            </a:r>
          </a:p>
          <a:p>
            <a:pPr marL="285750" indent="-285750">
              <a:lnSpc>
                <a:spcPct val="150000"/>
              </a:lnSpc>
              <a:buFont typeface="Wingdings" panose="05000000000000000000" pitchFamily="2" charset="2"/>
              <a:buChar char="ü"/>
            </a:pPr>
            <a:r>
              <a:rPr lang="zh-CN" altLang="en-US" sz="1600" dirty="0" smtClean="0">
                <a:solidFill>
                  <a:srgbClr val="0070C0"/>
                </a:solidFill>
                <a:latin typeface="微软雅黑" panose="020B0503020204020204" charset="-122"/>
                <a:ea typeface="微软雅黑" panose="020B0503020204020204" charset="-122"/>
                <a:sym typeface="+mn-ea"/>
              </a:rPr>
              <a:t>产品</a:t>
            </a:r>
            <a:r>
              <a:rPr lang="zh-CN" altLang="en-US" sz="1600" dirty="0">
                <a:solidFill>
                  <a:srgbClr val="0070C0"/>
                </a:solidFill>
                <a:latin typeface="微软雅黑" panose="020B0503020204020204" charset="-122"/>
                <a:ea typeface="微软雅黑" panose="020B0503020204020204" charset="-122"/>
                <a:sym typeface="+mn-ea"/>
              </a:rPr>
              <a:t>工具</a:t>
            </a:r>
          </a:p>
          <a:p>
            <a:pPr marL="742950" lvl="1" indent="-285750">
              <a:lnSpc>
                <a:spcPct val="150000"/>
              </a:lnSpc>
              <a:buFont typeface="Wingdings" panose="05000000000000000000" pitchFamily="2" charset="2"/>
              <a:buChar char="n"/>
            </a:pPr>
            <a:r>
              <a:rPr lang="en-US" altLang="zh-CN" sz="1500" dirty="0" err="1">
                <a:solidFill>
                  <a:srgbClr val="0070C0"/>
                </a:solidFill>
                <a:latin typeface="微软雅黑" panose="020B0503020204020204" charset="-122"/>
                <a:ea typeface="微软雅黑" panose="020B0503020204020204" charset="-122"/>
                <a:sym typeface="+mn-ea"/>
              </a:rPr>
              <a:t>iDashboard</a:t>
            </a:r>
            <a:r>
              <a:rPr lang="zh-CN" altLang="en-US" sz="1500" dirty="0">
                <a:solidFill>
                  <a:srgbClr val="0070C0"/>
                </a:solidFill>
                <a:latin typeface="微软雅黑" panose="020B0503020204020204" charset="-122"/>
                <a:ea typeface="微软雅黑" panose="020B0503020204020204" charset="-122"/>
                <a:sym typeface="+mn-ea"/>
              </a:rPr>
              <a:t>敏捷开发平台</a:t>
            </a:r>
          </a:p>
          <a:p>
            <a:pPr marL="742950" lvl="1" indent="-285750">
              <a:lnSpc>
                <a:spcPct val="150000"/>
              </a:lnSpc>
              <a:buFont typeface="Wingdings" panose="05000000000000000000" pitchFamily="2" charset="2"/>
              <a:buChar char="n"/>
            </a:pPr>
            <a:r>
              <a:rPr lang="zh-CN" altLang="en-US" sz="1500" dirty="0" smtClean="0">
                <a:solidFill>
                  <a:srgbClr val="0070C0"/>
                </a:solidFill>
                <a:latin typeface="微软雅黑" panose="020B0503020204020204" charset="-122"/>
                <a:ea typeface="微软雅黑" panose="020B0503020204020204" charset="-122"/>
                <a:sym typeface="+mn-ea"/>
              </a:rPr>
              <a:t>自定义报表及查询工具</a:t>
            </a:r>
            <a:endParaRPr lang="zh-CN" altLang="en-US" sz="1500" dirty="0">
              <a:solidFill>
                <a:srgbClr val="0070C0"/>
              </a:solidFill>
              <a:latin typeface="微软雅黑" panose="020B0503020204020204" charset="-122"/>
              <a:ea typeface="微软雅黑" panose="020B0503020204020204" charset="-122"/>
              <a:sym typeface="+mn-ea"/>
            </a:endParaRPr>
          </a:p>
          <a:p>
            <a:pPr marL="742950" lvl="1" indent="-285750">
              <a:lnSpc>
                <a:spcPct val="150000"/>
              </a:lnSpc>
              <a:buFont typeface="Wingdings" panose="05000000000000000000" pitchFamily="2" charset="2"/>
              <a:buChar char="n"/>
            </a:pPr>
            <a:r>
              <a:rPr lang="zh-CN" altLang="en-US" sz="1500" dirty="0" smtClean="0">
                <a:solidFill>
                  <a:srgbClr val="0070C0"/>
                </a:solidFill>
                <a:latin typeface="微软雅黑" panose="020B0503020204020204" charset="-122"/>
                <a:ea typeface="微软雅黑" panose="020B0503020204020204" charset="-122"/>
                <a:sym typeface="+mn-ea"/>
              </a:rPr>
              <a:t>数据质量管理平台</a:t>
            </a:r>
            <a:endParaRPr lang="en-US" altLang="zh-CN" sz="1500" dirty="0" smtClean="0">
              <a:solidFill>
                <a:srgbClr val="0070C0"/>
              </a:solidFill>
              <a:latin typeface="微软雅黑" panose="020B0503020204020204" charset="-122"/>
              <a:ea typeface="微软雅黑" panose="020B0503020204020204" charset="-122"/>
              <a:sym typeface="+mn-ea"/>
            </a:endParaRPr>
          </a:p>
          <a:p>
            <a:pPr marL="742950" lvl="1" indent="-285750">
              <a:lnSpc>
                <a:spcPct val="150000"/>
              </a:lnSpc>
              <a:buFont typeface="Wingdings" panose="05000000000000000000" pitchFamily="2" charset="2"/>
              <a:buChar char="n"/>
            </a:pPr>
            <a:r>
              <a:rPr lang="zh-CN" altLang="en-US" sz="1500" dirty="0" smtClean="0">
                <a:solidFill>
                  <a:srgbClr val="0070C0"/>
                </a:solidFill>
                <a:latin typeface="微软雅黑" panose="020B0503020204020204" charset="-122"/>
                <a:ea typeface="微软雅黑" panose="020B0503020204020204" charset="-122"/>
                <a:sym typeface="+mn-ea"/>
              </a:rPr>
              <a:t>数据标准化管理平台</a:t>
            </a:r>
            <a:endParaRPr lang="zh-CN" altLang="en-US" sz="1500" dirty="0">
              <a:solidFill>
                <a:srgbClr val="0070C0"/>
              </a:solidFill>
              <a:latin typeface="微软雅黑" panose="020B0503020204020204" charset="-122"/>
              <a:ea typeface="微软雅黑" panose="020B0503020204020204" charset="-122"/>
              <a:sym typeface="+mn-ea"/>
            </a:endParaRPr>
          </a:p>
        </p:txBody>
      </p:sp>
    </p:spTree>
    <p:extLst>
      <p:ext uri="{BB962C8B-B14F-4D97-AF65-F5344CB8AC3E}">
        <p14:creationId xmlns="" xmlns:p14="http://schemas.microsoft.com/office/powerpoint/2010/main" val="6263760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15500" y="293080"/>
            <a:ext cx="9144000" cy="857232"/>
          </a:xfrm>
        </p:spPr>
        <p:txBody>
          <a:bodyPr/>
          <a:lstStyle/>
          <a:p>
            <a:pPr algn="l"/>
            <a:r>
              <a:rPr kumimoji="1" lang="en-US" altLang="zh-CN" sz="3600" dirty="0" smtClean="0">
                <a:latin typeface="SimHei" charset="-122"/>
                <a:ea typeface="SimHei" charset="-122"/>
                <a:cs typeface="SimHei" charset="-122"/>
                <a:sym typeface="+mn-ea"/>
              </a:rPr>
              <a:t>XBRL</a:t>
            </a:r>
            <a:r>
              <a:rPr kumimoji="1" lang="zh-CN" altLang="en-US" sz="3600" dirty="0">
                <a:latin typeface="SimHei" charset="-122"/>
                <a:ea typeface="SimHei" charset="-122"/>
                <a:cs typeface="SimHei" charset="-122"/>
                <a:sym typeface="+mn-ea"/>
              </a:rPr>
              <a:t>产品及代表客户</a:t>
            </a:r>
            <a:endParaRPr kumimoji="1" lang="zh-CN" altLang="en-US" sz="3600" dirty="0">
              <a:latin typeface="SimHei" charset="-122"/>
              <a:ea typeface="SimHei" charset="-122"/>
              <a:cs typeface="SimHei" charset="-122"/>
            </a:endParaRPr>
          </a:p>
        </p:txBody>
      </p:sp>
      <p:pic>
        <p:nvPicPr>
          <p:cNvPr id="11" name="图片 10"/>
          <p:cNvPicPr>
            <a:picLocks noChangeAspect="1"/>
          </p:cNvPicPr>
          <p:nvPr/>
        </p:nvPicPr>
        <p:blipFill>
          <a:blip r:embed="rId2"/>
          <a:stretch>
            <a:fillRect/>
          </a:stretch>
        </p:blipFill>
        <p:spPr>
          <a:xfrm>
            <a:off x="2268855" y="4529138"/>
            <a:ext cx="1993900" cy="558165"/>
          </a:xfrm>
          <a:prstGeom prst="rect">
            <a:avLst/>
          </a:prstGeom>
        </p:spPr>
      </p:pic>
      <p:pic>
        <p:nvPicPr>
          <p:cNvPr id="23" name="图片 22" descr="广发基金"/>
          <p:cNvPicPr>
            <a:picLocks noChangeAspect="1"/>
          </p:cNvPicPr>
          <p:nvPr/>
        </p:nvPicPr>
        <p:blipFill>
          <a:blip r:embed="rId3" cstate="print"/>
          <a:stretch>
            <a:fillRect/>
          </a:stretch>
        </p:blipFill>
        <p:spPr>
          <a:xfrm>
            <a:off x="2268855" y="3748088"/>
            <a:ext cx="1863725" cy="562610"/>
          </a:xfrm>
          <a:prstGeom prst="rect">
            <a:avLst/>
          </a:prstGeom>
        </p:spPr>
      </p:pic>
      <p:pic>
        <p:nvPicPr>
          <p:cNvPr id="25" name="图片 24" descr="logo[1]"/>
          <p:cNvPicPr>
            <a:picLocks noChangeAspect="1"/>
          </p:cNvPicPr>
          <p:nvPr/>
        </p:nvPicPr>
        <p:blipFill>
          <a:blip r:embed="rId4"/>
          <a:stretch>
            <a:fillRect/>
          </a:stretch>
        </p:blipFill>
        <p:spPr>
          <a:xfrm>
            <a:off x="129120" y="3705393"/>
            <a:ext cx="1814400" cy="648000"/>
          </a:xfrm>
          <a:prstGeom prst="rect">
            <a:avLst/>
          </a:prstGeom>
        </p:spPr>
      </p:pic>
      <p:pic>
        <p:nvPicPr>
          <p:cNvPr id="27" name="图片 26" descr="logo[1]"/>
          <p:cNvPicPr>
            <a:picLocks noChangeAspect="1"/>
          </p:cNvPicPr>
          <p:nvPr/>
        </p:nvPicPr>
        <p:blipFill>
          <a:blip r:embed="rId5"/>
          <a:srcRect r="36832"/>
          <a:stretch>
            <a:fillRect/>
          </a:stretch>
        </p:blipFill>
        <p:spPr>
          <a:xfrm>
            <a:off x="232410" y="4660732"/>
            <a:ext cx="1607820" cy="427355"/>
          </a:xfrm>
          <a:prstGeom prst="rect">
            <a:avLst/>
          </a:prstGeom>
        </p:spPr>
      </p:pic>
      <p:pic>
        <p:nvPicPr>
          <p:cNvPr id="39951" name="Picture 18" descr="http://www.gbicc.net/images/logo_2/bank_China.jpg"/>
          <p:cNvPicPr>
            <a:picLocks noChangeAspect="1" noChangeArrowheads="1"/>
          </p:cNvPicPr>
          <p:nvPr/>
        </p:nvPicPr>
        <p:blipFill>
          <a:blip r:embed="rId6" cstate="print"/>
          <a:srcRect/>
          <a:stretch>
            <a:fillRect/>
          </a:stretch>
        </p:blipFill>
        <p:spPr bwMode="auto">
          <a:xfrm>
            <a:off x="2216150" y="5305743"/>
            <a:ext cx="1628775" cy="466725"/>
          </a:xfrm>
          <a:prstGeom prst="rect">
            <a:avLst/>
          </a:prstGeom>
          <a:noFill/>
          <a:ln w="9525">
            <a:noFill/>
            <a:miter lim="800000"/>
            <a:headEnd/>
            <a:tailEnd/>
          </a:ln>
        </p:spPr>
      </p:pic>
      <p:pic>
        <p:nvPicPr>
          <p:cNvPr id="45058" name="Picture 2" descr="http://www.gbicc.net/images/logo_2/found_bosera.jpg"/>
          <p:cNvPicPr>
            <a:picLocks noChangeAspect="1" noChangeArrowheads="1"/>
          </p:cNvPicPr>
          <p:nvPr/>
        </p:nvPicPr>
        <p:blipFill>
          <a:blip r:embed="rId7" cstate="print"/>
          <a:srcRect/>
          <a:stretch>
            <a:fillRect/>
          </a:stretch>
        </p:blipFill>
        <p:spPr bwMode="auto">
          <a:xfrm>
            <a:off x="7240270" y="3837305"/>
            <a:ext cx="1489075" cy="410845"/>
          </a:xfrm>
          <a:prstGeom prst="rect">
            <a:avLst/>
          </a:prstGeom>
          <a:noFill/>
          <a:ln w="9525">
            <a:noFill/>
            <a:miter lim="800000"/>
            <a:headEnd/>
            <a:tailEnd/>
          </a:ln>
        </p:spPr>
      </p:pic>
      <p:pic>
        <p:nvPicPr>
          <p:cNvPr id="33" name="图片 32"/>
          <p:cNvPicPr>
            <a:picLocks noChangeAspect="1"/>
          </p:cNvPicPr>
          <p:nvPr/>
        </p:nvPicPr>
        <p:blipFill>
          <a:blip r:embed="rId8"/>
          <a:stretch>
            <a:fillRect/>
          </a:stretch>
        </p:blipFill>
        <p:spPr>
          <a:xfrm>
            <a:off x="6947535" y="1011555"/>
            <a:ext cx="2074545" cy="497840"/>
          </a:xfrm>
          <a:prstGeom prst="rect">
            <a:avLst/>
          </a:prstGeom>
        </p:spPr>
      </p:pic>
      <p:pic>
        <p:nvPicPr>
          <p:cNvPr id="35" name="图片 34"/>
          <p:cNvPicPr>
            <a:picLocks noChangeAspect="1"/>
          </p:cNvPicPr>
          <p:nvPr/>
        </p:nvPicPr>
        <p:blipFill>
          <a:blip r:embed="rId9" cstate="print"/>
          <a:stretch>
            <a:fillRect/>
          </a:stretch>
        </p:blipFill>
        <p:spPr>
          <a:xfrm>
            <a:off x="7129145" y="2614295"/>
            <a:ext cx="1711960" cy="1083945"/>
          </a:xfrm>
          <a:prstGeom prst="rect">
            <a:avLst/>
          </a:prstGeom>
        </p:spPr>
      </p:pic>
      <p:pic>
        <p:nvPicPr>
          <p:cNvPr id="41" name="Picture 16" descr="http://www.gbicc.net/images/logo_2/securitie_SIPF.gif"/>
          <p:cNvPicPr>
            <a:picLocks noChangeAspect="1" noChangeArrowheads="1"/>
          </p:cNvPicPr>
          <p:nvPr/>
        </p:nvPicPr>
        <p:blipFill>
          <a:blip r:embed="rId10" cstate="print"/>
          <a:srcRect/>
          <a:stretch>
            <a:fillRect/>
          </a:stretch>
        </p:blipFill>
        <p:spPr bwMode="auto">
          <a:xfrm>
            <a:off x="7107555" y="1813560"/>
            <a:ext cx="1754505" cy="496570"/>
          </a:xfrm>
          <a:prstGeom prst="rect">
            <a:avLst/>
          </a:prstGeom>
          <a:noFill/>
          <a:ln w="9525">
            <a:noFill/>
            <a:miter lim="800000"/>
            <a:headEnd/>
            <a:tailEnd/>
          </a:ln>
        </p:spPr>
      </p:pic>
      <p:pic>
        <p:nvPicPr>
          <p:cNvPr id="47108" name="Picture 6" descr="http://www.gbicc.net/images/logo_2/fund_orient.gif"/>
          <p:cNvPicPr>
            <a:picLocks noChangeAspect="1" noChangeArrowheads="1"/>
          </p:cNvPicPr>
          <p:nvPr/>
        </p:nvPicPr>
        <p:blipFill>
          <a:blip r:embed="rId11" cstate="print"/>
          <a:srcRect/>
          <a:stretch>
            <a:fillRect/>
          </a:stretch>
        </p:blipFill>
        <p:spPr bwMode="auto">
          <a:xfrm>
            <a:off x="7186295" y="4653915"/>
            <a:ext cx="1597025" cy="396875"/>
          </a:xfrm>
          <a:prstGeom prst="rect">
            <a:avLst/>
          </a:prstGeom>
          <a:noFill/>
          <a:ln w="9525">
            <a:noFill/>
            <a:miter lim="800000"/>
            <a:headEnd/>
            <a:tailEnd/>
          </a:ln>
        </p:spPr>
      </p:pic>
      <p:pic>
        <p:nvPicPr>
          <p:cNvPr id="111617" name="Picture 1" descr="C:\Documents and Settings\Administrator\Application Data\Tencent\Users\401311668\QQ\WinTemp\RichOle\4KE)F605C718@$`8@X4J6B7.jpg"/>
          <p:cNvPicPr>
            <a:picLocks noChangeAspect="1" noChangeArrowheads="1"/>
          </p:cNvPicPr>
          <p:nvPr/>
        </p:nvPicPr>
        <p:blipFill>
          <a:blip r:embed="rId12"/>
          <a:srcRect/>
          <a:stretch>
            <a:fillRect/>
          </a:stretch>
        </p:blipFill>
        <p:spPr bwMode="auto">
          <a:xfrm>
            <a:off x="7084695" y="5367655"/>
            <a:ext cx="1800225" cy="359410"/>
          </a:xfrm>
          <a:prstGeom prst="rect">
            <a:avLst/>
          </a:prstGeom>
          <a:noFill/>
        </p:spPr>
      </p:pic>
      <p:pic>
        <p:nvPicPr>
          <p:cNvPr id="48" name="图片 47"/>
          <p:cNvPicPr>
            <a:picLocks noChangeAspect="1"/>
          </p:cNvPicPr>
          <p:nvPr/>
        </p:nvPicPr>
        <p:blipFill>
          <a:blip r:embed="rId13"/>
          <a:srcRect l="9401" t="34230" r="24314" b="31985"/>
          <a:stretch>
            <a:fillRect/>
          </a:stretch>
        </p:blipFill>
        <p:spPr>
          <a:xfrm>
            <a:off x="4678045" y="6082030"/>
            <a:ext cx="1914525" cy="488315"/>
          </a:xfrm>
          <a:prstGeom prst="rect">
            <a:avLst/>
          </a:prstGeom>
        </p:spPr>
      </p:pic>
      <p:pic>
        <p:nvPicPr>
          <p:cNvPr id="52" name="图片 51"/>
          <p:cNvPicPr>
            <a:picLocks noChangeAspect="1"/>
          </p:cNvPicPr>
          <p:nvPr/>
        </p:nvPicPr>
        <p:blipFill>
          <a:blip r:embed="rId14"/>
          <a:srcRect t="18182" b="30000"/>
          <a:stretch>
            <a:fillRect/>
          </a:stretch>
        </p:blipFill>
        <p:spPr>
          <a:xfrm>
            <a:off x="489585" y="5990908"/>
            <a:ext cx="1123661" cy="575945"/>
          </a:xfrm>
          <a:prstGeom prst="rect">
            <a:avLst/>
          </a:prstGeom>
        </p:spPr>
      </p:pic>
      <p:pic>
        <p:nvPicPr>
          <p:cNvPr id="30" name="图片 29" descr="logo[1]"/>
          <p:cNvPicPr>
            <a:picLocks noChangeAspect="1"/>
          </p:cNvPicPr>
          <p:nvPr/>
        </p:nvPicPr>
        <p:blipFill>
          <a:blip r:embed="rId15"/>
          <a:stretch>
            <a:fillRect/>
          </a:stretch>
        </p:blipFill>
        <p:spPr>
          <a:xfrm>
            <a:off x="4678045" y="4636770"/>
            <a:ext cx="1566545" cy="430530"/>
          </a:xfrm>
          <a:prstGeom prst="rect">
            <a:avLst/>
          </a:prstGeom>
        </p:spPr>
      </p:pic>
      <p:pic>
        <p:nvPicPr>
          <p:cNvPr id="31" name="图片 30"/>
          <p:cNvPicPr>
            <a:picLocks noChangeAspect="1"/>
          </p:cNvPicPr>
          <p:nvPr/>
        </p:nvPicPr>
        <p:blipFill>
          <a:blip r:embed="rId16"/>
          <a:stretch>
            <a:fillRect/>
          </a:stretch>
        </p:blipFill>
        <p:spPr>
          <a:xfrm>
            <a:off x="4518660" y="1012825"/>
            <a:ext cx="1998980" cy="496570"/>
          </a:xfrm>
          <a:prstGeom prst="rect">
            <a:avLst/>
          </a:prstGeom>
        </p:spPr>
      </p:pic>
      <p:pic>
        <p:nvPicPr>
          <p:cNvPr id="32" name="图片 31" descr="1604051429463108486[1]"/>
          <p:cNvPicPr>
            <a:picLocks noChangeAspect="1"/>
          </p:cNvPicPr>
          <p:nvPr/>
        </p:nvPicPr>
        <p:blipFill>
          <a:blip r:embed="rId17"/>
          <a:stretch>
            <a:fillRect/>
          </a:stretch>
        </p:blipFill>
        <p:spPr>
          <a:xfrm>
            <a:off x="4502785" y="1788160"/>
            <a:ext cx="2031365" cy="496570"/>
          </a:xfrm>
          <a:prstGeom prst="rect">
            <a:avLst/>
          </a:prstGeom>
        </p:spPr>
      </p:pic>
      <p:pic>
        <p:nvPicPr>
          <p:cNvPr id="52236" name="Picture 14" descr="http://www.gbicc.net/images/logo_2/insurance_China%20life.jpg"/>
          <p:cNvPicPr>
            <a:picLocks noChangeAspect="1" noChangeArrowheads="1"/>
          </p:cNvPicPr>
          <p:nvPr/>
        </p:nvPicPr>
        <p:blipFill>
          <a:blip r:embed="rId18" cstate="print"/>
          <a:srcRect/>
          <a:stretch>
            <a:fillRect/>
          </a:stretch>
        </p:blipFill>
        <p:spPr bwMode="auto">
          <a:xfrm>
            <a:off x="2339975" y="6015355"/>
            <a:ext cx="1657350" cy="552450"/>
          </a:xfrm>
          <a:prstGeom prst="rect">
            <a:avLst/>
          </a:prstGeom>
          <a:noFill/>
          <a:ln w="9525">
            <a:noFill/>
            <a:miter lim="800000"/>
            <a:headEnd/>
            <a:tailEnd/>
          </a:ln>
        </p:spPr>
      </p:pic>
      <p:pic>
        <p:nvPicPr>
          <p:cNvPr id="52227" name="Picture 2" descr="http://www.gbicc.net/images/logo_2/insurance_PingAn.jpg"/>
          <p:cNvPicPr>
            <a:picLocks noChangeAspect="1" noChangeArrowheads="1"/>
          </p:cNvPicPr>
          <p:nvPr/>
        </p:nvPicPr>
        <p:blipFill>
          <a:blip r:embed="rId19" cstate="print"/>
          <a:srcRect/>
          <a:stretch>
            <a:fillRect/>
          </a:stretch>
        </p:blipFill>
        <p:spPr bwMode="auto">
          <a:xfrm>
            <a:off x="4351655" y="5377180"/>
            <a:ext cx="2333625" cy="359410"/>
          </a:xfrm>
          <a:prstGeom prst="rect">
            <a:avLst/>
          </a:prstGeom>
          <a:noFill/>
          <a:ln w="9525">
            <a:noFill/>
            <a:miter lim="800000"/>
            <a:headEnd/>
            <a:tailEnd/>
          </a:ln>
        </p:spPr>
      </p:pic>
      <p:pic>
        <p:nvPicPr>
          <p:cNvPr id="2" name="图片 1" descr="logo[1]"/>
          <p:cNvPicPr>
            <a:picLocks noChangeAspect="1"/>
          </p:cNvPicPr>
          <p:nvPr/>
        </p:nvPicPr>
        <p:blipFill>
          <a:blip r:embed="rId20"/>
          <a:stretch>
            <a:fillRect/>
          </a:stretch>
        </p:blipFill>
        <p:spPr>
          <a:xfrm>
            <a:off x="4430395" y="3669665"/>
            <a:ext cx="2174875" cy="719455"/>
          </a:xfrm>
          <a:prstGeom prst="rect">
            <a:avLst/>
          </a:prstGeom>
        </p:spPr>
      </p:pic>
      <p:grpSp>
        <p:nvGrpSpPr>
          <p:cNvPr id="6" name="组合 5"/>
          <p:cNvGrpSpPr/>
          <p:nvPr/>
        </p:nvGrpSpPr>
        <p:grpSpPr>
          <a:xfrm>
            <a:off x="140970" y="5395427"/>
            <a:ext cx="1790700" cy="322580"/>
            <a:chOff x="2914" y="6943"/>
            <a:chExt cx="7713" cy="1390"/>
          </a:xfrm>
        </p:grpSpPr>
        <p:pic>
          <p:nvPicPr>
            <p:cNvPr id="7" name="图片 6"/>
            <p:cNvPicPr>
              <a:picLocks noChangeAspect="1"/>
            </p:cNvPicPr>
            <p:nvPr/>
          </p:nvPicPr>
          <p:blipFill>
            <a:blip r:embed="rId21" cstate="print"/>
            <a:srcRect l="21869" r="23288" b="30264"/>
            <a:stretch>
              <a:fillRect/>
            </a:stretch>
          </p:blipFill>
          <p:spPr>
            <a:xfrm>
              <a:off x="2914" y="6943"/>
              <a:ext cx="1459" cy="1390"/>
            </a:xfrm>
            <a:prstGeom prst="rect">
              <a:avLst/>
            </a:prstGeom>
          </p:spPr>
        </p:pic>
        <p:pic>
          <p:nvPicPr>
            <p:cNvPr id="8" name="图片 7"/>
            <p:cNvPicPr>
              <a:picLocks noChangeAspect="1"/>
            </p:cNvPicPr>
            <p:nvPr/>
          </p:nvPicPr>
          <p:blipFill>
            <a:blip r:embed="rId22" cstate="print"/>
            <a:srcRect l="11953" t="72488" r="10862" b="6522"/>
            <a:stretch>
              <a:fillRect/>
            </a:stretch>
          </p:blipFill>
          <p:spPr>
            <a:xfrm>
              <a:off x="4261" y="6989"/>
              <a:ext cx="6367" cy="1297"/>
            </a:xfrm>
            <a:prstGeom prst="rect">
              <a:avLst/>
            </a:prstGeom>
          </p:spPr>
        </p:pic>
      </p:grpSp>
      <p:pic>
        <p:nvPicPr>
          <p:cNvPr id="3" name="图片 2"/>
          <p:cNvPicPr>
            <a:picLocks noChangeAspect="1"/>
          </p:cNvPicPr>
          <p:nvPr/>
        </p:nvPicPr>
        <p:blipFill>
          <a:blip r:embed="rId23"/>
          <a:srcRect l="11350" t="7661" r="11043" b="51160"/>
          <a:stretch>
            <a:fillRect/>
          </a:stretch>
        </p:blipFill>
        <p:spPr>
          <a:xfrm>
            <a:off x="4488180" y="2737485"/>
            <a:ext cx="2059305" cy="701675"/>
          </a:xfrm>
          <a:prstGeom prst="rect">
            <a:avLst/>
          </a:prstGeom>
        </p:spPr>
      </p:pic>
      <p:sp>
        <p:nvSpPr>
          <p:cNvPr id="5" name="文本框 7"/>
          <p:cNvSpPr txBox="1"/>
          <p:nvPr/>
        </p:nvSpPr>
        <p:spPr>
          <a:xfrm>
            <a:off x="415500" y="1053800"/>
            <a:ext cx="4173855" cy="2386330"/>
          </a:xfrm>
          <a:prstGeom prst="rect">
            <a:avLst/>
          </a:prstGeom>
          <a:noFill/>
          <a:ln w="9525">
            <a:noFill/>
          </a:ln>
        </p:spPr>
        <p:txBody>
          <a:bodyPr wrap="square">
            <a:spAutoFit/>
          </a:bodyPr>
          <a:lstStyle/>
          <a:p>
            <a:pPr marL="285750" indent="-285750">
              <a:lnSpc>
                <a:spcPct val="150000"/>
              </a:lnSpc>
              <a:buFont typeface="Wingdings" panose="05000000000000000000" pitchFamily="2" charset="2"/>
              <a:buChar char="n"/>
            </a:pPr>
            <a:r>
              <a:rPr lang="en-US" altLang="zh-CN" sz="2000" dirty="0" smtClean="0">
                <a:solidFill>
                  <a:srgbClr val="0070C0"/>
                </a:solidFill>
                <a:latin typeface="微软雅黑" panose="020B0503020204020204" charset="-122"/>
                <a:ea typeface="微软雅黑" panose="020B0503020204020204" charset="-122"/>
                <a:sym typeface="+mn-ea"/>
              </a:rPr>
              <a:t>XBRL</a:t>
            </a:r>
            <a:r>
              <a:rPr lang="zh-CN" altLang="en-US" sz="2000" dirty="0" smtClean="0">
                <a:solidFill>
                  <a:srgbClr val="0070C0"/>
                </a:solidFill>
                <a:latin typeface="微软雅黑" panose="020B0503020204020204" charset="-122"/>
                <a:ea typeface="微软雅黑" panose="020B0503020204020204" charset="-122"/>
                <a:sym typeface="+mn-ea"/>
              </a:rPr>
              <a:t>基础技术系列</a:t>
            </a:r>
          </a:p>
          <a:p>
            <a:pPr marL="285750" indent="-285750">
              <a:lnSpc>
                <a:spcPct val="150000"/>
              </a:lnSpc>
              <a:buFont typeface="Wingdings" panose="05000000000000000000" pitchFamily="2" charset="2"/>
              <a:buChar char="n"/>
            </a:pPr>
            <a:r>
              <a:rPr lang="en-US" altLang="zh-CN" sz="2000" dirty="0" smtClean="0">
                <a:solidFill>
                  <a:srgbClr val="0070C0"/>
                </a:solidFill>
                <a:latin typeface="微软雅黑" panose="020B0503020204020204" charset="-122"/>
                <a:ea typeface="微软雅黑" panose="020B0503020204020204" charset="-122"/>
                <a:sym typeface="+mn-ea"/>
              </a:rPr>
              <a:t>XBRL</a:t>
            </a:r>
            <a:r>
              <a:rPr lang="zh-CN" altLang="en-US" sz="2000" dirty="0" smtClean="0">
                <a:solidFill>
                  <a:srgbClr val="0070C0"/>
                </a:solidFill>
                <a:latin typeface="微软雅黑" panose="020B0503020204020204" charset="-122"/>
                <a:ea typeface="微软雅黑" panose="020B0503020204020204" charset="-122"/>
                <a:sym typeface="+mn-ea"/>
              </a:rPr>
              <a:t>报告编制系列</a:t>
            </a:r>
          </a:p>
          <a:p>
            <a:pPr marL="285750" indent="-285750">
              <a:lnSpc>
                <a:spcPct val="150000"/>
              </a:lnSpc>
              <a:buFont typeface="Wingdings" panose="05000000000000000000" pitchFamily="2" charset="2"/>
              <a:buChar char="n"/>
            </a:pPr>
            <a:r>
              <a:rPr lang="en-US" altLang="zh-CN" sz="2000" dirty="0" smtClean="0">
                <a:solidFill>
                  <a:srgbClr val="0070C0"/>
                </a:solidFill>
                <a:latin typeface="微软雅黑" panose="020B0503020204020204" charset="-122"/>
                <a:ea typeface="微软雅黑" panose="020B0503020204020204" charset="-122"/>
                <a:sym typeface="+mn-ea"/>
              </a:rPr>
              <a:t>XBRL</a:t>
            </a:r>
            <a:r>
              <a:rPr lang="zh-CN" altLang="en-US" sz="2000" dirty="0" smtClean="0">
                <a:solidFill>
                  <a:srgbClr val="0070C0"/>
                </a:solidFill>
                <a:latin typeface="微软雅黑" panose="020B0503020204020204" charset="-122"/>
                <a:ea typeface="微软雅黑" panose="020B0503020204020204" charset="-122"/>
                <a:sym typeface="+mn-ea"/>
              </a:rPr>
              <a:t>数据交互、应用系列</a:t>
            </a:r>
          </a:p>
          <a:p>
            <a:pPr marL="285750" indent="-285750">
              <a:lnSpc>
                <a:spcPct val="150000"/>
              </a:lnSpc>
              <a:buFont typeface="Wingdings" panose="05000000000000000000" pitchFamily="2" charset="2"/>
              <a:buChar char="n"/>
            </a:pPr>
            <a:r>
              <a:rPr lang="en-US" altLang="zh-CN" sz="2000" dirty="0" smtClean="0">
                <a:solidFill>
                  <a:srgbClr val="0070C0"/>
                </a:solidFill>
                <a:latin typeface="微软雅黑" panose="020B0503020204020204" charset="-122"/>
                <a:ea typeface="微软雅黑" panose="020B0503020204020204" charset="-122"/>
                <a:sym typeface="+mn-ea"/>
              </a:rPr>
              <a:t>XBRL</a:t>
            </a:r>
            <a:r>
              <a:rPr lang="zh-CN" altLang="en-US" sz="2000" dirty="0" smtClean="0">
                <a:solidFill>
                  <a:srgbClr val="0070C0"/>
                </a:solidFill>
                <a:latin typeface="微软雅黑" panose="020B0503020204020204" charset="-122"/>
                <a:ea typeface="微软雅黑" panose="020B0503020204020204" charset="-122"/>
                <a:sym typeface="+mn-ea"/>
              </a:rPr>
              <a:t>应用辅助管理工具</a:t>
            </a:r>
            <a:endParaRPr lang="zh-CN" altLang="en-US" sz="2000" dirty="0" smtClean="0">
              <a:solidFill>
                <a:srgbClr val="0070C0"/>
              </a:solidFill>
              <a:latin typeface="微软雅黑" panose="020B0503020204020204" charset="-122"/>
              <a:ea typeface="微软雅黑" panose="020B0503020204020204" charset="-122"/>
              <a:sym typeface="+mn-ea"/>
              <a:hlinkClick r:id="" action="ppaction://noaction"/>
            </a:endParaRPr>
          </a:p>
          <a:p>
            <a:pPr marL="285750" indent="-285750">
              <a:lnSpc>
                <a:spcPct val="170000"/>
              </a:lnSpc>
              <a:buFont typeface="Wingdings" panose="05000000000000000000" pitchFamily="2" charset="2"/>
              <a:buChar char="n"/>
            </a:pPr>
            <a:endParaRPr lang="zh-CN" altLang="en-US" dirty="0" smtClean="0">
              <a:solidFill>
                <a:srgbClr val="E7E6E6">
                  <a:lumMod val="50000"/>
                </a:srgbClr>
              </a:solidFill>
              <a:latin typeface="微软雅黑" panose="020B0503020204020204" charset="-122"/>
              <a:ea typeface="微软雅黑" panose="020B0503020204020204" charset="-122"/>
              <a:sym typeface="+mn-ea"/>
            </a:endParaRPr>
          </a:p>
        </p:txBody>
      </p:sp>
      <p:pic>
        <p:nvPicPr>
          <p:cNvPr id="28" name="Picture 4"/>
          <p:cNvPicPr>
            <a:picLocks noChangeAspect="1" noChangeArrowheads="1"/>
          </p:cNvPicPr>
          <p:nvPr/>
        </p:nvPicPr>
        <p:blipFill>
          <a:blip r:embed="rId24" cstate="print">
            <a:extLst>
              <a:ext uri="{28A0092B-C50C-407E-A947-70E740481C1C}">
                <a14:useLocalDpi xmlns="" xmlns:a14="http://schemas.microsoft.com/office/drawing/2010/main" val="0"/>
              </a:ext>
            </a:extLst>
          </a:blip>
          <a:srcRect/>
          <a:stretch>
            <a:fillRect/>
          </a:stretch>
        </p:blipFill>
        <p:spPr bwMode="auto">
          <a:xfrm>
            <a:off x="2289907" y="3031935"/>
            <a:ext cx="2061748" cy="61141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5376700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Line 15"/>
          <p:cNvSpPr>
            <a:spLocks noChangeShapeType="1"/>
          </p:cNvSpPr>
          <p:nvPr/>
        </p:nvSpPr>
        <p:spPr bwMode="auto">
          <a:xfrm>
            <a:off x="457200" y="1169377"/>
            <a:ext cx="82296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lIns="63305" tIns="31652" rIns="63305" bIns="31652"/>
          <a:lstStyle/>
          <a:p>
            <a:endParaRPr lang="zh-CN" altLang="en-US" sz="1662"/>
          </a:p>
        </p:txBody>
      </p:sp>
      <p:sp>
        <p:nvSpPr>
          <p:cNvPr id="21" name="标题 1"/>
          <p:cNvSpPr txBox="1">
            <a:spLocks/>
          </p:cNvSpPr>
          <p:nvPr/>
        </p:nvSpPr>
        <p:spPr>
          <a:xfrm>
            <a:off x="457200" y="285262"/>
            <a:ext cx="8229600" cy="395654"/>
          </a:xfrm>
          <a:prstGeom prst="rect">
            <a:avLst/>
          </a:prstGeom>
        </p:spPr>
        <p:txBody>
          <a:bodyPr/>
          <a:lstStyle>
            <a:lvl1pPr>
              <a:defRPr>
                <a:latin typeface="+mj-lt"/>
                <a:ea typeface="+mj-ea"/>
                <a:cs typeface="+mj-cs"/>
              </a:defRPr>
            </a:lvl1pPr>
          </a:lstStyle>
          <a:p>
            <a:r>
              <a:rPr lang="zh-CN" altLang="en-US" sz="3600" kern="0" dirty="0">
                <a:solidFill>
                  <a:sysClr val="windowText" lastClr="000000"/>
                </a:solidFill>
                <a:latin typeface="SimHei" charset="-122"/>
                <a:ea typeface="SimHei" charset="-122"/>
                <a:cs typeface="SimHei" charset="-122"/>
              </a:rPr>
              <a:t>保险行业相关案例</a:t>
            </a:r>
          </a:p>
        </p:txBody>
      </p:sp>
      <p:graphicFrame>
        <p:nvGraphicFramePr>
          <p:cNvPr id="5" name="内容占位符 6"/>
          <p:cNvGraphicFramePr>
            <a:graphicFrameLocks/>
          </p:cNvGraphicFramePr>
          <p:nvPr>
            <p:extLst>
              <p:ext uri="{D42A27DB-BD31-4B8C-83A1-F6EECF244321}">
                <p14:modId xmlns="" xmlns:p14="http://schemas.microsoft.com/office/powerpoint/2010/main" val="1631323724"/>
              </p:ext>
            </p:extLst>
          </p:nvPr>
        </p:nvGraphicFramePr>
        <p:xfrm>
          <a:off x="427370" y="1389185"/>
          <a:ext cx="8259430" cy="5004523"/>
        </p:xfrm>
        <a:graphic>
          <a:graphicData uri="http://schemas.openxmlformats.org/drawingml/2006/table">
            <a:tbl>
              <a:tblPr firstRow="1" firstCol="1" bandRow="1">
                <a:tableStyleId>{5C22544A-7EE6-4342-B048-85BDC9FD1C3A}</a:tableStyleId>
              </a:tblPr>
              <a:tblGrid>
                <a:gridCol w="1305147"/>
                <a:gridCol w="1596523"/>
                <a:gridCol w="329740"/>
                <a:gridCol w="329740"/>
                <a:gridCol w="329740"/>
                <a:gridCol w="329740"/>
                <a:gridCol w="329740"/>
                <a:gridCol w="370906"/>
                <a:gridCol w="370906"/>
                <a:gridCol w="370906"/>
                <a:gridCol w="370906"/>
                <a:gridCol w="370906"/>
                <a:gridCol w="370906"/>
                <a:gridCol w="370906"/>
                <a:gridCol w="370906"/>
                <a:gridCol w="370906"/>
                <a:gridCol w="370906"/>
              </a:tblGrid>
              <a:tr h="177605">
                <a:tc rowSpan="2" gridSpan="2">
                  <a:txBody>
                    <a:bodyPr/>
                    <a:lstStyle/>
                    <a:p>
                      <a:pPr algn="ctr" rtl="0" fontAlgn="ctr"/>
                      <a:r>
                        <a:rPr lang="zh-CN" altLang="en-US" sz="1100" u="none" strike="noStrike" baseline="0" dirty="0" smtClean="0">
                          <a:effectLst/>
                          <a:latin typeface="华文楷体" panose="02010600040101010101" pitchFamily="2" charset="-122"/>
                          <a:ea typeface="华文楷体" panose="02010600040101010101" pitchFamily="2" charset="-122"/>
                        </a:rPr>
                        <a:t>产品名称</a:t>
                      </a:r>
                      <a:endParaRPr lang="zh-CN" altLang="en-US" sz="1100" b="1" i="0" u="none" strike="noStrike" baseline="0" dirty="0">
                        <a:solidFill>
                          <a:srgbClr val="000000"/>
                        </a:solidFill>
                        <a:effectLst/>
                        <a:latin typeface="华文楷体" panose="02010600040101010101" pitchFamily="2" charset="-122"/>
                        <a:ea typeface="华文楷体" panose="02010600040101010101" pitchFamily="2" charset="-122"/>
                      </a:endParaRPr>
                    </a:p>
                  </a:txBody>
                  <a:tcPr marL="9525" marR="9525" marT="8792" marB="0" anchor="ctr">
                    <a:solidFill>
                      <a:srgbClr val="00B0F0"/>
                    </a:solidFill>
                  </a:tcPr>
                </a:tc>
                <a:tc rowSpan="2" hMerge="1">
                  <a:txBody>
                    <a:bodyPr/>
                    <a:lstStyle/>
                    <a:p>
                      <a:pPr algn="ctr" rtl="0" fontAlgn="ctr"/>
                      <a:endParaRPr lang="zh-CN" altLang="en-US" sz="1300" b="1" i="0" u="none" strike="noStrike" baseline="0" dirty="0">
                        <a:solidFill>
                          <a:srgbClr val="000000"/>
                        </a:solidFill>
                        <a:effectLst/>
                        <a:latin typeface="黑体" pitchFamily="49" charset="-122"/>
                        <a:ea typeface="黑体" pitchFamily="49" charset="-122"/>
                      </a:endParaRPr>
                    </a:p>
                  </a:txBody>
                  <a:tcPr marL="9525" marR="9525" marT="9525" marB="0" anchor="ctr">
                    <a:solidFill>
                      <a:srgbClr val="00B0F0"/>
                    </a:solidFill>
                  </a:tcPr>
                </a:tc>
                <a:tc gridSpan="15">
                  <a:txBody>
                    <a:bodyPr/>
                    <a:lstStyle/>
                    <a:p>
                      <a:pPr algn="ctr" rtl="0" fontAlgn="ctr"/>
                      <a:r>
                        <a:rPr lang="zh-CN" altLang="en-US" sz="1100" b="1" i="0" u="none" strike="noStrike" baseline="0" dirty="0" smtClean="0">
                          <a:solidFill>
                            <a:schemeClr val="tx1"/>
                          </a:solidFill>
                          <a:effectLst/>
                          <a:latin typeface="华文楷体" panose="02010600040101010101" pitchFamily="2" charset="-122"/>
                          <a:ea typeface="华文楷体" panose="02010600040101010101" pitchFamily="2" charset="-122"/>
                        </a:rPr>
                        <a:t>保险业</a:t>
                      </a:r>
                      <a:endParaRPr lang="zh-CN" altLang="en-US" sz="1100" b="1" i="0" u="none" strike="noStrike" baseline="0" dirty="0">
                        <a:solidFill>
                          <a:schemeClr val="tx1"/>
                        </a:solidFill>
                        <a:effectLst/>
                        <a:latin typeface="华文楷体" panose="02010600040101010101" pitchFamily="2" charset="-122"/>
                        <a:ea typeface="华文楷体" panose="02010600040101010101" pitchFamily="2" charset="-122"/>
                      </a:endParaRPr>
                    </a:p>
                  </a:txBody>
                  <a:tcPr marL="9525" marR="9525" marT="8792" marB="0" anchor="ctr">
                    <a:solidFill>
                      <a:srgbClr val="FFC000"/>
                    </a:solidFill>
                  </a:tcPr>
                </a:tc>
                <a:tc hMerge="1">
                  <a:txBody>
                    <a:bodyPr/>
                    <a:lstStyle/>
                    <a:p>
                      <a:pPr algn="ctr" rtl="0" fontAlgn="ctr"/>
                      <a:endParaRPr lang="zh-CN" altLang="en-US" sz="1200" b="1" i="0" u="none" strike="noStrike" baseline="0" dirty="0">
                        <a:solidFill>
                          <a:schemeClr val="tx1"/>
                        </a:solidFill>
                        <a:effectLst/>
                        <a:latin typeface="黑体" pitchFamily="49" charset="-122"/>
                        <a:ea typeface="黑体" pitchFamily="49" charset="-122"/>
                      </a:endParaRPr>
                    </a:p>
                  </a:txBody>
                  <a:tcPr marL="9525" marR="9525" marT="9525" marB="0" anchor="ctr">
                    <a:solidFill>
                      <a:srgbClr val="FFC000"/>
                    </a:solidFill>
                  </a:tcPr>
                </a:tc>
                <a:tc hMerge="1">
                  <a:txBody>
                    <a:bodyPr/>
                    <a:lstStyle/>
                    <a:p>
                      <a:pPr algn="ctr" rtl="0" fontAlgn="ctr"/>
                      <a:endParaRPr lang="zh-CN" altLang="en-US" sz="1200" b="1" i="0" u="none" strike="noStrike" baseline="0" dirty="0">
                        <a:solidFill>
                          <a:schemeClr val="tx1"/>
                        </a:solidFill>
                        <a:effectLst/>
                        <a:latin typeface="黑体" pitchFamily="49" charset="-122"/>
                        <a:ea typeface="黑体" pitchFamily="49" charset="-122"/>
                      </a:endParaRPr>
                    </a:p>
                  </a:txBody>
                  <a:tcPr marL="9525" marR="9525" marT="9525" marB="0" anchor="ctr">
                    <a:solidFill>
                      <a:srgbClr val="FFC000"/>
                    </a:solidFill>
                  </a:tcPr>
                </a:tc>
                <a:tc hMerge="1">
                  <a:txBody>
                    <a:bodyPr/>
                    <a:lstStyle/>
                    <a:p>
                      <a:pPr algn="ctr" rtl="0" fontAlgn="ctr"/>
                      <a:endParaRPr lang="zh-CN" altLang="en-US" sz="1200" b="1" i="0" u="none" strike="noStrike" baseline="0" dirty="0">
                        <a:solidFill>
                          <a:schemeClr val="tx1"/>
                        </a:solidFill>
                        <a:effectLst/>
                        <a:latin typeface="黑体" pitchFamily="49" charset="-122"/>
                        <a:ea typeface="黑体" pitchFamily="49" charset="-122"/>
                      </a:endParaRPr>
                    </a:p>
                  </a:txBody>
                  <a:tcPr marL="9525" marR="9525" marT="9525" marB="0" anchor="ctr">
                    <a:solidFill>
                      <a:srgbClr val="FFC000"/>
                    </a:solidFill>
                  </a:tcPr>
                </a:tc>
                <a:tc hMerge="1">
                  <a:txBody>
                    <a:bodyPr/>
                    <a:lstStyle/>
                    <a:p>
                      <a:pPr algn="ctr" rtl="0" fontAlgn="ctr"/>
                      <a:endParaRPr lang="zh-CN" altLang="en-US" sz="1200" b="1" i="0" u="none" strike="noStrike" baseline="0" dirty="0">
                        <a:solidFill>
                          <a:schemeClr val="tx1"/>
                        </a:solidFill>
                        <a:effectLst/>
                        <a:latin typeface="黑体" pitchFamily="49" charset="-122"/>
                        <a:ea typeface="黑体" pitchFamily="49" charset="-122"/>
                      </a:endParaRPr>
                    </a:p>
                  </a:txBody>
                  <a:tcPr marL="9525" marR="9525" marT="9525" marB="0" anchor="ctr">
                    <a:solidFill>
                      <a:srgbClr val="FFC000"/>
                    </a:solidFill>
                  </a:tcPr>
                </a:tc>
                <a:tc hMerge="1">
                  <a:txBody>
                    <a:bodyPr/>
                    <a:lstStyle/>
                    <a:p>
                      <a:pPr algn="ctr" rtl="0" fontAlgn="ctr"/>
                      <a:endParaRPr lang="zh-CN" altLang="en-US" sz="1200" b="1" i="0" u="none" strike="noStrike" baseline="0" dirty="0">
                        <a:solidFill>
                          <a:schemeClr val="tx1"/>
                        </a:solidFill>
                        <a:effectLst/>
                        <a:latin typeface="黑体" pitchFamily="49" charset="-122"/>
                        <a:ea typeface="黑体" pitchFamily="49" charset="-122"/>
                      </a:endParaRPr>
                    </a:p>
                  </a:txBody>
                  <a:tcPr marL="9525" marR="9525" marT="9525" marB="0" anchor="ctr">
                    <a:solidFill>
                      <a:srgbClr val="FFC000"/>
                    </a:solidFill>
                  </a:tcPr>
                </a:tc>
                <a:tc hMerge="1">
                  <a:txBody>
                    <a:bodyPr/>
                    <a:lstStyle/>
                    <a:p>
                      <a:pPr algn="l" rtl="0" fontAlgn="ctr"/>
                      <a:endParaRPr lang="zh-CN" altLang="en-US" sz="1300" b="1" i="0" u="none" strike="noStrike" baseline="0" dirty="0">
                        <a:solidFill>
                          <a:schemeClr val="tx1"/>
                        </a:solidFill>
                        <a:effectLst/>
                        <a:latin typeface="黑体" pitchFamily="49" charset="-122"/>
                        <a:ea typeface="黑体" pitchFamily="49" charset="-122"/>
                      </a:endParaRPr>
                    </a:p>
                  </a:txBody>
                  <a:tcPr marL="9525" marR="9525" marT="9525" marB="0" anchor="ctr">
                    <a:solidFill>
                      <a:srgbClr val="FFC000"/>
                    </a:solidFill>
                  </a:tcPr>
                </a:tc>
                <a:tc hMerge="1">
                  <a:txBody>
                    <a:bodyPr/>
                    <a:lstStyle/>
                    <a:p>
                      <a:endParaRPr lang="zh-CN" altLang="en-US"/>
                    </a:p>
                  </a:txBody>
                  <a:tcPr/>
                </a:tc>
                <a:tc hMerge="1">
                  <a:txBody>
                    <a:bodyPr/>
                    <a:lstStyle/>
                    <a:p>
                      <a:pPr algn="l" rtl="0" fontAlgn="ctr"/>
                      <a:endParaRPr lang="zh-CN" altLang="en-US" sz="1300" b="1" i="0" u="none" strike="noStrike" baseline="0" dirty="0">
                        <a:solidFill>
                          <a:schemeClr val="tx1"/>
                        </a:solidFill>
                        <a:effectLst/>
                        <a:latin typeface="黑体" pitchFamily="49" charset="-122"/>
                        <a:ea typeface="黑体" pitchFamily="49" charset="-122"/>
                      </a:endParaRPr>
                    </a:p>
                  </a:txBody>
                  <a:tcPr marL="9525" marR="9525" marT="9525" marB="0" anchor="ctr">
                    <a:solidFill>
                      <a:srgbClr val="FFC000"/>
                    </a:solidFill>
                  </a:tcPr>
                </a:tc>
                <a:tc hMerge="1">
                  <a:txBody>
                    <a:bodyPr/>
                    <a:lstStyle/>
                    <a:p>
                      <a:pPr algn="l" rtl="0" fontAlgn="ctr"/>
                      <a:endParaRPr lang="zh-CN" altLang="en-US" sz="1300" b="1" i="0" u="none" strike="noStrike" baseline="0" dirty="0">
                        <a:solidFill>
                          <a:schemeClr val="tx1"/>
                        </a:solidFill>
                        <a:effectLst/>
                        <a:latin typeface="黑体" pitchFamily="49" charset="-122"/>
                        <a:ea typeface="黑体" pitchFamily="49" charset="-122"/>
                      </a:endParaRPr>
                    </a:p>
                  </a:txBody>
                  <a:tcPr marL="9525" marR="9525" marT="9525" marB="0" anchor="ctr">
                    <a:solidFill>
                      <a:srgbClr val="FFC000"/>
                    </a:solidFill>
                  </a:tcPr>
                </a:tc>
                <a:tc hMerge="1">
                  <a:txBody>
                    <a:bodyPr/>
                    <a:lstStyle/>
                    <a:p>
                      <a:pPr algn="l" rtl="0" fontAlgn="ctr"/>
                      <a:endParaRPr lang="zh-CN" altLang="en-US" sz="1300" b="1" i="0" u="none" strike="noStrike" baseline="0" dirty="0">
                        <a:solidFill>
                          <a:schemeClr val="tx1"/>
                        </a:solidFill>
                        <a:effectLst/>
                        <a:latin typeface="黑体" pitchFamily="49" charset="-122"/>
                        <a:ea typeface="黑体" pitchFamily="49" charset="-122"/>
                      </a:endParaRPr>
                    </a:p>
                  </a:txBody>
                  <a:tcPr marL="9525" marR="9525" marT="9525" marB="0" anchor="ctr">
                    <a:solidFill>
                      <a:srgbClr val="FFC000"/>
                    </a:solidFill>
                  </a:tcPr>
                </a:tc>
                <a:tc hMerge="1">
                  <a:txBody>
                    <a:bodyPr/>
                    <a:lstStyle/>
                    <a:p>
                      <a:pPr algn="ctr" rtl="0" fontAlgn="ctr"/>
                      <a:endParaRPr lang="zh-CN" altLang="en-US" sz="1200" b="1" i="0" u="none" strike="noStrike" baseline="0" dirty="0">
                        <a:solidFill>
                          <a:schemeClr val="tx1"/>
                        </a:solidFill>
                        <a:effectLst/>
                        <a:latin typeface="黑体" pitchFamily="49" charset="-122"/>
                        <a:ea typeface="黑体" pitchFamily="49" charset="-122"/>
                      </a:endParaRPr>
                    </a:p>
                  </a:txBody>
                  <a:tcPr marL="9525" marR="9525" marT="9525" marB="0" anchor="ctr">
                    <a:solidFill>
                      <a:srgbClr val="FFC000"/>
                    </a:solidFill>
                  </a:tcPr>
                </a:tc>
                <a:tc hMerge="1">
                  <a:txBody>
                    <a:bodyPr/>
                    <a:lstStyle/>
                    <a:p>
                      <a:endParaRPr lang="zh-CN" altLang="en-US"/>
                    </a:p>
                  </a:txBody>
                  <a:tcPr/>
                </a:tc>
                <a:tc hMerge="1">
                  <a:txBody>
                    <a:bodyPr/>
                    <a:lstStyle/>
                    <a:p>
                      <a:pPr algn="l" rtl="0" fontAlgn="ctr"/>
                      <a:endParaRPr lang="zh-CN" altLang="en-US" sz="1300" b="1" i="0" u="none" strike="noStrike" baseline="0" dirty="0">
                        <a:solidFill>
                          <a:schemeClr val="tx1"/>
                        </a:solidFill>
                        <a:effectLst/>
                        <a:latin typeface="黑体" pitchFamily="49" charset="-122"/>
                        <a:ea typeface="黑体" pitchFamily="49" charset="-122"/>
                      </a:endParaRPr>
                    </a:p>
                  </a:txBody>
                  <a:tcPr marL="9525" marR="9525" marT="9525" marB="0" anchor="ctr">
                    <a:solidFill>
                      <a:srgbClr val="FFC000"/>
                    </a:solidFill>
                  </a:tcPr>
                </a:tc>
                <a:tc hMerge="1">
                  <a:txBody>
                    <a:bodyPr/>
                    <a:lstStyle/>
                    <a:p>
                      <a:pPr algn="l" rtl="0" fontAlgn="ctr"/>
                      <a:endParaRPr lang="zh-CN" altLang="en-US" sz="1300" b="1" i="0" u="none" strike="noStrike" baseline="0" dirty="0">
                        <a:solidFill>
                          <a:schemeClr val="tx1"/>
                        </a:solidFill>
                        <a:effectLst/>
                        <a:latin typeface="黑体" pitchFamily="49" charset="-122"/>
                        <a:ea typeface="黑体" pitchFamily="49" charset="-122"/>
                      </a:endParaRPr>
                    </a:p>
                  </a:txBody>
                  <a:tcPr marL="9525" marR="9525" marT="9525" marB="0" anchor="ctr">
                    <a:solidFill>
                      <a:srgbClr val="FFC000"/>
                    </a:solidFill>
                  </a:tcPr>
                </a:tc>
              </a:tr>
              <a:tr h="498961">
                <a:tc gridSpan="2" vMerge="1">
                  <a:txBody>
                    <a:bodyPr/>
                    <a:lstStyle/>
                    <a:p>
                      <a:pPr algn="ctr" rtl="0" fontAlgn="ctr"/>
                      <a:endParaRPr lang="zh-CN" altLang="en-US" sz="1300" b="1" i="0" u="none" strike="noStrike" baseline="0" dirty="0">
                        <a:solidFill>
                          <a:srgbClr val="000000"/>
                        </a:solidFill>
                        <a:effectLst/>
                        <a:latin typeface="黑体" pitchFamily="49" charset="-122"/>
                        <a:ea typeface="黑体" pitchFamily="49" charset="-122"/>
                      </a:endParaRPr>
                    </a:p>
                  </a:txBody>
                  <a:tcPr marL="9525" marR="9525" marT="9525" marB="0" anchor="ctr">
                    <a:solidFill>
                      <a:srgbClr val="00B0F0"/>
                    </a:solidFill>
                  </a:tcPr>
                </a:tc>
                <a:tc hMerge="1" vMerge="1">
                  <a:txBody>
                    <a:bodyPr/>
                    <a:lstStyle/>
                    <a:p>
                      <a:pPr algn="ctr" rtl="0" fontAlgn="ctr"/>
                      <a:endParaRPr lang="zh-CN" altLang="en-US" sz="1300" b="1" i="0" u="none" strike="noStrike" baseline="0" dirty="0">
                        <a:solidFill>
                          <a:srgbClr val="000000"/>
                        </a:solidFill>
                        <a:effectLst/>
                        <a:latin typeface="黑体" pitchFamily="49" charset="-122"/>
                        <a:ea typeface="黑体" pitchFamily="49" charset="-122"/>
                      </a:endParaRPr>
                    </a:p>
                  </a:txBody>
                  <a:tcPr marL="9525" marR="9525" marT="9525" marB="0" anchor="ctr">
                    <a:solidFill>
                      <a:srgbClr val="00B0F0"/>
                    </a:solidFill>
                  </a:tcPr>
                </a:tc>
                <a:tc>
                  <a:txBody>
                    <a:bodyPr/>
                    <a:lstStyle/>
                    <a:p>
                      <a:pPr algn="ctr"/>
                      <a:r>
                        <a:rPr lang="zh-CN" altLang="en-US" sz="700" b="1" dirty="0" smtClean="0">
                          <a:latin typeface="华文楷体" panose="02010600040101010101" pitchFamily="2" charset="-122"/>
                          <a:ea typeface="华文楷体" panose="02010600040101010101" pitchFamily="2" charset="-122"/>
                          <a:cs typeface="黑体"/>
                        </a:rPr>
                        <a:t>安邦保险</a:t>
                      </a:r>
                      <a:endParaRPr lang="en-US" altLang="zh-CN" sz="700" b="1" dirty="0" smtClean="0">
                        <a:latin typeface="华文楷体" panose="02010600040101010101" pitchFamily="2" charset="-122"/>
                        <a:ea typeface="华文楷体" panose="02010600040101010101" pitchFamily="2" charset="-122"/>
                        <a:cs typeface="黑体"/>
                      </a:endParaRPr>
                    </a:p>
                  </a:txBody>
                  <a:tcPr marL="9525" marR="9525" marT="8792" marB="0" vert="eaVert" anchor="ctr">
                    <a:solidFill>
                      <a:srgbClr val="FFC000"/>
                    </a:solidFill>
                  </a:tcPr>
                </a:tc>
                <a:tc>
                  <a:txBody>
                    <a:bodyPr/>
                    <a:lstStyle/>
                    <a:p>
                      <a:pPr marL="0" algn="ctr" defTabSz="914400" rtl="0" eaLnBrk="1" latinLnBrk="0" hangingPunct="1"/>
                      <a:r>
                        <a:rPr lang="zh-CN" altLang="en-US" sz="700" b="1" kern="1200" dirty="0" smtClean="0">
                          <a:solidFill>
                            <a:schemeClr val="dk1"/>
                          </a:solidFill>
                          <a:latin typeface="华文楷体" panose="02010600040101010101" pitchFamily="2" charset="-122"/>
                          <a:ea typeface="华文楷体" panose="02010600040101010101" pitchFamily="2" charset="-122"/>
                          <a:cs typeface="黑体"/>
                        </a:rPr>
                        <a:t>华安保险</a:t>
                      </a:r>
                      <a:endParaRPr lang="en-US" altLang="zh-CN" sz="700" b="1" kern="1200" dirty="0" smtClean="0">
                        <a:solidFill>
                          <a:schemeClr val="dk1"/>
                        </a:solidFill>
                        <a:latin typeface="华文楷体" panose="02010600040101010101" pitchFamily="2" charset="-122"/>
                        <a:ea typeface="华文楷体" panose="02010600040101010101" pitchFamily="2" charset="-122"/>
                        <a:cs typeface="黑体"/>
                      </a:endParaRPr>
                    </a:p>
                  </a:txBody>
                  <a:tcPr marL="9525" marR="9525" marT="8792" marB="0" vert="eaVert" anchor="ctr">
                    <a:solidFill>
                      <a:srgbClr val="FFC000"/>
                    </a:solidFill>
                  </a:tcPr>
                </a:tc>
                <a:tc>
                  <a:txBody>
                    <a:bodyPr/>
                    <a:lstStyle/>
                    <a:p>
                      <a:pPr marL="0" algn="ctr" defTabSz="914400" rtl="0" eaLnBrk="1" latinLnBrk="0" hangingPunct="1"/>
                      <a:r>
                        <a:rPr lang="zh-CN" altLang="en-US" sz="700" b="1" kern="1200" dirty="0" smtClean="0">
                          <a:solidFill>
                            <a:schemeClr val="dk1"/>
                          </a:solidFill>
                          <a:latin typeface="华文楷体" panose="02010600040101010101" pitchFamily="2" charset="-122"/>
                          <a:ea typeface="华文楷体" panose="02010600040101010101" pitchFamily="2" charset="-122"/>
                          <a:cs typeface="黑体"/>
                        </a:rPr>
                        <a:t>信达集团</a:t>
                      </a:r>
                      <a:endParaRPr lang="en-US" altLang="zh-CN" sz="700" b="1" kern="1200" dirty="0" smtClean="0">
                        <a:solidFill>
                          <a:schemeClr val="dk1"/>
                        </a:solidFill>
                        <a:latin typeface="华文楷体" panose="02010600040101010101" pitchFamily="2" charset="-122"/>
                        <a:ea typeface="华文楷体" panose="02010600040101010101" pitchFamily="2" charset="-122"/>
                        <a:cs typeface="黑体"/>
                      </a:endParaRPr>
                    </a:p>
                  </a:txBody>
                  <a:tcPr marL="9525" marR="9525" marT="8792" marB="0" vert="eaVert" anchor="ctr">
                    <a:solidFill>
                      <a:srgbClr val="FFC000"/>
                    </a:solidFill>
                  </a:tcPr>
                </a:tc>
                <a:tc>
                  <a:txBody>
                    <a:bodyPr/>
                    <a:lstStyle/>
                    <a:p>
                      <a:pPr marL="0" algn="ctr" defTabSz="914400" rtl="0" eaLnBrk="1" latinLnBrk="0" hangingPunct="1"/>
                      <a:r>
                        <a:rPr lang="zh-CN" altLang="en-US" sz="700" b="1" kern="1200" dirty="0" smtClean="0">
                          <a:solidFill>
                            <a:schemeClr val="dk1"/>
                          </a:solidFill>
                          <a:latin typeface="华文楷体" panose="02010600040101010101" pitchFamily="2" charset="-122"/>
                          <a:ea typeface="华文楷体" panose="02010600040101010101" pitchFamily="2" charset="-122"/>
                          <a:cs typeface="黑体"/>
                        </a:rPr>
                        <a:t>人保健康</a:t>
                      </a:r>
                      <a:endParaRPr lang="en-US" altLang="zh-CN" sz="700" b="1" kern="1200" dirty="0" smtClean="0">
                        <a:solidFill>
                          <a:schemeClr val="dk1"/>
                        </a:solidFill>
                        <a:latin typeface="华文楷体" panose="02010600040101010101" pitchFamily="2" charset="-122"/>
                        <a:ea typeface="华文楷体" panose="02010600040101010101" pitchFamily="2" charset="-122"/>
                        <a:cs typeface="黑体"/>
                      </a:endParaRPr>
                    </a:p>
                  </a:txBody>
                  <a:tcPr marL="9525" marR="9525" marT="8792" marB="0" vert="eaVert" anchor="ctr">
                    <a:solidFill>
                      <a:srgbClr val="FFC000"/>
                    </a:solidFill>
                  </a:tcPr>
                </a:tc>
                <a:tc>
                  <a:txBody>
                    <a:bodyPr/>
                    <a:lstStyle/>
                    <a:p>
                      <a:pPr marL="0" algn="ctr" defTabSz="914400" rtl="0" eaLnBrk="1" latinLnBrk="0" hangingPunct="1"/>
                      <a:r>
                        <a:rPr lang="zh-CN" altLang="en-US" sz="700" b="1" kern="1200" dirty="0" smtClean="0">
                          <a:solidFill>
                            <a:schemeClr val="dk1"/>
                          </a:solidFill>
                          <a:latin typeface="华文楷体" panose="02010600040101010101" pitchFamily="2" charset="-122"/>
                          <a:ea typeface="华文楷体" panose="02010600040101010101" pitchFamily="2" charset="-122"/>
                          <a:cs typeface="黑体"/>
                        </a:rPr>
                        <a:t>泰康人寿</a:t>
                      </a:r>
                      <a:endParaRPr lang="en-US" altLang="zh-CN" sz="700" b="1" kern="1200" dirty="0" smtClean="0">
                        <a:solidFill>
                          <a:schemeClr val="dk1"/>
                        </a:solidFill>
                        <a:latin typeface="华文楷体" panose="02010600040101010101" pitchFamily="2" charset="-122"/>
                        <a:ea typeface="华文楷体" panose="02010600040101010101" pitchFamily="2" charset="-122"/>
                        <a:cs typeface="黑体"/>
                      </a:endParaRPr>
                    </a:p>
                  </a:txBody>
                  <a:tcPr marL="9525" marR="9525" marT="8792" marB="0" vert="eaVert" anchor="ctr">
                    <a:solidFill>
                      <a:srgbClr val="FFC000"/>
                    </a:solidFill>
                  </a:tcPr>
                </a:tc>
                <a:tc>
                  <a:txBody>
                    <a:bodyPr/>
                    <a:lstStyle/>
                    <a:p>
                      <a:pPr marL="0" algn="ctr" defTabSz="914400" rtl="0" eaLnBrk="1" fontAlgn="ctr" latinLnBrk="0" hangingPunct="1"/>
                      <a:r>
                        <a:rPr lang="zh-CN" altLang="en-US" sz="700" b="1" kern="1200" dirty="0" smtClean="0">
                          <a:solidFill>
                            <a:schemeClr val="dk1"/>
                          </a:solidFill>
                          <a:latin typeface="华文楷体" panose="02010600040101010101" pitchFamily="2" charset="-122"/>
                          <a:ea typeface="华文楷体" panose="02010600040101010101" pitchFamily="2" charset="-122"/>
                          <a:cs typeface="黑体"/>
                        </a:rPr>
                        <a:t>中国平安</a:t>
                      </a:r>
                      <a:endParaRPr lang="zh-CN" altLang="en-US" sz="700" b="1" kern="1200" dirty="0">
                        <a:solidFill>
                          <a:schemeClr val="dk1"/>
                        </a:solidFill>
                        <a:latin typeface="华文楷体" panose="02010600040101010101" pitchFamily="2" charset="-122"/>
                        <a:ea typeface="华文楷体" panose="02010600040101010101" pitchFamily="2" charset="-122"/>
                        <a:cs typeface="黑体"/>
                      </a:endParaRPr>
                    </a:p>
                  </a:txBody>
                  <a:tcPr marL="9525" marR="9525" marT="8792" marB="0" vert="eaVert" anchor="ctr">
                    <a:solidFill>
                      <a:srgbClr val="FFC000"/>
                    </a:solidFill>
                  </a:tcPr>
                </a:tc>
                <a:tc>
                  <a:txBody>
                    <a:bodyPr/>
                    <a:lstStyle/>
                    <a:p>
                      <a:pPr marL="0" algn="ctr" defTabSz="914400" rtl="0" eaLnBrk="1" fontAlgn="ctr" latinLnBrk="0" hangingPunct="1"/>
                      <a:r>
                        <a:rPr lang="zh-CN" altLang="en-US" sz="700" b="1" kern="1200" dirty="0" smtClean="0">
                          <a:solidFill>
                            <a:schemeClr val="dk1"/>
                          </a:solidFill>
                          <a:latin typeface="华文楷体" panose="02010600040101010101" pitchFamily="2" charset="-122"/>
                          <a:ea typeface="华文楷体" panose="02010600040101010101" pitchFamily="2" charset="-122"/>
                          <a:cs typeface="黑体"/>
                        </a:rPr>
                        <a:t>海康人寿</a:t>
                      </a:r>
                      <a:endParaRPr lang="zh-CN" altLang="en-US" sz="700" b="1" kern="1200" dirty="0">
                        <a:solidFill>
                          <a:schemeClr val="dk1"/>
                        </a:solidFill>
                        <a:latin typeface="华文楷体" panose="02010600040101010101" pitchFamily="2" charset="-122"/>
                        <a:ea typeface="华文楷体" panose="02010600040101010101" pitchFamily="2" charset="-122"/>
                        <a:cs typeface="黑体"/>
                      </a:endParaRPr>
                    </a:p>
                  </a:txBody>
                  <a:tcPr marL="9525" marR="9525" marT="8792" marB="0" vert="eaVert" anchor="ctr">
                    <a:solidFill>
                      <a:srgbClr val="FFC000"/>
                    </a:solidFill>
                  </a:tcPr>
                </a:tc>
                <a:tc>
                  <a:txBody>
                    <a:bodyPr/>
                    <a:lstStyle/>
                    <a:p>
                      <a:pPr marL="0" algn="ctr" defTabSz="914400" rtl="0" eaLnBrk="1" fontAlgn="ctr" latinLnBrk="0" hangingPunct="1"/>
                      <a:r>
                        <a:rPr lang="zh-CN" altLang="en-US" sz="700" b="1" kern="1200" dirty="0" smtClean="0">
                          <a:solidFill>
                            <a:schemeClr val="dk1"/>
                          </a:solidFill>
                          <a:latin typeface="华文楷体" panose="02010600040101010101" pitchFamily="2" charset="-122"/>
                          <a:ea typeface="华文楷体" panose="02010600040101010101" pitchFamily="2" charset="-122"/>
                          <a:cs typeface="黑体"/>
                        </a:rPr>
                        <a:t>建信人寿</a:t>
                      </a:r>
                      <a:endParaRPr lang="zh-CN" altLang="en-US" sz="700" b="1" kern="1200" dirty="0">
                        <a:solidFill>
                          <a:schemeClr val="dk1"/>
                        </a:solidFill>
                        <a:latin typeface="华文楷体" panose="02010600040101010101" pitchFamily="2" charset="-122"/>
                        <a:ea typeface="华文楷体" panose="02010600040101010101" pitchFamily="2" charset="-122"/>
                        <a:cs typeface="黑体"/>
                      </a:endParaRPr>
                    </a:p>
                  </a:txBody>
                  <a:tcPr marL="9525" marR="9525" marT="8792" marB="0" vert="eaVert" anchor="ctr">
                    <a:solidFill>
                      <a:srgbClr val="FFC000"/>
                    </a:solidFill>
                  </a:tcPr>
                </a:tc>
                <a:tc>
                  <a:txBody>
                    <a:bodyPr/>
                    <a:lstStyle/>
                    <a:p>
                      <a:pPr marL="0" algn="ctr" defTabSz="914400" rtl="0" eaLnBrk="1" fontAlgn="ctr" latinLnBrk="0" hangingPunct="1"/>
                      <a:r>
                        <a:rPr lang="zh-CN" altLang="en-US" sz="700" b="1" kern="1200" dirty="0" smtClean="0">
                          <a:solidFill>
                            <a:schemeClr val="dk1"/>
                          </a:solidFill>
                          <a:latin typeface="华文楷体" panose="02010600040101010101" pitchFamily="2" charset="-122"/>
                          <a:ea typeface="华文楷体" panose="02010600040101010101" pitchFamily="2" charset="-122"/>
                          <a:cs typeface="黑体"/>
                        </a:rPr>
                        <a:t>永诚财产</a:t>
                      </a:r>
                      <a:endParaRPr lang="zh-CN" altLang="en-US" sz="700" b="1" kern="1200" dirty="0">
                        <a:solidFill>
                          <a:schemeClr val="dk1"/>
                        </a:solidFill>
                        <a:latin typeface="华文楷体" panose="02010600040101010101" pitchFamily="2" charset="-122"/>
                        <a:ea typeface="华文楷体" panose="02010600040101010101" pitchFamily="2" charset="-122"/>
                        <a:cs typeface="黑体"/>
                      </a:endParaRPr>
                    </a:p>
                  </a:txBody>
                  <a:tcPr marL="9525" marR="9525" marT="8792" marB="0" vert="eaVert" anchor="ctr">
                    <a:solidFill>
                      <a:srgbClr val="FFC000"/>
                    </a:solidFill>
                  </a:tcPr>
                </a:tc>
                <a:tc>
                  <a:txBody>
                    <a:bodyPr/>
                    <a:lstStyle/>
                    <a:p>
                      <a:pPr marL="0" algn="ctr" defTabSz="914400" rtl="0" eaLnBrk="1" fontAlgn="ctr" latinLnBrk="0" hangingPunct="1"/>
                      <a:r>
                        <a:rPr lang="zh-CN" altLang="en-US" sz="700" b="1" kern="1200" dirty="0" smtClean="0">
                          <a:solidFill>
                            <a:schemeClr val="dk1"/>
                          </a:solidFill>
                          <a:latin typeface="华文楷体" panose="02010600040101010101" pitchFamily="2" charset="-122"/>
                          <a:ea typeface="华文楷体" panose="02010600040101010101" pitchFamily="2" charset="-122"/>
                          <a:cs typeface="黑体"/>
                        </a:rPr>
                        <a:t>中国人寿</a:t>
                      </a:r>
                      <a:endParaRPr lang="zh-CN" altLang="en-US" sz="700" b="1" kern="1200" dirty="0">
                        <a:solidFill>
                          <a:schemeClr val="dk1"/>
                        </a:solidFill>
                        <a:latin typeface="华文楷体" panose="02010600040101010101" pitchFamily="2" charset="-122"/>
                        <a:ea typeface="华文楷体" panose="02010600040101010101" pitchFamily="2" charset="-122"/>
                        <a:cs typeface="黑体"/>
                      </a:endParaRPr>
                    </a:p>
                  </a:txBody>
                  <a:tcPr marL="9525" marR="9525" marT="8792" marB="0" vert="eaVert" anchor="ctr">
                    <a:solidFill>
                      <a:srgbClr val="FFC000"/>
                    </a:solidFill>
                  </a:tcPr>
                </a:tc>
                <a:tc>
                  <a:txBody>
                    <a:bodyPr/>
                    <a:lstStyle/>
                    <a:p>
                      <a:pPr marL="0" algn="ctr" defTabSz="914400" rtl="0" eaLnBrk="1" fontAlgn="ctr" latinLnBrk="0" hangingPunct="1"/>
                      <a:r>
                        <a:rPr lang="zh-CN" altLang="en-US" sz="700" b="1" kern="1200" dirty="0" smtClean="0">
                          <a:solidFill>
                            <a:schemeClr val="dk1"/>
                          </a:solidFill>
                          <a:latin typeface="华文楷体" panose="02010600040101010101" pitchFamily="2" charset="-122"/>
                          <a:ea typeface="华文楷体" panose="02010600040101010101" pitchFamily="2" charset="-122"/>
                          <a:cs typeface="黑体"/>
                        </a:rPr>
                        <a:t>天平汽车</a:t>
                      </a:r>
                      <a:endParaRPr lang="zh-CN" altLang="en-US" sz="700" b="1" kern="1200" dirty="0">
                        <a:solidFill>
                          <a:schemeClr val="dk1"/>
                        </a:solidFill>
                        <a:latin typeface="华文楷体" panose="02010600040101010101" pitchFamily="2" charset="-122"/>
                        <a:ea typeface="华文楷体" panose="02010600040101010101" pitchFamily="2" charset="-122"/>
                        <a:cs typeface="黑体"/>
                      </a:endParaRPr>
                    </a:p>
                  </a:txBody>
                  <a:tcPr marL="9525" marR="9525" marT="8792" marB="0" vert="eaVert" anchor="ctr">
                    <a:solidFill>
                      <a:srgbClr val="FFC000"/>
                    </a:solidFill>
                  </a:tcPr>
                </a:tc>
                <a:tc>
                  <a:txBody>
                    <a:bodyPr/>
                    <a:lstStyle/>
                    <a:p>
                      <a:pPr marL="0" algn="ctr" defTabSz="914400" rtl="0" eaLnBrk="1" fontAlgn="ctr" latinLnBrk="0" hangingPunct="1"/>
                      <a:r>
                        <a:rPr lang="zh-CN" altLang="en-US" sz="700" b="1" kern="1200" dirty="0">
                          <a:solidFill>
                            <a:schemeClr val="dk1"/>
                          </a:solidFill>
                          <a:latin typeface="华文楷体" panose="02010600040101010101" pitchFamily="2" charset="-122"/>
                          <a:ea typeface="华文楷体" panose="02010600040101010101" pitchFamily="2" charset="-122"/>
                          <a:cs typeface="黑体"/>
                        </a:rPr>
                        <a:t>新华保险</a:t>
                      </a:r>
                    </a:p>
                  </a:txBody>
                  <a:tcPr marL="9525" marR="9525" marT="8792" marB="0" vert="eaVert" anchor="ctr">
                    <a:solidFill>
                      <a:srgbClr val="FFC000"/>
                    </a:solidFill>
                  </a:tcPr>
                </a:tc>
                <a:tc>
                  <a:txBody>
                    <a:bodyPr/>
                    <a:lstStyle/>
                    <a:p>
                      <a:pPr marL="0" algn="ctr" defTabSz="914400" rtl="0" eaLnBrk="1" fontAlgn="ctr" latinLnBrk="0" hangingPunct="1"/>
                      <a:r>
                        <a:rPr lang="zh-CN" altLang="en-US" sz="700" b="1" kern="1200" dirty="0" smtClean="0">
                          <a:solidFill>
                            <a:schemeClr val="dk1"/>
                          </a:solidFill>
                          <a:latin typeface="华文楷体" panose="02010600040101010101" pitchFamily="2" charset="-122"/>
                          <a:ea typeface="华文楷体" panose="02010600040101010101" pitchFamily="2" charset="-122"/>
                          <a:cs typeface="黑体"/>
                        </a:rPr>
                        <a:t>君康人寿</a:t>
                      </a:r>
                      <a:endParaRPr lang="zh-CN" altLang="en-US" sz="700" b="1" kern="1200" dirty="0">
                        <a:solidFill>
                          <a:schemeClr val="dk1"/>
                        </a:solidFill>
                        <a:latin typeface="华文楷体" panose="02010600040101010101" pitchFamily="2" charset="-122"/>
                        <a:ea typeface="华文楷体" panose="02010600040101010101" pitchFamily="2" charset="-122"/>
                        <a:cs typeface="黑体"/>
                      </a:endParaRPr>
                    </a:p>
                  </a:txBody>
                  <a:tcPr marL="9525" marR="9525" marT="8792" marB="0" vert="eaVert" anchor="ctr">
                    <a:solidFill>
                      <a:srgbClr val="FFC000"/>
                    </a:solidFill>
                  </a:tcPr>
                </a:tc>
                <a:tc>
                  <a:txBody>
                    <a:bodyPr/>
                    <a:lstStyle/>
                    <a:p>
                      <a:pPr marL="0" algn="ctr" defTabSz="914400" rtl="0" eaLnBrk="1" fontAlgn="ctr" latinLnBrk="0" hangingPunct="1"/>
                      <a:r>
                        <a:rPr lang="zh-CN" altLang="en-US" sz="700" b="1" kern="1200" dirty="0" smtClean="0">
                          <a:solidFill>
                            <a:schemeClr val="dk1"/>
                          </a:solidFill>
                          <a:latin typeface="华文楷体" panose="02010600040101010101" pitchFamily="2" charset="-122"/>
                          <a:ea typeface="华文楷体" panose="02010600040101010101" pitchFamily="2" charset="-122"/>
                          <a:cs typeface="黑体"/>
                        </a:rPr>
                        <a:t>国寿财</a:t>
                      </a:r>
                      <a:endParaRPr lang="zh-CN" altLang="en-US" sz="700" b="1" kern="1200" dirty="0">
                        <a:solidFill>
                          <a:schemeClr val="dk1"/>
                        </a:solidFill>
                        <a:latin typeface="华文楷体" panose="02010600040101010101" pitchFamily="2" charset="-122"/>
                        <a:ea typeface="华文楷体" panose="02010600040101010101" pitchFamily="2" charset="-122"/>
                        <a:cs typeface="黑体"/>
                      </a:endParaRPr>
                    </a:p>
                  </a:txBody>
                  <a:tcPr marL="9525" marR="9525" marT="8792" marB="0" vert="eaVert" anchor="ctr">
                    <a:solidFill>
                      <a:srgbClr val="FFC000"/>
                    </a:solidFill>
                  </a:tcPr>
                </a:tc>
                <a:tc>
                  <a:txBody>
                    <a:bodyPr/>
                    <a:lstStyle/>
                    <a:p>
                      <a:pPr marL="0" algn="ctr" defTabSz="914400" rtl="0" eaLnBrk="1" fontAlgn="ctr" latinLnBrk="0" hangingPunct="1"/>
                      <a:r>
                        <a:rPr lang="zh-CN" altLang="en-US" sz="700" b="1" kern="1200" dirty="0" smtClean="0">
                          <a:solidFill>
                            <a:schemeClr val="dk1"/>
                          </a:solidFill>
                          <a:latin typeface="华文楷体" panose="02010600040101010101" pitchFamily="2" charset="-122"/>
                          <a:ea typeface="华文楷体" panose="02010600040101010101" pitchFamily="2" charset="-122"/>
                          <a:cs typeface="黑体"/>
                        </a:rPr>
                        <a:t>阳光保险</a:t>
                      </a:r>
                      <a:endParaRPr lang="zh-CN" altLang="en-US" sz="700" b="1" kern="1200" dirty="0">
                        <a:solidFill>
                          <a:schemeClr val="dk1"/>
                        </a:solidFill>
                        <a:latin typeface="华文楷体" panose="02010600040101010101" pitchFamily="2" charset="-122"/>
                        <a:ea typeface="华文楷体" panose="02010600040101010101" pitchFamily="2" charset="-122"/>
                        <a:cs typeface="黑体"/>
                      </a:endParaRPr>
                    </a:p>
                  </a:txBody>
                  <a:tcPr marL="9525" marR="9525" marT="8792" marB="0" vert="eaVert" anchor="ctr">
                    <a:solidFill>
                      <a:srgbClr val="FFC000"/>
                    </a:solidFill>
                  </a:tcPr>
                </a:tc>
              </a:tr>
              <a:tr h="186221">
                <a:tc rowSpan="7">
                  <a:txBody>
                    <a:bodyPr/>
                    <a:lstStyle/>
                    <a:p>
                      <a:pPr algn="ctr" rtl="0" fontAlgn="ctr"/>
                      <a:r>
                        <a:rPr lang="zh-CN" altLang="en-US" sz="900" b="1" i="0" u="none" strike="noStrike" baseline="0" dirty="0" smtClean="0">
                          <a:solidFill>
                            <a:srgbClr val="FFFFFF"/>
                          </a:solidFill>
                          <a:effectLst/>
                          <a:latin typeface="华文楷体" panose="02010600040101010101" pitchFamily="2" charset="-122"/>
                          <a:ea typeface="华文楷体" panose="02010600040101010101" pitchFamily="2" charset="-122"/>
                        </a:rPr>
                        <a:t>风险管理</a:t>
                      </a:r>
                      <a:endParaRPr lang="zh-CN" altLang="en-US" sz="900" b="1" i="0" u="none" strike="noStrike" baseline="0" dirty="0">
                        <a:solidFill>
                          <a:srgbClr val="FFFFFF"/>
                        </a:solidFill>
                        <a:effectLst/>
                        <a:latin typeface="华文楷体" panose="02010600040101010101" pitchFamily="2" charset="-122"/>
                        <a:ea typeface="华文楷体" panose="02010600040101010101" pitchFamily="2" charset="-122"/>
                      </a:endParaRPr>
                    </a:p>
                  </a:txBody>
                  <a:tcPr marL="9525" marR="9525" marT="8792" marB="0" anchor="ctr">
                    <a:solidFill>
                      <a:srgbClr val="00B0F0"/>
                    </a:solidFill>
                  </a:tcPr>
                </a:tc>
                <a:tc>
                  <a:txBody>
                    <a:bodyPr/>
                    <a:lstStyle/>
                    <a:p>
                      <a:pPr algn="l" rtl="0" fontAlgn="ctr"/>
                      <a:r>
                        <a:rPr lang="zh-CN" altLang="en-US" sz="900" b="1" i="0" u="none" strike="noStrike" baseline="0" dirty="0" smtClean="0">
                          <a:solidFill>
                            <a:srgbClr val="FFFFFF"/>
                          </a:solidFill>
                          <a:effectLst/>
                          <a:latin typeface="华文楷体" panose="02010600040101010101" pitchFamily="2" charset="-122"/>
                          <a:ea typeface="华文楷体" panose="02010600040101010101" pitchFamily="2" charset="-122"/>
                        </a:rPr>
                        <a:t>内部评级系统</a:t>
                      </a:r>
                      <a:endParaRPr lang="zh-CN" altLang="en-US" sz="900" b="1" i="0" u="none" strike="noStrike" baseline="0" dirty="0">
                        <a:solidFill>
                          <a:srgbClr val="FFFFFF"/>
                        </a:solidFill>
                        <a:effectLst/>
                        <a:latin typeface="华文楷体" panose="02010600040101010101" pitchFamily="2" charset="-122"/>
                        <a:ea typeface="华文楷体" panose="02010600040101010101" pitchFamily="2" charset="-122"/>
                      </a:endParaRPr>
                    </a:p>
                  </a:txBody>
                  <a:tcPr marL="9525" marR="9525" marT="8792" marB="0" anchor="ctr">
                    <a:solidFill>
                      <a:srgbClr val="00B0F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rPr>
                        <a:t>√</a:t>
                      </a: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rPr>
                        <a:t>√</a:t>
                      </a:r>
                    </a:p>
                  </a:txBody>
                  <a:tcPr marL="9525" marR="9525" marT="8792" marB="0" anchor="ctr"/>
                </a:tc>
              </a:tr>
              <a:tr h="186221">
                <a:tc vMerge="1">
                  <a:txBody>
                    <a:bodyPr/>
                    <a:lstStyle/>
                    <a:p>
                      <a:pPr algn="ctr" rtl="0" fontAlgn="ctr"/>
                      <a:endParaRPr lang="zh-CN" altLang="en-US" sz="1300" b="1" i="0" u="none" strike="noStrike" baseline="0" dirty="0">
                        <a:solidFill>
                          <a:srgbClr val="FFFFFF"/>
                        </a:solidFill>
                        <a:effectLst/>
                        <a:latin typeface="黑体" pitchFamily="49" charset="-122"/>
                        <a:ea typeface="黑体" pitchFamily="49" charset="-122"/>
                      </a:endParaRPr>
                    </a:p>
                  </a:txBody>
                  <a:tcPr marL="9525" marR="9525" marT="9525" marB="0" anchor="ctr">
                    <a:solidFill>
                      <a:srgbClr val="00B0F0"/>
                    </a:solidFill>
                  </a:tcPr>
                </a:tc>
                <a:tc>
                  <a:txBody>
                    <a:bodyPr/>
                    <a:lstStyle/>
                    <a:p>
                      <a:pPr algn="l" rtl="0" fontAlgn="ctr"/>
                      <a:r>
                        <a:rPr lang="zh-CN" altLang="en-US" sz="900" b="1" i="0" u="none" strike="noStrike" baseline="0" dirty="0" smtClean="0">
                          <a:solidFill>
                            <a:srgbClr val="FFFFFF"/>
                          </a:solidFill>
                          <a:effectLst/>
                          <a:latin typeface="华文楷体" panose="02010600040101010101" pitchFamily="2" charset="-122"/>
                          <a:ea typeface="华文楷体" panose="02010600040101010101" pitchFamily="2" charset="-122"/>
                        </a:rPr>
                        <a:t>征信上报及采集分析系统</a:t>
                      </a:r>
                      <a:endParaRPr lang="zh-CN" altLang="en-US" sz="900" b="1" i="0" u="none" strike="noStrike" baseline="0" dirty="0">
                        <a:solidFill>
                          <a:srgbClr val="FFFFFF"/>
                        </a:solidFill>
                        <a:effectLst/>
                        <a:latin typeface="华文楷体" panose="02010600040101010101" pitchFamily="2" charset="-122"/>
                        <a:ea typeface="华文楷体" panose="02010600040101010101" pitchFamily="2" charset="-122"/>
                      </a:endParaRPr>
                    </a:p>
                  </a:txBody>
                  <a:tcPr marL="9525" marR="9525" marT="8792" marB="0" anchor="ctr">
                    <a:solidFill>
                      <a:srgbClr val="00B0F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rPr>
                        <a:t>√</a:t>
                      </a: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r>
              <a:tr h="186221">
                <a:tc vMerge="1">
                  <a:txBody>
                    <a:bodyPr/>
                    <a:lstStyle/>
                    <a:p>
                      <a:pPr algn="ctr" rtl="0" fontAlgn="ctr"/>
                      <a:endParaRPr lang="zh-CN" altLang="en-US" sz="1300" b="1" i="0" u="none" strike="noStrike" baseline="0" dirty="0">
                        <a:solidFill>
                          <a:srgbClr val="FFFFFF"/>
                        </a:solidFill>
                        <a:effectLst/>
                        <a:latin typeface="黑体" pitchFamily="49" charset="-122"/>
                        <a:ea typeface="黑体" pitchFamily="49" charset="-122"/>
                      </a:endParaRPr>
                    </a:p>
                  </a:txBody>
                  <a:tcPr marL="9525" marR="9525" marT="9525" marB="0" anchor="ctr">
                    <a:solidFill>
                      <a:srgbClr val="00B0F0"/>
                    </a:solidFill>
                  </a:tcPr>
                </a:tc>
                <a:tc>
                  <a:txBody>
                    <a:bodyPr/>
                    <a:lstStyle/>
                    <a:p>
                      <a:pPr algn="l" rtl="0" fontAlgn="ctr"/>
                      <a:r>
                        <a:rPr lang="zh-CN" altLang="en-US" sz="900" b="1" i="0" u="none" strike="noStrike" baseline="0" dirty="0" smtClean="0">
                          <a:solidFill>
                            <a:srgbClr val="FFFFFF"/>
                          </a:solidFill>
                          <a:effectLst/>
                          <a:latin typeface="华文楷体" panose="02010600040101010101" pitchFamily="2" charset="-122"/>
                          <a:ea typeface="华文楷体" panose="02010600040101010101" pitchFamily="2" charset="-122"/>
                        </a:rPr>
                        <a:t>押品管理系统</a:t>
                      </a:r>
                      <a:endParaRPr lang="zh-CN" altLang="en-US" sz="900" b="1" i="0" u="none" strike="noStrike" baseline="0" dirty="0">
                        <a:solidFill>
                          <a:srgbClr val="FFFFFF"/>
                        </a:solidFill>
                        <a:effectLst/>
                        <a:latin typeface="华文楷体" panose="02010600040101010101" pitchFamily="2" charset="-122"/>
                        <a:ea typeface="华文楷体" panose="02010600040101010101" pitchFamily="2" charset="-122"/>
                      </a:endParaRPr>
                    </a:p>
                  </a:txBody>
                  <a:tcPr marL="9525" marR="9525" marT="8792" marB="0" anchor="ctr">
                    <a:solidFill>
                      <a:srgbClr val="00B0F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rPr>
                        <a:t>√</a:t>
                      </a: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r>
              <a:tr h="186221">
                <a:tc vMerge="1">
                  <a:txBody>
                    <a:bodyPr/>
                    <a:lstStyle/>
                    <a:p>
                      <a:pPr algn="ctr" rtl="0" fontAlgn="ctr"/>
                      <a:endParaRPr lang="zh-CN" altLang="en-US" sz="1200" b="1" i="0" u="none" strike="noStrike" baseline="0" dirty="0" smtClean="0">
                        <a:solidFill>
                          <a:srgbClr val="FFFFFF"/>
                        </a:solidFill>
                        <a:effectLst/>
                        <a:latin typeface="黑体" pitchFamily="49" charset="-122"/>
                        <a:ea typeface="黑体" pitchFamily="49" charset="-122"/>
                      </a:endParaRPr>
                    </a:p>
                  </a:txBody>
                  <a:tcPr marL="9525" marR="9525" marT="9525" marB="0" anchor="ctr">
                    <a:solidFill>
                      <a:srgbClr val="00B0F0"/>
                    </a:solidFill>
                  </a:tcPr>
                </a:tc>
                <a:tc>
                  <a:txBody>
                    <a:bodyPr/>
                    <a:lstStyle/>
                    <a:p>
                      <a:pPr algn="l" rtl="0" fontAlgn="ctr"/>
                      <a:r>
                        <a:rPr lang="zh-CN" altLang="en-US" sz="900" b="1" i="0" u="none" strike="noStrike" baseline="0" dirty="0" smtClean="0">
                          <a:solidFill>
                            <a:srgbClr val="FF0000"/>
                          </a:solidFill>
                          <a:effectLst/>
                          <a:latin typeface="华文楷体" panose="02010600040101010101" pitchFamily="2" charset="-122"/>
                          <a:ea typeface="华文楷体" panose="02010600040101010101" pitchFamily="2" charset="-122"/>
                        </a:rPr>
                        <a:t>全面风险管理系统（偿二代）</a:t>
                      </a:r>
                      <a:endParaRPr lang="zh-CN" altLang="en-US" sz="900" b="1" i="0" u="none" strike="noStrike" baseline="0" dirty="0">
                        <a:solidFill>
                          <a:srgbClr val="FF0000"/>
                        </a:solidFill>
                        <a:effectLst/>
                        <a:latin typeface="华文楷体" panose="02010600040101010101" pitchFamily="2" charset="-122"/>
                        <a:ea typeface="华文楷体" panose="02010600040101010101" pitchFamily="2" charset="-122"/>
                      </a:endParaRPr>
                    </a:p>
                  </a:txBody>
                  <a:tcPr marL="9525" marR="9525" marT="8792" marB="0" anchor="ctr">
                    <a:solidFill>
                      <a:srgbClr val="00B0F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100" b="1" u="none" strike="noStrike" kern="1200" dirty="0" smtClean="0">
                          <a:solidFill>
                            <a:srgbClr val="FF0000"/>
                          </a:solidFill>
                          <a:effectLst/>
                          <a:latin typeface="华文楷体" panose="02010600040101010101" pitchFamily="2" charset="-122"/>
                          <a:ea typeface="华文楷体" panose="02010600040101010101" pitchFamily="2" charset="-122"/>
                          <a:cs typeface="+mn-cs"/>
                        </a:rPr>
                        <a:t>√</a:t>
                      </a: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rgbClr val="FF0000"/>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rgbClr val="FF0000"/>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100" b="1" u="none" strike="noStrike" kern="1200" dirty="0" smtClean="0">
                          <a:solidFill>
                            <a:srgbClr val="FF0000"/>
                          </a:solidFill>
                          <a:effectLst/>
                          <a:latin typeface="华文楷体" panose="02010600040101010101" pitchFamily="2" charset="-122"/>
                          <a:ea typeface="华文楷体" panose="02010600040101010101" pitchFamily="2" charset="-122"/>
                          <a:cs typeface="+mn-cs"/>
                        </a:rPr>
                        <a:t>√</a:t>
                      </a: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100" b="1" u="none" strike="noStrike" kern="1200" dirty="0" smtClean="0">
                          <a:solidFill>
                            <a:srgbClr val="FF0000"/>
                          </a:solidFill>
                          <a:effectLst/>
                          <a:latin typeface="华文楷体" panose="02010600040101010101" pitchFamily="2" charset="-122"/>
                          <a:ea typeface="华文楷体" panose="02010600040101010101" pitchFamily="2" charset="-122"/>
                          <a:cs typeface="+mn-cs"/>
                        </a:rPr>
                        <a:t>√</a:t>
                      </a: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rgbClr val="FF0000"/>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rgbClr val="FF0000"/>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rgbClr val="FF0000"/>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rgbClr val="FF0000"/>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rgbClr val="FF0000"/>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rgbClr val="FF0000"/>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100" b="1" u="none" strike="noStrike" kern="1200" dirty="0" smtClean="0">
                          <a:solidFill>
                            <a:srgbClr val="FF0000"/>
                          </a:solidFill>
                          <a:effectLst/>
                          <a:latin typeface="华文楷体" panose="02010600040101010101" pitchFamily="2" charset="-122"/>
                          <a:ea typeface="华文楷体" panose="02010600040101010101" pitchFamily="2" charset="-122"/>
                          <a:cs typeface="+mn-cs"/>
                        </a:rPr>
                        <a:t>√</a:t>
                      </a: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100" b="1" u="none" strike="noStrike" kern="1200" dirty="0" smtClean="0">
                          <a:solidFill>
                            <a:srgbClr val="FF0000"/>
                          </a:solidFill>
                          <a:effectLst/>
                          <a:latin typeface="华文楷体" panose="02010600040101010101" pitchFamily="2" charset="-122"/>
                          <a:ea typeface="华文楷体" panose="02010600040101010101" pitchFamily="2" charset="-122"/>
                          <a:cs typeface="+mn-cs"/>
                        </a:rPr>
                        <a:t>√</a:t>
                      </a: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r>
              <a:tr h="186221">
                <a:tc vMerge="1">
                  <a:txBody>
                    <a:bodyPr/>
                    <a:lstStyle/>
                    <a:p>
                      <a:pPr algn="ctr" rtl="0" fontAlgn="ctr"/>
                      <a:endParaRPr lang="zh-CN" altLang="en-US" sz="1200" b="1" i="0" u="none" strike="noStrike" baseline="0" dirty="0">
                        <a:solidFill>
                          <a:srgbClr val="FFFFFF"/>
                        </a:solidFill>
                        <a:effectLst/>
                        <a:latin typeface="黑体" pitchFamily="49" charset="-122"/>
                        <a:ea typeface="黑体" pitchFamily="49" charset="-122"/>
                      </a:endParaRPr>
                    </a:p>
                  </a:txBody>
                  <a:tcPr marL="9525" marR="9525" marT="9525" marB="0" anchor="ctr">
                    <a:solidFill>
                      <a:srgbClr val="00B0F0"/>
                    </a:solidFill>
                  </a:tcPr>
                </a:tc>
                <a:tc>
                  <a:txBody>
                    <a:bodyPr/>
                    <a:lstStyle/>
                    <a:p>
                      <a:pPr algn="l" rtl="0" fontAlgn="ctr"/>
                      <a:r>
                        <a:rPr lang="zh-CN" altLang="en-US" sz="900" b="1" i="0" u="none" strike="noStrike" baseline="0" dirty="0" smtClean="0">
                          <a:solidFill>
                            <a:srgbClr val="FFFFFF"/>
                          </a:solidFill>
                          <a:effectLst/>
                          <a:latin typeface="华文楷体" panose="02010600040101010101" pitchFamily="2" charset="-122"/>
                          <a:ea typeface="华文楷体" panose="02010600040101010101" pitchFamily="2" charset="-122"/>
                        </a:rPr>
                        <a:t>风险监测系统</a:t>
                      </a:r>
                      <a:endParaRPr lang="zh-CN" altLang="en-US" sz="900" b="1" i="0" u="none" strike="noStrike" baseline="0" dirty="0">
                        <a:solidFill>
                          <a:srgbClr val="FFFFFF"/>
                        </a:solidFill>
                        <a:effectLst/>
                        <a:latin typeface="华文楷体" panose="02010600040101010101" pitchFamily="2" charset="-122"/>
                        <a:ea typeface="华文楷体" panose="02010600040101010101" pitchFamily="2" charset="-122"/>
                      </a:endParaRPr>
                    </a:p>
                  </a:txBody>
                  <a:tcPr marL="9525" marR="9525" marT="8792" marB="0" anchor="ctr">
                    <a:solidFill>
                      <a:srgbClr val="00B0F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rPr>
                        <a:t>√</a:t>
                      </a: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r>
              <a:tr h="186221">
                <a:tc vMerge="1">
                  <a:txBody>
                    <a:bodyPr/>
                    <a:lstStyle/>
                    <a:p>
                      <a:pPr algn="ctr" rtl="0" fontAlgn="ctr"/>
                      <a:endParaRPr lang="zh-CN" altLang="en-US" sz="1200" b="1" i="0" u="none" strike="noStrike" baseline="0" dirty="0">
                        <a:solidFill>
                          <a:srgbClr val="FFFFFF"/>
                        </a:solidFill>
                        <a:effectLst/>
                        <a:latin typeface="黑体" pitchFamily="49" charset="-122"/>
                        <a:ea typeface="黑体" pitchFamily="49" charset="-122"/>
                      </a:endParaRPr>
                    </a:p>
                  </a:txBody>
                  <a:tcPr marL="9525" marR="9525" marT="9525" marB="0" anchor="ctr">
                    <a:solidFill>
                      <a:srgbClr val="00B0F0"/>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900" b="1" i="0" u="none" strike="noStrike" baseline="0" dirty="0" smtClean="0">
                          <a:solidFill>
                            <a:srgbClr val="FFFFFF"/>
                          </a:solidFill>
                          <a:effectLst/>
                          <a:latin typeface="华文楷体" panose="02010600040101010101" pitchFamily="2" charset="-122"/>
                          <a:ea typeface="华文楷体" panose="02010600040101010101" pitchFamily="2" charset="-122"/>
                        </a:rPr>
                        <a:t>操作风险管理系统</a:t>
                      </a:r>
                    </a:p>
                  </a:txBody>
                  <a:tcPr marL="9525" marR="9525" marT="8792" marB="0" anchor="ctr">
                    <a:solidFill>
                      <a:srgbClr val="00B0F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rPr>
                        <a:t>√</a:t>
                      </a: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r>
              <a:tr h="186221">
                <a:tc vMerge="1">
                  <a:txBody>
                    <a:bodyPr/>
                    <a:lstStyle/>
                    <a:p>
                      <a:pPr algn="ctr" rtl="0" fontAlgn="ctr"/>
                      <a:endParaRPr lang="zh-CN" altLang="en-US" sz="1200" b="1" i="0" u="none" strike="noStrike" baseline="0" dirty="0">
                        <a:solidFill>
                          <a:srgbClr val="FFFFFF"/>
                        </a:solidFill>
                        <a:effectLst/>
                        <a:latin typeface="黑体" pitchFamily="49" charset="-122"/>
                        <a:ea typeface="黑体" pitchFamily="49" charset="-122"/>
                      </a:endParaRPr>
                    </a:p>
                  </a:txBody>
                  <a:tcPr marL="9525" marR="9525" marT="9525" marB="0" anchor="ctr">
                    <a:solidFill>
                      <a:srgbClr val="00B0F0"/>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900" b="1" i="0" u="none" strike="noStrike" baseline="0" dirty="0" smtClean="0">
                          <a:solidFill>
                            <a:srgbClr val="FFFFFF"/>
                          </a:solidFill>
                          <a:effectLst/>
                          <a:latin typeface="华文楷体" panose="02010600040101010101" pitchFamily="2" charset="-122"/>
                          <a:ea typeface="华文楷体" panose="02010600040101010101" pitchFamily="2" charset="-122"/>
                        </a:rPr>
                        <a:t>流动性风险管理系统</a:t>
                      </a:r>
                    </a:p>
                  </a:txBody>
                  <a:tcPr marL="9525" marR="9525" marT="8792" marB="0" anchor="ctr">
                    <a:solidFill>
                      <a:srgbClr val="00B0F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rPr>
                        <a:t>√</a:t>
                      </a: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r>
              <a:tr h="177605">
                <a:tc rowSpan="14">
                  <a:txBody>
                    <a:bodyPr/>
                    <a:lstStyle/>
                    <a:p>
                      <a:pPr algn="ctr" rtl="0" fontAlgn="ctr"/>
                      <a:r>
                        <a:rPr lang="zh-CN" altLang="en-US" sz="900" b="1" i="0" u="none" strike="noStrike" baseline="0" dirty="0" smtClean="0">
                          <a:solidFill>
                            <a:srgbClr val="FFFFFF"/>
                          </a:solidFill>
                          <a:effectLst/>
                          <a:latin typeface="华文楷体" panose="02010600040101010101" pitchFamily="2" charset="-122"/>
                          <a:ea typeface="华文楷体" panose="02010600040101010101" pitchFamily="2" charset="-122"/>
                        </a:rPr>
                        <a:t>业务管理</a:t>
                      </a:r>
                      <a:endParaRPr lang="zh-CN" altLang="en-US" sz="900" b="1" i="0" u="none" strike="noStrike" baseline="0" dirty="0">
                        <a:solidFill>
                          <a:srgbClr val="FFFFFF"/>
                        </a:solidFill>
                        <a:effectLst/>
                        <a:latin typeface="华文楷体" panose="02010600040101010101" pitchFamily="2" charset="-122"/>
                        <a:ea typeface="华文楷体" panose="02010600040101010101" pitchFamily="2" charset="-122"/>
                      </a:endParaRPr>
                    </a:p>
                  </a:txBody>
                  <a:tcPr marL="9525" marR="9525" marT="8792" marB="0" anchor="ctr">
                    <a:solidFill>
                      <a:srgbClr val="00B0F0"/>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900" b="1" i="0" u="none" strike="noStrike" baseline="0" dirty="0" smtClean="0">
                          <a:solidFill>
                            <a:srgbClr val="FFFFFF"/>
                          </a:solidFill>
                          <a:effectLst/>
                          <a:latin typeface="华文楷体" panose="02010600040101010101" pitchFamily="2" charset="-122"/>
                          <a:ea typeface="华文楷体" panose="02010600040101010101" pitchFamily="2" charset="-122"/>
                        </a:rPr>
                        <a:t>微信门户</a:t>
                      </a:r>
                    </a:p>
                  </a:txBody>
                  <a:tcPr marL="9525" marR="9525" marT="8792" marB="0" anchor="ctr">
                    <a:solidFill>
                      <a:srgbClr val="00B0F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rPr>
                        <a:t>√</a:t>
                      </a: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r>
              <a:tr h="177605">
                <a:tc vMerge="1">
                  <a:txBody>
                    <a:bodyPr/>
                    <a:lstStyle/>
                    <a:p>
                      <a:endParaRPr lang="zh-CN" altLang="en-US"/>
                    </a:p>
                  </a:txBody>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900" b="1" i="0" u="none" strike="noStrike" baseline="0" dirty="0" smtClean="0">
                          <a:solidFill>
                            <a:srgbClr val="FFFFFF"/>
                          </a:solidFill>
                          <a:effectLst/>
                          <a:latin typeface="华文楷体" panose="02010600040101010101" pitchFamily="2" charset="-122"/>
                          <a:ea typeface="华文楷体" panose="02010600040101010101" pitchFamily="2" charset="-122"/>
                        </a:rPr>
                        <a:t>移动展业系统</a:t>
                      </a:r>
                    </a:p>
                  </a:txBody>
                  <a:tcPr marL="9525" marR="9525" marT="8792" marB="0" anchor="ctr">
                    <a:solidFill>
                      <a:srgbClr val="00B0F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rPr>
                        <a:t>√</a:t>
                      </a: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rPr>
                        <a:t>√</a:t>
                      </a: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r>
              <a:tr h="177605">
                <a:tc vMerge="1">
                  <a:txBody>
                    <a:bodyPr/>
                    <a:lstStyle/>
                    <a:p>
                      <a:endParaRPr lang="zh-CN" altLang="en-US"/>
                    </a:p>
                  </a:txBody>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900" b="1" i="0" u="none" strike="noStrike" kern="1200" baseline="0" dirty="0" smtClean="0">
                          <a:solidFill>
                            <a:srgbClr val="FFFFFF"/>
                          </a:solidFill>
                          <a:effectLst/>
                          <a:latin typeface="华文楷体" panose="02010600040101010101" pitchFamily="2" charset="-122"/>
                          <a:ea typeface="华文楷体" panose="02010600040101010101" pitchFamily="2" charset="-122"/>
                          <a:cs typeface="+mn-cs"/>
                        </a:rPr>
                        <a:t>ECIF(</a:t>
                      </a:r>
                      <a:r>
                        <a:rPr lang="zh-CN" altLang="en-US" sz="900" b="1" i="0" u="none" strike="noStrike" kern="1200" baseline="0" dirty="0" smtClean="0">
                          <a:solidFill>
                            <a:srgbClr val="FFFFFF"/>
                          </a:solidFill>
                          <a:effectLst/>
                          <a:latin typeface="华文楷体" panose="02010600040101010101" pitchFamily="2" charset="-122"/>
                          <a:ea typeface="华文楷体" panose="02010600040101010101" pitchFamily="2" charset="-122"/>
                          <a:cs typeface="+mn-cs"/>
                        </a:rPr>
                        <a:t>企业客户信息管理</a:t>
                      </a:r>
                      <a:r>
                        <a:rPr lang="en-US" altLang="zh-CN" sz="900" b="1" i="0" u="none" strike="noStrike" kern="1200" baseline="0" dirty="0" smtClean="0">
                          <a:solidFill>
                            <a:srgbClr val="FFFFFF"/>
                          </a:solidFill>
                          <a:effectLst/>
                          <a:latin typeface="华文楷体" panose="02010600040101010101" pitchFamily="2" charset="-122"/>
                          <a:ea typeface="华文楷体" panose="02010600040101010101" pitchFamily="2" charset="-122"/>
                          <a:cs typeface="+mn-cs"/>
                        </a:rPr>
                        <a:t>)</a:t>
                      </a:r>
                      <a:r>
                        <a:rPr lang="zh-CN" altLang="en-US" sz="900" b="1" i="0" u="none" strike="noStrike" kern="1200" baseline="0" dirty="0" smtClean="0">
                          <a:solidFill>
                            <a:srgbClr val="FFFFFF"/>
                          </a:solidFill>
                          <a:effectLst/>
                          <a:latin typeface="华文楷体" panose="02010600040101010101" pitchFamily="2" charset="-122"/>
                          <a:ea typeface="华文楷体" panose="02010600040101010101" pitchFamily="2" charset="-122"/>
                          <a:cs typeface="+mn-cs"/>
                        </a:rPr>
                        <a:t>系统</a:t>
                      </a:r>
                    </a:p>
                  </a:txBody>
                  <a:tcPr marL="9525" marR="9525" marT="8792" marB="0" anchor="ctr">
                    <a:solidFill>
                      <a:srgbClr val="00B0F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rPr>
                        <a:t>√</a:t>
                      </a: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r>
              <a:tr h="177605">
                <a:tc vMerge="1">
                  <a:txBody>
                    <a:bodyPr/>
                    <a:lstStyle/>
                    <a:p>
                      <a:endParaRPr lang="zh-CN" altLang="en-US"/>
                    </a:p>
                  </a:txBody>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900" b="1" i="0" u="none" strike="noStrike" baseline="0" dirty="0" smtClean="0">
                          <a:solidFill>
                            <a:srgbClr val="FFFFFF"/>
                          </a:solidFill>
                          <a:effectLst/>
                          <a:latin typeface="华文楷体" panose="02010600040101010101" pitchFamily="2" charset="-122"/>
                          <a:ea typeface="华文楷体" panose="02010600040101010101" pitchFamily="2" charset="-122"/>
                        </a:rPr>
                        <a:t>运营数据服务平台</a:t>
                      </a:r>
                    </a:p>
                  </a:txBody>
                  <a:tcPr marL="9525" marR="9525" marT="8792" marB="0" anchor="ctr">
                    <a:solidFill>
                      <a:srgbClr val="00B0F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rPr>
                        <a:t>√</a:t>
                      </a: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rPr>
                        <a:t>√</a:t>
                      </a: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r>
              <a:tr h="177605">
                <a:tc vMerge="1">
                  <a:txBody>
                    <a:bodyPr/>
                    <a:lstStyle/>
                    <a:p>
                      <a:endParaRPr lang="zh-CN" altLang="en-US"/>
                    </a:p>
                  </a:txBody>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900" b="1" i="0" u="none" strike="noStrike" baseline="0" dirty="0" smtClean="0">
                          <a:solidFill>
                            <a:srgbClr val="FFFFFF"/>
                          </a:solidFill>
                          <a:effectLst/>
                          <a:latin typeface="华文楷体" panose="02010600040101010101" pitchFamily="2" charset="-122"/>
                          <a:ea typeface="华文楷体" panose="02010600040101010101" pitchFamily="2" charset="-122"/>
                        </a:rPr>
                        <a:t>数据应用类门户</a:t>
                      </a:r>
                    </a:p>
                  </a:txBody>
                  <a:tcPr marL="9525" marR="9525" marT="8792" marB="0" anchor="ctr">
                    <a:solidFill>
                      <a:srgbClr val="00B0F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rPr>
                        <a:t>√</a:t>
                      </a: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rPr>
                        <a:t>√</a:t>
                      </a: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r>
              <a:tr h="177605">
                <a:tc vMerge="1">
                  <a:txBody>
                    <a:bodyPr/>
                    <a:lstStyle/>
                    <a:p>
                      <a:endParaRPr lang="zh-CN" altLang="en-US"/>
                    </a:p>
                  </a:txBody>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900" b="1" i="0" u="none" strike="noStrike" baseline="0" dirty="0" smtClean="0">
                          <a:solidFill>
                            <a:srgbClr val="FFFFFF"/>
                          </a:solidFill>
                          <a:effectLst/>
                          <a:latin typeface="华文楷体" panose="02010600040101010101" pitchFamily="2" charset="-122"/>
                          <a:ea typeface="华文楷体" panose="02010600040101010101" pitchFamily="2" charset="-122"/>
                        </a:rPr>
                        <a:t>非现场审计信息系统</a:t>
                      </a:r>
                    </a:p>
                  </a:txBody>
                  <a:tcPr marL="9525" marR="9525" marT="8792" marB="0" anchor="ctr">
                    <a:solidFill>
                      <a:srgbClr val="00B0F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rPr>
                        <a:t>√</a:t>
                      </a: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rPr>
                        <a:t>√</a:t>
                      </a: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r>
              <a:tr h="177605">
                <a:tc vMerge="1">
                  <a:txBody>
                    <a:bodyPr/>
                    <a:lstStyle/>
                    <a:p>
                      <a:endParaRPr lang="zh-CN" altLang="en-US"/>
                    </a:p>
                  </a:txBody>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900" b="1" i="0" u="none" strike="noStrike" baseline="0" dirty="0" smtClean="0">
                          <a:solidFill>
                            <a:srgbClr val="FFFFFF"/>
                          </a:solidFill>
                          <a:effectLst/>
                          <a:latin typeface="华文楷体" panose="02010600040101010101" pitchFamily="2" charset="-122"/>
                          <a:ea typeface="华文楷体" panose="02010600040101010101" pitchFamily="2" charset="-122"/>
                        </a:rPr>
                        <a:t>管理驾驶舱开发平台</a:t>
                      </a:r>
                    </a:p>
                  </a:txBody>
                  <a:tcPr marL="9525" marR="9525" marT="8792" marB="0" anchor="ctr">
                    <a:solidFill>
                      <a:srgbClr val="00B0F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rPr>
                        <a:t>√</a:t>
                      </a: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rPr>
                        <a:t>√</a:t>
                      </a: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r>
              <a:tr h="177605">
                <a:tc vMerge="1">
                  <a:txBody>
                    <a:bodyPr/>
                    <a:lstStyle/>
                    <a:p>
                      <a:endParaRPr lang="zh-CN" altLang="en-US"/>
                    </a:p>
                  </a:txBody>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900" b="1" i="0" u="none" strike="noStrike" baseline="0" dirty="0" smtClean="0">
                          <a:solidFill>
                            <a:srgbClr val="FFFFFF"/>
                          </a:solidFill>
                          <a:effectLst/>
                          <a:latin typeface="华文楷体" panose="02010600040101010101" pitchFamily="2" charset="-122"/>
                          <a:ea typeface="华文楷体" panose="02010600040101010101" pitchFamily="2" charset="-122"/>
                        </a:rPr>
                        <a:t>财务价值管理系统</a:t>
                      </a:r>
                    </a:p>
                  </a:txBody>
                  <a:tcPr marL="9525" marR="9525" marT="8792" marB="0" anchor="ctr">
                    <a:solidFill>
                      <a:srgbClr val="00B0F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rPr>
                        <a:t>√</a:t>
                      </a: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r>
              <a:tr h="177605">
                <a:tc vMerge="1">
                  <a:txBody>
                    <a:bodyPr/>
                    <a:lstStyle/>
                    <a:p>
                      <a:endParaRPr lang="zh-CN" altLang="en-US"/>
                    </a:p>
                  </a:txBody>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900" b="1" i="0" u="none" strike="noStrike" baseline="0" dirty="0" smtClean="0">
                          <a:solidFill>
                            <a:srgbClr val="FFFFFF"/>
                          </a:solidFill>
                          <a:effectLst/>
                          <a:latin typeface="华文楷体" panose="02010600040101010101" pitchFamily="2" charset="-122"/>
                          <a:ea typeface="华文楷体" panose="02010600040101010101" pitchFamily="2" charset="-122"/>
                        </a:rPr>
                        <a:t>投资资产管理系统</a:t>
                      </a:r>
                    </a:p>
                  </a:txBody>
                  <a:tcPr marL="9525" marR="9525" marT="8792" marB="0" anchor="ctr">
                    <a:solidFill>
                      <a:srgbClr val="00B0F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rPr>
                        <a:t>√</a:t>
                      </a: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rPr>
                        <a:t>√</a:t>
                      </a: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r>
              <a:tr h="177605">
                <a:tc vMerge="1">
                  <a:txBody>
                    <a:bodyPr/>
                    <a:lstStyle/>
                    <a:p>
                      <a:endParaRPr lang="zh-CN" altLang="en-US"/>
                    </a:p>
                  </a:txBody>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900" b="1" i="0" u="none" strike="noStrike" baseline="0" dirty="0" smtClean="0">
                          <a:solidFill>
                            <a:srgbClr val="FFFFFF"/>
                          </a:solidFill>
                          <a:effectLst/>
                          <a:latin typeface="华文楷体" panose="02010600040101010101" pitchFamily="2" charset="-122"/>
                          <a:ea typeface="华文楷体" panose="02010600040101010101" pitchFamily="2" charset="-122"/>
                        </a:rPr>
                        <a:t>新渠道寿险续期系统</a:t>
                      </a:r>
                    </a:p>
                  </a:txBody>
                  <a:tcPr marL="9525" marR="9525" marT="8792" marB="0" anchor="ctr">
                    <a:solidFill>
                      <a:srgbClr val="00B0F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rPr>
                        <a:t>√</a:t>
                      </a: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r>
              <a:tr h="177605">
                <a:tc vMerge="1">
                  <a:txBody>
                    <a:bodyPr/>
                    <a:lstStyle/>
                    <a:p>
                      <a:endParaRPr lang="zh-CN" altLang="en-US"/>
                    </a:p>
                  </a:txBody>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900" b="1" i="0" u="none" strike="noStrike" baseline="0" dirty="0" smtClean="0">
                          <a:solidFill>
                            <a:srgbClr val="FFFFFF"/>
                          </a:solidFill>
                          <a:effectLst/>
                          <a:latin typeface="华文楷体" panose="02010600040101010101" pitchFamily="2" charset="-122"/>
                          <a:ea typeface="华文楷体" panose="02010600040101010101" pitchFamily="2" charset="-122"/>
                        </a:rPr>
                        <a:t>XBRL</a:t>
                      </a:r>
                      <a:r>
                        <a:rPr lang="zh-CN" altLang="en-US" sz="900" b="1" i="0" u="none" strike="noStrike" baseline="0" dirty="0" smtClean="0">
                          <a:solidFill>
                            <a:srgbClr val="FFFFFF"/>
                          </a:solidFill>
                          <a:effectLst/>
                          <a:latin typeface="华文楷体" panose="02010600040101010101" pitchFamily="2" charset="-122"/>
                          <a:ea typeface="华文楷体" panose="02010600040101010101" pitchFamily="2" charset="-122"/>
                        </a:rPr>
                        <a:t>综合报告制定平台</a:t>
                      </a:r>
                    </a:p>
                  </a:txBody>
                  <a:tcPr marL="9525" marR="9525" marT="8792" marB="0" anchor="ctr">
                    <a:solidFill>
                      <a:srgbClr val="00B0F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rPr>
                        <a:t>√</a:t>
                      </a: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r>
              <a:tr h="177605">
                <a:tc vMerge="1">
                  <a:txBody>
                    <a:bodyPr/>
                    <a:lstStyle/>
                    <a:p>
                      <a:endParaRPr lang="zh-CN" altLang="en-US"/>
                    </a:p>
                  </a:txBody>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900" b="1" i="0" u="none" strike="noStrike" baseline="0" dirty="0" smtClean="0">
                          <a:solidFill>
                            <a:srgbClr val="FFFFFF"/>
                          </a:solidFill>
                          <a:effectLst/>
                          <a:latin typeface="华文楷体" panose="02010600040101010101" pitchFamily="2" charset="-122"/>
                          <a:ea typeface="华文楷体" panose="02010600040101010101" pitchFamily="2" charset="-122"/>
                        </a:rPr>
                        <a:t>核心开发式平台</a:t>
                      </a:r>
                    </a:p>
                  </a:txBody>
                  <a:tcPr marL="9525" marR="9525" marT="8792" marB="0" anchor="ctr">
                    <a:solidFill>
                      <a:srgbClr val="00B0F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rPr>
                        <a:t>√</a:t>
                      </a: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r>
              <a:tr h="177605">
                <a:tc vMerge="1">
                  <a:txBody>
                    <a:bodyPr/>
                    <a:lstStyle/>
                    <a:p>
                      <a:endParaRPr lang="zh-CN" altLang="en-US"/>
                    </a:p>
                  </a:txBody>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900" b="1" i="0" u="none" strike="noStrike" baseline="0" dirty="0" smtClean="0">
                          <a:solidFill>
                            <a:srgbClr val="FFFFFF"/>
                          </a:solidFill>
                          <a:effectLst/>
                          <a:latin typeface="华文楷体" panose="02010600040101010101" pitchFamily="2" charset="-122"/>
                          <a:ea typeface="华文楷体" panose="02010600040101010101" pitchFamily="2" charset="-122"/>
                        </a:rPr>
                        <a:t>移动</a:t>
                      </a:r>
                      <a:r>
                        <a:rPr lang="en-US" altLang="zh-CN" sz="900" b="1" i="0" u="none" strike="noStrike" baseline="0" dirty="0" smtClean="0">
                          <a:solidFill>
                            <a:srgbClr val="FFFFFF"/>
                          </a:solidFill>
                          <a:effectLst/>
                          <a:latin typeface="华文楷体" panose="02010600040101010101" pitchFamily="2" charset="-122"/>
                          <a:ea typeface="华文楷体" panose="02010600040101010101" pitchFamily="2" charset="-122"/>
                        </a:rPr>
                        <a:t>APP</a:t>
                      </a:r>
                      <a:endParaRPr lang="zh-CN" altLang="en-US" sz="900" b="1" i="0" u="none" strike="noStrike" baseline="0" dirty="0" smtClean="0">
                        <a:solidFill>
                          <a:srgbClr val="FFFFFF"/>
                        </a:solidFill>
                        <a:effectLst/>
                        <a:latin typeface="华文楷体" panose="02010600040101010101" pitchFamily="2" charset="-122"/>
                        <a:ea typeface="华文楷体" panose="02010600040101010101" pitchFamily="2" charset="-122"/>
                      </a:endParaRPr>
                    </a:p>
                  </a:txBody>
                  <a:tcPr marL="9525" marR="9525" marT="8792" marB="0" anchor="ctr">
                    <a:solidFill>
                      <a:srgbClr val="00B0F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rPr>
                        <a:t>√</a:t>
                      </a: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r>
              <a:tr h="177605">
                <a:tc vMerge="1">
                  <a:txBody>
                    <a:bodyPr/>
                    <a:lstStyle/>
                    <a:p>
                      <a:endParaRPr lang="zh-CN" altLang="en-US"/>
                    </a:p>
                  </a:txBody>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900" b="1" i="0" u="none" strike="noStrike" baseline="0" dirty="0" smtClean="0">
                          <a:solidFill>
                            <a:srgbClr val="FFFFFF"/>
                          </a:solidFill>
                          <a:effectLst/>
                          <a:latin typeface="华文楷体" panose="02010600040101010101" pitchFamily="2" charset="-122"/>
                          <a:ea typeface="华文楷体" panose="02010600040101010101" pitchFamily="2" charset="-122"/>
                        </a:rPr>
                        <a:t>数字营销</a:t>
                      </a:r>
                    </a:p>
                  </a:txBody>
                  <a:tcPr marL="9525" marR="9525" marT="8792" marB="0" anchor="ctr">
                    <a:solidFill>
                      <a:srgbClr val="00B0F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rPr>
                        <a:t>√</a:t>
                      </a: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r>
              <a:tr h="177605">
                <a:tc rowSpan="3">
                  <a:txBody>
                    <a:bodyPr/>
                    <a:lstStyle/>
                    <a:p>
                      <a:pPr algn="ctr" rtl="0" fontAlgn="ctr"/>
                      <a:r>
                        <a:rPr lang="zh-CN" altLang="en-US" sz="900" b="1" i="0" u="none" strike="noStrike" baseline="0" dirty="0" smtClean="0">
                          <a:solidFill>
                            <a:srgbClr val="FFFFFF"/>
                          </a:solidFill>
                          <a:effectLst/>
                          <a:latin typeface="华文楷体" panose="02010600040101010101" pitchFamily="2" charset="-122"/>
                          <a:ea typeface="华文楷体" panose="02010600040101010101" pitchFamily="2" charset="-122"/>
                        </a:rPr>
                        <a:t>数据仓库</a:t>
                      </a:r>
                      <a:endParaRPr lang="zh-CN" altLang="en-US" sz="900" b="1" i="0" u="none" strike="noStrike" baseline="0" dirty="0">
                        <a:solidFill>
                          <a:srgbClr val="FFFFFF"/>
                        </a:solidFill>
                        <a:effectLst/>
                        <a:latin typeface="华文楷体" panose="02010600040101010101" pitchFamily="2" charset="-122"/>
                        <a:ea typeface="华文楷体" panose="02010600040101010101" pitchFamily="2" charset="-122"/>
                      </a:endParaRPr>
                    </a:p>
                  </a:txBody>
                  <a:tcPr marL="9525" marR="9525" marT="8792" marB="0" anchor="ctr">
                    <a:solidFill>
                      <a:srgbClr val="00B0F0"/>
                    </a:solidFill>
                  </a:tcPr>
                </a:tc>
                <a:tc>
                  <a:txBody>
                    <a:bodyPr/>
                    <a:lstStyle/>
                    <a:p>
                      <a:pPr algn="l" rtl="0" fontAlgn="ctr"/>
                      <a:r>
                        <a:rPr lang="zh-CN" altLang="en-US" sz="900" b="1" i="0" u="none" strike="noStrike" baseline="0" dirty="0" smtClean="0">
                          <a:solidFill>
                            <a:srgbClr val="FF0000"/>
                          </a:solidFill>
                          <a:effectLst/>
                          <a:latin typeface="华文楷体" panose="02010600040101010101" pitchFamily="2" charset="-122"/>
                          <a:ea typeface="华文楷体" panose="02010600040101010101" pitchFamily="2" charset="-122"/>
                        </a:rPr>
                        <a:t>风险数据集市</a:t>
                      </a:r>
                      <a:endParaRPr lang="zh-CN" altLang="en-US" sz="900" b="1" i="0" u="none" strike="noStrike" baseline="0" dirty="0">
                        <a:solidFill>
                          <a:srgbClr val="FF0000"/>
                        </a:solidFill>
                        <a:effectLst/>
                        <a:latin typeface="华文楷体" panose="02010600040101010101" pitchFamily="2" charset="-122"/>
                        <a:ea typeface="华文楷体" panose="02010600040101010101" pitchFamily="2" charset="-122"/>
                      </a:endParaRPr>
                    </a:p>
                  </a:txBody>
                  <a:tcPr marL="9525" marR="9525" marT="8792" marB="0" anchor="ctr">
                    <a:solidFill>
                      <a:srgbClr val="00B0F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100" b="1" u="none" strike="noStrike" kern="1200" dirty="0" smtClean="0">
                          <a:solidFill>
                            <a:srgbClr val="FF0000"/>
                          </a:solidFill>
                          <a:effectLst/>
                          <a:latin typeface="华文楷体" panose="02010600040101010101" pitchFamily="2" charset="-122"/>
                          <a:ea typeface="华文楷体" panose="02010600040101010101" pitchFamily="2" charset="-122"/>
                          <a:cs typeface="+mn-cs"/>
                        </a:rPr>
                        <a:t>√</a:t>
                      </a: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r>
              <a:tr h="177605">
                <a:tc vMerge="1">
                  <a:txBody>
                    <a:bodyPr/>
                    <a:lstStyle/>
                    <a:p>
                      <a:endParaRPr lang="zh-CN" altLang="en-US"/>
                    </a:p>
                  </a:txBody>
                  <a:tcPr/>
                </a:tc>
                <a:tc>
                  <a:txBody>
                    <a:bodyPr/>
                    <a:lstStyle/>
                    <a:p>
                      <a:pPr algn="l" rtl="0" fontAlgn="ctr"/>
                      <a:r>
                        <a:rPr lang="zh-CN" altLang="en-US" sz="900" b="1" i="0" u="none" strike="noStrike" baseline="0" dirty="0" smtClean="0">
                          <a:solidFill>
                            <a:srgbClr val="FF0000"/>
                          </a:solidFill>
                          <a:effectLst/>
                          <a:latin typeface="华文楷体" panose="02010600040101010101" pitchFamily="2" charset="-122"/>
                          <a:ea typeface="华文楷体" panose="02010600040101010101" pitchFamily="2" charset="-122"/>
                        </a:rPr>
                        <a:t>综合信息分析系统</a:t>
                      </a:r>
                      <a:endParaRPr lang="zh-CN" altLang="en-US" sz="900" b="1" i="0" u="none" strike="noStrike" baseline="0" dirty="0">
                        <a:solidFill>
                          <a:srgbClr val="FF0000"/>
                        </a:solidFill>
                        <a:effectLst/>
                        <a:latin typeface="华文楷体" panose="02010600040101010101" pitchFamily="2" charset="-122"/>
                        <a:ea typeface="华文楷体" panose="02010600040101010101" pitchFamily="2" charset="-122"/>
                      </a:endParaRPr>
                    </a:p>
                  </a:txBody>
                  <a:tcPr marL="9525" marR="9525" marT="8792" marB="0" anchor="ctr">
                    <a:solidFill>
                      <a:srgbClr val="00B0F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100" b="1" u="none" strike="noStrike" kern="1200" dirty="0" smtClean="0">
                          <a:solidFill>
                            <a:srgbClr val="FF0000"/>
                          </a:solidFill>
                          <a:effectLst/>
                          <a:latin typeface="华文楷体" panose="02010600040101010101" pitchFamily="2" charset="-122"/>
                          <a:ea typeface="华文楷体" panose="02010600040101010101" pitchFamily="2" charset="-122"/>
                          <a:cs typeface="+mn-cs"/>
                        </a:rPr>
                        <a:t>√</a:t>
                      </a:r>
                      <a:endParaRPr lang="zh-CN" altLang="en-US" sz="1100" b="1" u="none" strike="noStrike" kern="1200" dirty="0">
                        <a:solidFill>
                          <a:srgbClr val="FF0000"/>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rgbClr val="FF0000"/>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rgbClr val="FF0000"/>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rgbClr val="FF0000"/>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rgbClr val="FF0000"/>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r>
              <a:tr h="182730">
                <a:tc vMerge="1">
                  <a:txBody>
                    <a:bodyPr/>
                    <a:lstStyle/>
                    <a:p>
                      <a:endParaRPr lang="zh-CN" altLang="en-US"/>
                    </a:p>
                  </a:txBody>
                  <a:tcPr/>
                </a:tc>
                <a:tc>
                  <a:txBody>
                    <a:bodyPr/>
                    <a:lstStyle/>
                    <a:p>
                      <a:pPr algn="l" rtl="0" fontAlgn="ctr"/>
                      <a:r>
                        <a:rPr lang="zh-CN" altLang="en-US" sz="900" b="1" i="0" u="none" strike="noStrike" baseline="0" dirty="0" smtClean="0">
                          <a:solidFill>
                            <a:srgbClr val="FF0000"/>
                          </a:solidFill>
                          <a:effectLst/>
                          <a:latin typeface="华文楷体" panose="02010600040101010101" pitchFamily="2" charset="-122"/>
                          <a:ea typeface="华文楷体" panose="02010600040101010101" pitchFamily="2" charset="-122"/>
                        </a:rPr>
                        <a:t>数据仓库</a:t>
                      </a:r>
                      <a:r>
                        <a:rPr lang="en-US" altLang="zh-CN" sz="900" b="1" i="0" u="none" strike="noStrike" baseline="0" dirty="0" smtClean="0">
                          <a:solidFill>
                            <a:srgbClr val="FF0000"/>
                          </a:solidFill>
                          <a:effectLst/>
                          <a:latin typeface="华文楷体" panose="02010600040101010101" pitchFamily="2" charset="-122"/>
                          <a:ea typeface="华文楷体" panose="02010600040101010101" pitchFamily="2" charset="-122"/>
                        </a:rPr>
                        <a:t>ETL</a:t>
                      </a:r>
                      <a:endParaRPr lang="zh-CN" altLang="en-US" sz="900" b="1" i="0" u="none" strike="noStrike" baseline="0" dirty="0">
                        <a:solidFill>
                          <a:srgbClr val="FF0000"/>
                        </a:solidFill>
                        <a:effectLst/>
                        <a:latin typeface="华文楷体" panose="02010600040101010101" pitchFamily="2" charset="-122"/>
                        <a:ea typeface="华文楷体" panose="02010600040101010101" pitchFamily="2" charset="-122"/>
                      </a:endParaRPr>
                    </a:p>
                  </a:txBody>
                  <a:tcPr marL="9525" marR="9525" marT="8792" marB="0" anchor="ctr">
                    <a:solidFill>
                      <a:srgbClr val="00B0F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rgbClr val="FF0000"/>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rgbClr val="FF0000"/>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100" b="1" u="none" strike="noStrike" kern="1200" dirty="0" smtClean="0">
                          <a:solidFill>
                            <a:srgbClr val="FF0000"/>
                          </a:solidFill>
                          <a:effectLst/>
                          <a:latin typeface="华文楷体" panose="02010600040101010101" pitchFamily="2" charset="-122"/>
                          <a:ea typeface="华文楷体" panose="02010600040101010101" pitchFamily="2" charset="-122"/>
                          <a:cs typeface="+mn-cs"/>
                        </a:rPr>
                        <a:t>√</a:t>
                      </a:r>
                      <a:endParaRPr lang="zh-CN" altLang="en-US" sz="1100" b="1" u="none" strike="noStrike" kern="1200" dirty="0">
                        <a:solidFill>
                          <a:srgbClr val="FF0000"/>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a:solidFill>
                          <a:srgbClr val="FF0000"/>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100" b="1" u="none" strike="noStrike" kern="1200" dirty="0" smtClean="0">
                          <a:solidFill>
                            <a:srgbClr val="FF0000"/>
                          </a:solidFill>
                          <a:effectLst/>
                          <a:latin typeface="华文楷体" panose="02010600040101010101" pitchFamily="2" charset="-122"/>
                          <a:ea typeface="华文楷体" panose="02010600040101010101" pitchFamily="2" charset="-122"/>
                          <a:cs typeface="+mn-cs"/>
                        </a:rPr>
                        <a:t>√</a:t>
                      </a:r>
                      <a:endParaRPr lang="zh-CN" altLang="en-US" sz="1100" b="1" u="none" strike="noStrike" kern="1200" dirty="0">
                        <a:solidFill>
                          <a:srgbClr val="FF0000"/>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zh-CN" altLang="en-US" sz="1100" b="1" u="none" strike="noStrike" kern="1200" dirty="0" smtClean="0">
                        <a:solidFill>
                          <a:schemeClr val="tx1"/>
                        </a:solidFill>
                        <a:effectLst/>
                        <a:latin typeface="华文楷体" panose="02010600040101010101" pitchFamily="2" charset="-122"/>
                        <a:ea typeface="华文楷体" panose="02010600040101010101" pitchFamily="2" charset="-122"/>
                        <a:cs typeface="+mn-cs"/>
                      </a:endParaRPr>
                    </a:p>
                  </a:txBody>
                  <a:tcPr marL="9525" marR="9525" marT="8792" marB="0" anchor="ctr"/>
                </a:tc>
              </a:tr>
            </a:tbl>
          </a:graphicData>
        </a:graphic>
      </p:graphicFrame>
    </p:spTree>
    <p:extLst>
      <p:ext uri="{BB962C8B-B14F-4D97-AF65-F5344CB8AC3E}">
        <p14:creationId xmlns="" xmlns:p14="http://schemas.microsoft.com/office/powerpoint/2010/main" val="19509261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虚尾箭头 14"/>
          <p:cNvSpPr/>
          <p:nvPr/>
        </p:nvSpPr>
        <p:spPr>
          <a:xfrm rot="13360627">
            <a:off x="5724111" y="3566324"/>
            <a:ext cx="1270000" cy="1645318"/>
          </a:xfrm>
          <a:prstGeom prst="stripedRightArrow">
            <a:avLst/>
          </a:prstGeom>
          <a:solidFill>
            <a:srgbClr val="FFC000"/>
          </a:solidFill>
          <a:ln>
            <a:solidFill>
              <a:srgbClr val="FFC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14" name="虚尾箭头 13"/>
          <p:cNvSpPr/>
          <p:nvPr/>
        </p:nvSpPr>
        <p:spPr>
          <a:xfrm rot="18983411">
            <a:off x="1902375" y="3584872"/>
            <a:ext cx="1270000" cy="1645318"/>
          </a:xfrm>
          <a:prstGeom prst="stripedRightArrow">
            <a:avLst/>
          </a:prstGeom>
          <a:solidFill>
            <a:srgbClr val="FFC000"/>
          </a:solidFill>
          <a:ln>
            <a:solidFill>
              <a:srgbClr val="FFC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2" name="虚尾箭头 1"/>
          <p:cNvSpPr/>
          <p:nvPr/>
        </p:nvSpPr>
        <p:spPr>
          <a:xfrm rot="5400000">
            <a:off x="3832737" y="1918374"/>
            <a:ext cx="1270000" cy="1645318"/>
          </a:xfrm>
          <a:prstGeom prst="stripedRightArrow">
            <a:avLst/>
          </a:prstGeom>
          <a:solidFill>
            <a:srgbClr val="FFC000"/>
          </a:solidFill>
          <a:ln>
            <a:solidFill>
              <a:srgbClr val="FFC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3" name="矩形 2"/>
          <p:cNvSpPr/>
          <p:nvPr/>
        </p:nvSpPr>
        <p:spPr>
          <a:xfrm>
            <a:off x="3014132" y="1108401"/>
            <a:ext cx="2861735" cy="9485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800" b="1" dirty="0">
                <a:latin typeface="黑体" panose="02010609060101010101" pitchFamily="49" charset="-122"/>
                <a:ea typeface="黑体" panose="02010609060101010101" pitchFamily="49" charset="-122"/>
              </a:rPr>
              <a:t>风险</a:t>
            </a:r>
            <a:r>
              <a:rPr lang="zh-CN" altLang="en-US" sz="2800" b="1" dirty="0" smtClean="0">
                <a:latin typeface="黑体" panose="02010609060101010101" pitchFamily="49" charset="-122"/>
                <a:ea typeface="黑体" panose="02010609060101010101" pitchFamily="49" charset="-122"/>
              </a:rPr>
              <a:t>管理产品</a:t>
            </a:r>
            <a:endParaRPr lang="zh-CN" altLang="en-US" sz="2800" b="1" dirty="0">
              <a:latin typeface="黑体" panose="02010609060101010101" pitchFamily="49" charset="-122"/>
              <a:ea typeface="黑体" panose="02010609060101010101" pitchFamily="49" charset="-122"/>
            </a:endParaRPr>
          </a:p>
        </p:txBody>
      </p:sp>
      <p:sp>
        <p:nvSpPr>
          <p:cNvPr id="4" name="矩形 3"/>
          <p:cNvSpPr/>
          <p:nvPr/>
        </p:nvSpPr>
        <p:spPr>
          <a:xfrm>
            <a:off x="772582" y="5179060"/>
            <a:ext cx="2703165" cy="9508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800" b="1" dirty="0" smtClean="0">
                <a:latin typeface="黑体" panose="02010609060101010101" pitchFamily="49" charset="-122"/>
                <a:ea typeface="黑体" panose="02010609060101010101" pitchFamily="49" charset="-122"/>
              </a:rPr>
              <a:t>保险行业经验</a:t>
            </a:r>
            <a:endParaRPr lang="zh-CN" altLang="en-US" sz="2800" b="1" dirty="0">
              <a:latin typeface="黑体" panose="02010609060101010101" pitchFamily="49" charset="-122"/>
              <a:ea typeface="黑体" panose="02010609060101010101" pitchFamily="49" charset="-122"/>
            </a:endParaRPr>
          </a:p>
        </p:txBody>
      </p:sp>
      <p:sp>
        <p:nvSpPr>
          <p:cNvPr id="5" name="矩形 4"/>
          <p:cNvSpPr/>
          <p:nvPr/>
        </p:nvSpPr>
        <p:spPr>
          <a:xfrm>
            <a:off x="5616735" y="5162127"/>
            <a:ext cx="2635067" cy="9508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800" b="1" dirty="0" smtClean="0">
                <a:latin typeface="黑体" panose="02010609060101010101" pitchFamily="49" charset="-122"/>
                <a:ea typeface="黑体" panose="02010609060101010101" pitchFamily="49" charset="-122"/>
              </a:rPr>
              <a:t>专业</a:t>
            </a:r>
            <a:r>
              <a:rPr lang="en-US" altLang="zh-CN" sz="2800" b="1" dirty="0" smtClean="0">
                <a:latin typeface="黑体" panose="02010609060101010101" pitchFamily="49" charset="-122"/>
                <a:ea typeface="黑体" panose="02010609060101010101" pitchFamily="49" charset="-122"/>
              </a:rPr>
              <a:t>XBRL</a:t>
            </a:r>
            <a:r>
              <a:rPr lang="zh-CN" altLang="en-US" sz="2800" b="1" dirty="0" smtClean="0">
                <a:latin typeface="黑体" panose="02010609060101010101" pitchFamily="49" charset="-122"/>
                <a:ea typeface="黑体" panose="02010609060101010101" pitchFamily="49" charset="-122"/>
              </a:rPr>
              <a:t>报告</a:t>
            </a:r>
            <a:endParaRPr lang="zh-CN" altLang="en-US" sz="2800" b="1" dirty="0">
              <a:latin typeface="黑体" panose="02010609060101010101" pitchFamily="49" charset="-122"/>
              <a:ea typeface="黑体" panose="02010609060101010101" pitchFamily="49" charset="-122"/>
            </a:endParaRPr>
          </a:p>
        </p:txBody>
      </p:sp>
      <p:sp>
        <p:nvSpPr>
          <p:cNvPr id="32" name="文本框 31"/>
          <p:cNvSpPr txBox="1"/>
          <p:nvPr/>
        </p:nvSpPr>
        <p:spPr>
          <a:xfrm>
            <a:off x="3678944" y="2485281"/>
            <a:ext cx="1880316" cy="369332"/>
          </a:xfrm>
          <a:prstGeom prst="rect">
            <a:avLst/>
          </a:prstGeom>
          <a:noFill/>
        </p:spPr>
        <p:txBody>
          <a:bodyPr wrap="square" rtlCol="0">
            <a:spAutoFit/>
          </a:bodyPr>
          <a:lstStyle/>
          <a:p>
            <a:r>
              <a:rPr lang="zh-CN" altLang="en-US" b="1" dirty="0" smtClean="0"/>
              <a:t>系统研发经验</a:t>
            </a:r>
            <a:endParaRPr lang="zh-CN" altLang="en-US" b="1" dirty="0"/>
          </a:p>
        </p:txBody>
      </p:sp>
      <p:sp>
        <p:nvSpPr>
          <p:cNvPr id="37" name="文本框 36"/>
          <p:cNvSpPr txBox="1"/>
          <p:nvPr/>
        </p:nvSpPr>
        <p:spPr>
          <a:xfrm>
            <a:off x="5655728" y="4288767"/>
            <a:ext cx="1880316" cy="369332"/>
          </a:xfrm>
          <a:prstGeom prst="rect">
            <a:avLst/>
          </a:prstGeom>
          <a:noFill/>
        </p:spPr>
        <p:txBody>
          <a:bodyPr wrap="square" rtlCol="0">
            <a:spAutoFit/>
          </a:bodyPr>
          <a:lstStyle/>
          <a:p>
            <a:r>
              <a:rPr lang="zh-CN" altLang="en-US" b="1" dirty="0" smtClean="0"/>
              <a:t>数据标准经验</a:t>
            </a:r>
            <a:endParaRPr lang="zh-CN" altLang="en-US" b="1" dirty="0"/>
          </a:p>
        </p:txBody>
      </p:sp>
      <p:sp>
        <p:nvSpPr>
          <p:cNvPr id="40" name="文本框 39"/>
          <p:cNvSpPr txBox="1"/>
          <p:nvPr/>
        </p:nvSpPr>
        <p:spPr>
          <a:xfrm>
            <a:off x="1760476" y="4305700"/>
            <a:ext cx="1880316" cy="369332"/>
          </a:xfrm>
          <a:prstGeom prst="rect">
            <a:avLst/>
          </a:prstGeom>
          <a:noFill/>
        </p:spPr>
        <p:txBody>
          <a:bodyPr wrap="square" rtlCol="0">
            <a:spAutoFit/>
          </a:bodyPr>
          <a:lstStyle/>
          <a:p>
            <a:r>
              <a:rPr lang="zh-CN" altLang="en-US" b="1" dirty="0" smtClean="0"/>
              <a:t>项目实施经验</a:t>
            </a:r>
            <a:endParaRPr lang="zh-CN" altLang="en-US" b="1" dirty="0"/>
          </a:p>
        </p:txBody>
      </p:sp>
      <p:sp>
        <p:nvSpPr>
          <p:cNvPr id="43" name="标题 1"/>
          <p:cNvSpPr txBox="1">
            <a:spLocks/>
          </p:cNvSpPr>
          <p:nvPr/>
        </p:nvSpPr>
        <p:spPr>
          <a:xfrm>
            <a:off x="174694" y="372260"/>
            <a:ext cx="7590193" cy="541339"/>
          </a:xfrm>
          <a:prstGeom prst="rect">
            <a:avLst/>
          </a:prstGeom>
        </p:spPr>
        <p:txBody>
          <a:bodyPr>
            <a:noAutofit/>
          </a:bodyPr>
          <a:lstStyle>
            <a:lvl1pPr algn="ctr" rtl="0" fontAlgn="base">
              <a:spcBef>
                <a:spcPct val="0"/>
              </a:spcBef>
              <a:spcAft>
                <a:spcPct val="0"/>
              </a:spcAft>
              <a:defRPr sz="4400" kern="1200">
                <a:solidFill>
                  <a:schemeClr val="tx1"/>
                </a:solidFill>
                <a:latin typeface="+mj-lt"/>
                <a:ea typeface="+mj-ea"/>
                <a:cs typeface="宋体" charset="0"/>
              </a:defRPr>
            </a:lvl1pPr>
            <a:lvl2pPr algn="ctr" rtl="0" fontAlgn="base">
              <a:spcBef>
                <a:spcPct val="0"/>
              </a:spcBef>
              <a:spcAft>
                <a:spcPct val="0"/>
              </a:spcAft>
              <a:defRPr sz="4400">
                <a:solidFill>
                  <a:schemeClr val="tx1"/>
                </a:solidFill>
                <a:latin typeface="Calibri" charset="0"/>
                <a:ea typeface="宋体" charset="0"/>
                <a:cs typeface="宋体" charset="0"/>
              </a:defRPr>
            </a:lvl2pPr>
            <a:lvl3pPr algn="ctr" rtl="0" fontAlgn="base">
              <a:spcBef>
                <a:spcPct val="0"/>
              </a:spcBef>
              <a:spcAft>
                <a:spcPct val="0"/>
              </a:spcAft>
              <a:defRPr sz="4400">
                <a:solidFill>
                  <a:schemeClr val="tx1"/>
                </a:solidFill>
                <a:latin typeface="Calibri" charset="0"/>
                <a:ea typeface="宋体" charset="0"/>
                <a:cs typeface="宋体" charset="0"/>
              </a:defRPr>
            </a:lvl3pPr>
            <a:lvl4pPr algn="ctr" rtl="0" fontAlgn="base">
              <a:spcBef>
                <a:spcPct val="0"/>
              </a:spcBef>
              <a:spcAft>
                <a:spcPct val="0"/>
              </a:spcAft>
              <a:defRPr sz="4400">
                <a:solidFill>
                  <a:schemeClr val="tx1"/>
                </a:solidFill>
                <a:latin typeface="Calibri" charset="0"/>
                <a:ea typeface="宋体" charset="0"/>
                <a:cs typeface="宋体" charset="0"/>
              </a:defRPr>
            </a:lvl4pPr>
            <a:lvl5pPr algn="ctr" rtl="0" fontAlgn="base">
              <a:spcBef>
                <a:spcPct val="0"/>
              </a:spcBef>
              <a:spcAft>
                <a:spcPct val="0"/>
              </a:spcAft>
              <a:defRPr sz="4400">
                <a:solidFill>
                  <a:schemeClr val="tx1"/>
                </a:solidFill>
                <a:latin typeface="Calibri" charset="0"/>
                <a:ea typeface="宋体" charset="0"/>
                <a:cs typeface="宋体" charset="0"/>
              </a:defRPr>
            </a:lvl5pPr>
            <a:lvl6pPr marL="457200" algn="ctr" rtl="0" fontAlgn="base">
              <a:spcBef>
                <a:spcPct val="0"/>
              </a:spcBef>
              <a:spcAft>
                <a:spcPct val="0"/>
              </a:spcAft>
              <a:defRPr sz="4400">
                <a:solidFill>
                  <a:schemeClr val="tx1"/>
                </a:solidFill>
                <a:latin typeface="Calibri" charset="0"/>
                <a:ea typeface="宋体" charset="0"/>
                <a:cs typeface="宋体" charset="0"/>
              </a:defRPr>
            </a:lvl6pPr>
            <a:lvl7pPr marL="914400" algn="ctr" rtl="0" fontAlgn="base">
              <a:spcBef>
                <a:spcPct val="0"/>
              </a:spcBef>
              <a:spcAft>
                <a:spcPct val="0"/>
              </a:spcAft>
              <a:defRPr sz="4400">
                <a:solidFill>
                  <a:schemeClr val="tx1"/>
                </a:solidFill>
                <a:latin typeface="Calibri" charset="0"/>
                <a:ea typeface="宋体" charset="0"/>
                <a:cs typeface="宋体" charset="0"/>
              </a:defRPr>
            </a:lvl7pPr>
            <a:lvl8pPr marL="1371600" algn="ctr" rtl="0" fontAlgn="base">
              <a:spcBef>
                <a:spcPct val="0"/>
              </a:spcBef>
              <a:spcAft>
                <a:spcPct val="0"/>
              </a:spcAft>
              <a:defRPr sz="4400">
                <a:solidFill>
                  <a:schemeClr val="tx1"/>
                </a:solidFill>
                <a:latin typeface="Calibri" charset="0"/>
                <a:ea typeface="宋体" charset="0"/>
                <a:cs typeface="宋体" charset="0"/>
              </a:defRPr>
            </a:lvl8pPr>
            <a:lvl9pPr marL="1828800" algn="ctr" rtl="0" fontAlgn="base">
              <a:spcBef>
                <a:spcPct val="0"/>
              </a:spcBef>
              <a:spcAft>
                <a:spcPct val="0"/>
              </a:spcAft>
              <a:defRPr sz="4400">
                <a:solidFill>
                  <a:schemeClr val="tx1"/>
                </a:solidFill>
                <a:latin typeface="Calibri" charset="0"/>
                <a:ea typeface="宋体" charset="0"/>
                <a:cs typeface="宋体" charset="0"/>
              </a:defRPr>
            </a:lvl9pPr>
          </a:lstStyle>
          <a:p>
            <a:pPr algn="l"/>
            <a:r>
              <a:rPr lang="zh-CN" altLang="en-US" sz="3600" dirty="0" smtClean="0">
                <a:latin typeface="黑体" panose="02010609060101010101" pitchFamily="49" charset="-122"/>
                <a:ea typeface="黑体" panose="02010609060101010101" pitchFamily="49" charset="-122"/>
              </a:rPr>
              <a:t>吉贝克</a:t>
            </a:r>
            <a:r>
              <a:rPr lang="en-US" altLang="zh-CN" sz="3600" dirty="0" smtClean="0">
                <a:latin typeface="黑体" panose="02010609060101010101" pitchFamily="49" charset="-122"/>
                <a:ea typeface="黑体" panose="02010609060101010101" pitchFamily="49" charset="-122"/>
              </a:rPr>
              <a:t>-</a:t>
            </a:r>
            <a:r>
              <a:rPr lang="zh-CN" altLang="en-US" sz="3600" dirty="0">
                <a:latin typeface="黑体" panose="02010609060101010101" pitchFamily="49" charset="-122"/>
                <a:ea typeface="黑体" panose="02010609060101010101" pitchFamily="49" charset="-122"/>
              </a:rPr>
              <a:t>偿二</a:t>
            </a:r>
            <a:r>
              <a:rPr lang="zh-CN" altLang="en-US" sz="3600" dirty="0" smtClean="0">
                <a:latin typeface="黑体" panose="02010609060101010101" pitchFamily="49" charset="-122"/>
                <a:ea typeface="黑体" panose="02010609060101010101" pitchFamily="49" charset="-122"/>
              </a:rPr>
              <a:t>代风险管理建设</a:t>
            </a:r>
            <a:endParaRPr lang="zh-CN" altLang="en-US" sz="3600" dirty="0">
              <a:latin typeface="黑体" panose="02010609060101010101" pitchFamily="49" charset="-122"/>
              <a:ea typeface="黑体" panose="02010609060101010101" pitchFamily="49" charset="-122"/>
            </a:endParaRPr>
          </a:p>
        </p:txBody>
      </p:sp>
      <p:sp>
        <p:nvSpPr>
          <p:cNvPr id="45" name="矩形 44"/>
          <p:cNvSpPr/>
          <p:nvPr/>
        </p:nvSpPr>
        <p:spPr>
          <a:xfrm>
            <a:off x="2547704" y="3096685"/>
            <a:ext cx="3649896" cy="889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imHei" charset="-122"/>
                <a:ea typeface="SimHei" charset="-122"/>
                <a:cs typeface="SimHei" charset="-122"/>
              </a:rPr>
              <a:t>偿付能力风险管理</a:t>
            </a:r>
            <a:endParaRPr lang="zh-CN" altLang="en-US" sz="32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SimHei" charset="-122"/>
              <a:ea typeface="SimHei" charset="-122"/>
              <a:cs typeface="SimHei" charset="-122"/>
            </a:endParaRPr>
          </a:p>
        </p:txBody>
      </p:sp>
    </p:spTree>
    <p:extLst>
      <p:ext uri="{BB962C8B-B14F-4D97-AF65-F5344CB8AC3E}">
        <p14:creationId xmlns="" xmlns:p14="http://schemas.microsoft.com/office/powerpoint/2010/main" val="3243826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 Box 4"/>
          <p:cNvSpPr txBox="1">
            <a:spLocks noChangeArrowheads="1"/>
          </p:cNvSpPr>
          <p:nvPr/>
        </p:nvSpPr>
        <p:spPr bwMode="auto">
          <a:xfrm>
            <a:off x="428596" y="1227692"/>
            <a:ext cx="2000264" cy="263771"/>
          </a:xfrm>
          <a:prstGeom prst="rect">
            <a:avLst/>
          </a:prstGeom>
          <a:solidFill>
            <a:srgbClr val="17365D">
              <a:alpha val="21000"/>
            </a:srgbClr>
          </a:solid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chor="ctr"/>
          <a:lstStyle/>
          <a:p>
            <a:pPr marL="316531" indent="-316531" defTabSz="0" eaLnBrk="0" hangingPunct="0">
              <a:buFont typeface="Wingdings" pitchFamily="2" charset="2"/>
              <a:buChar char="u"/>
              <a:defRPr/>
            </a:pPr>
            <a:r>
              <a:rPr lang="zh-CN" altLang="en-US" sz="1292" b="1" dirty="0">
                <a:solidFill>
                  <a:prstClr val="black"/>
                </a:solidFill>
                <a:latin typeface="华文楷体" panose="02010600040101010101" pitchFamily="2" charset="-122"/>
                <a:ea typeface="华文楷体" panose="02010600040101010101" pitchFamily="2" charset="-122"/>
                <a:sym typeface="微软雅黑" pitchFamily="34" charset="-122"/>
              </a:rPr>
              <a:t>系统整体内容</a:t>
            </a:r>
          </a:p>
        </p:txBody>
      </p:sp>
      <p:pic>
        <p:nvPicPr>
          <p:cNvPr id="6" name="图片 5"/>
          <p:cNvPicPr/>
          <p:nvPr/>
        </p:nvPicPr>
        <p:blipFill>
          <a:blip r:embed="rId3">
            <a:extLst>
              <a:ext uri="{28A0092B-C50C-407E-A947-70E740481C1C}">
                <a14:useLocalDpi xmlns="" xmlns:a14="http://schemas.microsoft.com/office/drawing/2010/main" val="0"/>
              </a:ext>
            </a:extLst>
          </a:blip>
          <a:srcRect/>
          <a:stretch>
            <a:fillRect/>
          </a:stretch>
        </p:blipFill>
        <p:spPr bwMode="auto">
          <a:xfrm>
            <a:off x="179512" y="1629096"/>
            <a:ext cx="8712968" cy="4965135"/>
          </a:xfrm>
          <a:prstGeom prst="rect">
            <a:avLst/>
          </a:prstGeom>
          <a:noFill/>
        </p:spPr>
      </p:pic>
      <p:sp>
        <p:nvSpPr>
          <p:cNvPr id="5" name="标题 1"/>
          <p:cNvSpPr txBox="1">
            <a:spLocks/>
          </p:cNvSpPr>
          <p:nvPr/>
        </p:nvSpPr>
        <p:spPr>
          <a:xfrm>
            <a:off x="351692" y="374162"/>
            <a:ext cx="8229600" cy="395654"/>
          </a:xfrm>
          <a:prstGeom prst="rect">
            <a:avLst/>
          </a:prstGeom>
        </p:spPr>
        <p:txBody>
          <a:bodyPr/>
          <a:lstStyle>
            <a:lvl1pPr>
              <a:defRPr>
                <a:latin typeface="+mj-lt"/>
                <a:ea typeface="+mj-ea"/>
                <a:cs typeface="+mj-cs"/>
              </a:defRPr>
            </a:lvl1pPr>
          </a:lstStyle>
          <a:p>
            <a:r>
              <a:rPr lang="zh-CN" altLang="en-US" sz="3600" kern="0" dirty="0" smtClean="0">
                <a:solidFill>
                  <a:sysClr val="windowText" lastClr="000000"/>
                </a:solidFill>
                <a:latin typeface="SimHei" charset="-122"/>
                <a:ea typeface="SimHei" charset="-122"/>
                <a:cs typeface="SimHei" charset="-122"/>
              </a:rPr>
              <a:t>新华人寿风险</a:t>
            </a:r>
            <a:r>
              <a:rPr lang="zh-CN" altLang="en-US" sz="3600" kern="0" dirty="0">
                <a:solidFill>
                  <a:sysClr val="windowText" lastClr="000000"/>
                </a:solidFill>
                <a:latin typeface="SimHei" charset="-122"/>
                <a:ea typeface="SimHei" charset="-122"/>
                <a:cs typeface="SimHei" charset="-122"/>
              </a:rPr>
              <a:t>管理信息系统</a:t>
            </a:r>
            <a:r>
              <a:rPr lang="zh-CN" altLang="en-US" sz="3600" kern="0" dirty="0" smtClean="0">
                <a:solidFill>
                  <a:sysClr val="windowText" lastClr="000000"/>
                </a:solidFill>
                <a:latin typeface="SimHei" charset="-122"/>
                <a:ea typeface="SimHei" charset="-122"/>
                <a:cs typeface="SimHei" charset="-122"/>
              </a:rPr>
              <a:t>框架</a:t>
            </a:r>
            <a:endParaRPr lang="zh-CN" altLang="en-US" sz="3600" kern="0" dirty="0">
              <a:solidFill>
                <a:sysClr val="windowText" lastClr="000000"/>
              </a:solidFill>
              <a:latin typeface="SimHei" charset="-122"/>
              <a:ea typeface="SimHei" charset="-122"/>
              <a:cs typeface="SimHei" charset="-122"/>
            </a:endParaRPr>
          </a:p>
        </p:txBody>
      </p:sp>
      <p:sp>
        <p:nvSpPr>
          <p:cNvPr id="7" name="Line 15"/>
          <p:cNvSpPr>
            <a:spLocks noChangeShapeType="1"/>
          </p:cNvSpPr>
          <p:nvPr/>
        </p:nvSpPr>
        <p:spPr bwMode="auto">
          <a:xfrm>
            <a:off x="457200" y="1041260"/>
            <a:ext cx="82296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lIns="63305" tIns="31652" rIns="63305" bIns="31652"/>
          <a:lstStyle/>
          <a:p>
            <a:endParaRPr lang="zh-CN" altLang="en-US" sz="1662"/>
          </a:p>
        </p:txBody>
      </p:sp>
    </p:spTree>
    <p:extLst>
      <p:ext uri="{BB962C8B-B14F-4D97-AF65-F5344CB8AC3E}">
        <p14:creationId xmlns="" xmlns:p14="http://schemas.microsoft.com/office/powerpoint/2010/main" val="32622613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Line 15"/>
          <p:cNvSpPr>
            <a:spLocks noChangeShapeType="1"/>
          </p:cNvSpPr>
          <p:nvPr/>
        </p:nvSpPr>
        <p:spPr bwMode="auto">
          <a:xfrm>
            <a:off x="268290" y="1011116"/>
            <a:ext cx="8594725"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lIns="63305" tIns="31652" rIns="63305" bIns="31652"/>
          <a:lstStyle/>
          <a:p>
            <a:endParaRPr lang="zh-CN" altLang="en-US" sz="1662"/>
          </a:p>
        </p:txBody>
      </p:sp>
      <p:sp>
        <p:nvSpPr>
          <p:cNvPr id="21" name="标题 1"/>
          <p:cNvSpPr txBox="1">
            <a:spLocks/>
          </p:cNvSpPr>
          <p:nvPr/>
        </p:nvSpPr>
        <p:spPr>
          <a:xfrm>
            <a:off x="211015" y="279400"/>
            <a:ext cx="8229600" cy="395654"/>
          </a:xfrm>
          <a:prstGeom prst="rect">
            <a:avLst/>
          </a:prstGeom>
        </p:spPr>
        <p:txBody>
          <a:bodyPr/>
          <a:lstStyle>
            <a:lvl1pPr>
              <a:defRPr>
                <a:latin typeface="+mj-lt"/>
                <a:ea typeface="+mj-ea"/>
                <a:cs typeface="+mj-cs"/>
              </a:defRPr>
            </a:lvl1pPr>
          </a:lstStyle>
          <a:p>
            <a:r>
              <a:rPr lang="zh-CN" altLang="en-US" sz="3600" kern="0" dirty="0" smtClean="0">
                <a:solidFill>
                  <a:sysClr val="windowText" lastClr="000000"/>
                </a:solidFill>
                <a:latin typeface="SimHei" charset="-122"/>
                <a:ea typeface="SimHei" charset="-122"/>
                <a:cs typeface="SimHei" charset="-122"/>
              </a:rPr>
              <a:t>君康人</a:t>
            </a:r>
            <a:r>
              <a:rPr lang="zh-CN" altLang="en-US" sz="3600" kern="0" dirty="0">
                <a:solidFill>
                  <a:sysClr val="windowText" lastClr="000000"/>
                </a:solidFill>
                <a:latin typeface="SimHei" charset="-122"/>
                <a:ea typeface="SimHei" charset="-122"/>
                <a:cs typeface="SimHei" charset="-122"/>
              </a:rPr>
              <a:t>寿偿二代风险管理信息系统</a:t>
            </a:r>
            <a:r>
              <a:rPr lang="zh-CN" altLang="en-US" sz="3600" kern="0" dirty="0" smtClean="0">
                <a:solidFill>
                  <a:sysClr val="windowText" lastClr="000000"/>
                </a:solidFill>
                <a:latin typeface="SimHei" charset="-122"/>
                <a:ea typeface="SimHei" charset="-122"/>
                <a:cs typeface="SimHei" charset="-122"/>
              </a:rPr>
              <a:t>框架</a:t>
            </a:r>
            <a:endParaRPr lang="zh-CN" altLang="en-US" sz="3600" kern="0" dirty="0">
              <a:solidFill>
                <a:sysClr val="windowText" lastClr="000000"/>
              </a:solidFill>
              <a:latin typeface="SimHei" charset="-122"/>
              <a:ea typeface="SimHei" charset="-122"/>
              <a:cs typeface="SimHei" charset="-122"/>
            </a:endParaRPr>
          </a:p>
        </p:txBody>
      </p:sp>
      <p:grpSp>
        <p:nvGrpSpPr>
          <p:cNvPr id="5" name="组合 100"/>
          <p:cNvGrpSpPr>
            <a:grpSpLocks/>
          </p:cNvGrpSpPr>
          <p:nvPr/>
        </p:nvGrpSpPr>
        <p:grpSpPr bwMode="auto">
          <a:xfrm>
            <a:off x="258765" y="5758962"/>
            <a:ext cx="8604250" cy="369277"/>
            <a:chOff x="280327" y="5943600"/>
            <a:chExt cx="9321271" cy="400050"/>
          </a:xfrm>
          <a:solidFill>
            <a:schemeClr val="accent5">
              <a:lumMod val="40000"/>
              <a:lumOff val="60000"/>
            </a:schemeClr>
          </a:solidFill>
        </p:grpSpPr>
        <p:sp>
          <p:nvSpPr>
            <p:cNvPr id="6" name="Rectangle 11"/>
            <p:cNvSpPr>
              <a:spLocks noChangeArrowheads="1"/>
            </p:cNvSpPr>
            <p:nvPr/>
          </p:nvSpPr>
          <p:spPr bwMode="auto">
            <a:xfrm flipH="1">
              <a:off x="280327" y="5943600"/>
              <a:ext cx="9321271" cy="400050"/>
            </a:xfrm>
            <a:prstGeom prst="rect">
              <a:avLst/>
            </a:prstGeom>
            <a:grpFill/>
            <a:ln w="3175">
              <a:solidFill>
                <a:srgbClr val="005E7F"/>
              </a:solidFill>
              <a:prstDash val="dash"/>
              <a:miter lim="800000"/>
              <a:headEnd/>
              <a:tailEnd/>
            </a:ln>
            <a:effectLst/>
          </p:spPr>
          <p:txBody>
            <a:bodyPr wrap="none" tIns="16615" anchor="ctr">
              <a:flatTx/>
            </a:bodyPr>
            <a:lstStyle/>
            <a:p>
              <a:pPr algn="ctr">
                <a:defRPr/>
              </a:pPr>
              <a:endParaRPr lang="en-US" altLang="zh-CN" sz="969" dirty="0">
                <a:latin typeface="华文楷体" pitchFamily="2" charset="-122"/>
                <a:ea typeface="华文楷体" pitchFamily="2" charset="-122"/>
                <a:cs typeface="Arial" pitchFamily="34" charset="0"/>
              </a:endParaRPr>
            </a:p>
          </p:txBody>
        </p:sp>
        <p:sp>
          <p:nvSpPr>
            <p:cNvPr id="7" name="TextBox 6"/>
            <p:cNvSpPr txBox="1">
              <a:spLocks noChangeArrowheads="1"/>
            </p:cNvSpPr>
            <p:nvPr/>
          </p:nvSpPr>
          <p:spPr bwMode="auto">
            <a:xfrm>
              <a:off x="290646" y="6010274"/>
              <a:ext cx="1489340" cy="315434"/>
            </a:xfrm>
            <a:prstGeom prst="rect">
              <a:avLst/>
            </a:prstGeom>
            <a:grpFill/>
            <a:ln w="9525">
              <a:noFill/>
              <a:miter lim="800000"/>
              <a:headEnd/>
              <a:tailEnd/>
            </a:ln>
          </p:spPr>
          <p:txBody>
            <a:bodyPr>
              <a:spAutoFit/>
            </a:bodyPr>
            <a:lstStyle/>
            <a:p>
              <a:pPr>
                <a:defRPr/>
              </a:pPr>
              <a:r>
                <a:rPr kumimoji="1" lang="zh-CN" altLang="en-US" sz="1292" b="1" dirty="0">
                  <a:latin typeface="华文楷体" pitchFamily="2" charset="-122"/>
                  <a:ea typeface="华文楷体" pitchFamily="2" charset="-122"/>
                </a:rPr>
                <a:t>数据存储</a:t>
              </a:r>
            </a:p>
          </p:txBody>
        </p:sp>
        <p:sp>
          <p:nvSpPr>
            <p:cNvPr id="8" name="矩形 7"/>
            <p:cNvSpPr/>
            <p:nvPr/>
          </p:nvSpPr>
          <p:spPr bwMode="auto">
            <a:xfrm>
              <a:off x="2924774" y="6011762"/>
              <a:ext cx="4365610" cy="216024"/>
            </a:xfrm>
            <a:prstGeom prst="rect">
              <a:avLst/>
            </a:prstGeom>
            <a:grp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316531" indent="-316531" algn="ctr">
                <a:defRPr/>
              </a:pPr>
              <a:r>
                <a:rPr lang="zh-CN" altLang="en-US" sz="1292" b="1" dirty="0">
                  <a:solidFill>
                    <a:schemeClr val="tx1"/>
                  </a:solidFill>
                  <a:latin typeface="华文楷体" pitchFamily="2" charset="-122"/>
                  <a:ea typeface="华文楷体" pitchFamily="2" charset="-122"/>
                  <a:cs typeface="Arial Unicode MS" pitchFamily="34" charset="-122"/>
                </a:rPr>
                <a:t>           风险数据库（一期）</a:t>
              </a:r>
              <a:r>
                <a:rPr lang="en-US" altLang="zh-CN" sz="1292" b="1" dirty="0">
                  <a:solidFill>
                    <a:schemeClr val="tx1"/>
                  </a:solidFill>
                  <a:latin typeface="华文楷体" pitchFamily="2" charset="-122"/>
                  <a:ea typeface="华文楷体" pitchFamily="2" charset="-122"/>
                  <a:cs typeface="Arial Unicode MS" pitchFamily="34" charset="-122"/>
                </a:rPr>
                <a:t>/</a:t>
              </a:r>
              <a:r>
                <a:rPr lang="zh-CN" altLang="en-US" sz="1292" b="1" dirty="0">
                  <a:solidFill>
                    <a:schemeClr val="tx1"/>
                  </a:solidFill>
                  <a:latin typeface="华文楷体" pitchFamily="2" charset="-122"/>
                  <a:ea typeface="华文楷体" pitchFamily="2" charset="-122"/>
                  <a:cs typeface="Arial Unicode MS" pitchFamily="34" charset="-122"/>
                </a:rPr>
                <a:t>风险数据集市</a:t>
              </a:r>
              <a:r>
                <a:rPr lang="en-US" altLang="zh-CN" sz="1292" b="1" dirty="0">
                  <a:solidFill>
                    <a:schemeClr val="tx1"/>
                  </a:solidFill>
                  <a:latin typeface="华文楷体" pitchFamily="2" charset="-122"/>
                  <a:ea typeface="华文楷体" pitchFamily="2" charset="-122"/>
                  <a:cs typeface="Arial Unicode MS" pitchFamily="34" charset="-122"/>
                </a:rPr>
                <a:t>(</a:t>
              </a:r>
              <a:r>
                <a:rPr lang="zh-CN" altLang="en-US" sz="1292" b="1" dirty="0">
                  <a:solidFill>
                    <a:schemeClr val="tx1"/>
                  </a:solidFill>
                  <a:latin typeface="华文楷体" pitchFamily="2" charset="-122"/>
                  <a:ea typeface="华文楷体" pitchFamily="2" charset="-122"/>
                  <a:cs typeface="Arial Unicode MS" pitchFamily="34" charset="-122"/>
                </a:rPr>
                <a:t>二期）</a:t>
              </a:r>
            </a:p>
          </p:txBody>
        </p:sp>
      </p:grpSp>
      <p:grpSp>
        <p:nvGrpSpPr>
          <p:cNvPr id="9" name="组合 96"/>
          <p:cNvGrpSpPr>
            <a:grpSpLocks/>
          </p:cNvGrpSpPr>
          <p:nvPr/>
        </p:nvGrpSpPr>
        <p:grpSpPr bwMode="auto">
          <a:xfrm>
            <a:off x="58740" y="1793630"/>
            <a:ext cx="8804275" cy="376385"/>
            <a:chOff x="63634" y="1381274"/>
            <a:chExt cx="9537963" cy="407751"/>
          </a:xfrm>
        </p:grpSpPr>
        <p:sp>
          <p:nvSpPr>
            <p:cNvPr id="10" name="矩形 9"/>
            <p:cNvSpPr/>
            <p:nvPr/>
          </p:nvSpPr>
          <p:spPr bwMode="auto">
            <a:xfrm>
              <a:off x="266569" y="1392387"/>
              <a:ext cx="9335028" cy="354012"/>
            </a:xfrm>
            <a:prstGeom prst="rect">
              <a:avLst/>
            </a:prstGeom>
            <a:solidFill>
              <a:schemeClr val="accent5">
                <a:lumMod val="40000"/>
                <a:lumOff val="60000"/>
              </a:schemeClr>
            </a:solidFill>
            <a:ln w="3175">
              <a:solidFill>
                <a:srgbClr val="005E7F"/>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8" dirty="0">
                <a:latin typeface="华文楷体" pitchFamily="2" charset="-122"/>
                <a:ea typeface="华文楷体" pitchFamily="2" charset="-122"/>
              </a:endParaRPr>
            </a:p>
          </p:txBody>
        </p:sp>
        <p:sp>
          <p:nvSpPr>
            <p:cNvPr id="11" name="矩形 10"/>
            <p:cNvSpPr/>
            <p:nvPr/>
          </p:nvSpPr>
          <p:spPr bwMode="auto">
            <a:xfrm>
              <a:off x="63634" y="1449537"/>
              <a:ext cx="1157419" cy="20955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92" b="1" dirty="0">
                  <a:solidFill>
                    <a:schemeClr val="tx2">
                      <a:lumMod val="50000"/>
                    </a:schemeClr>
                  </a:solidFill>
                  <a:latin typeface="华文楷体" pitchFamily="2" charset="-122"/>
                  <a:ea typeface="华文楷体" pitchFamily="2" charset="-122"/>
                  <a:cs typeface="Arial Unicode MS" pitchFamily="34" charset="-122"/>
                </a:rPr>
                <a:t>用户</a:t>
              </a:r>
            </a:p>
          </p:txBody>
        </p:sp>
        <p:sp>
          <p:nvSpPr>
            <p:cNvPr id="12" name="TextBox 103"/>
            <p:cNvSpPr txBox="1">
              <a:spLocks noChangeArrowheads="1"/>
            </p:cNvSpPr>
            <p:nvPr/>
          </p:nvSpPr>
          <p:spPr bwMode="auto">
            <a:xfrm>
              <a:off x="994040" y="1381274"/>
              <a:ext cx="988881" cy="4077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923">
                  <a:latin typeface="华文楷体" pitchFamily="2" charset="-122"/>
                  <a:ea typeface="华文楷体" pitchFamily="2" charset="-122"/>
                </a:rPr>
                <a:t>全机构</a:t>
              </a:r>
              <a:endParaRPr kumimoji="1" lang="en-US" altLang="zh-CN" sz="923">
                <a:latin typeface="华文楷体" pitchFamily="2" charset="-122"/>
                <a:ea typeface="华文楷体" pitchFamily="2" charset="-122"/>
              </a:endParaRPr>
            </a:p>
            <a:p>
              <a:pPr eaLnBrk="1" hangingPunct="1"/>
              <a:r>
                <a:rPr kumimoji="1" lang="zh-CN" altLang="en-US" sz="923">
                  <a:latin typeface="华文楷体" pitchFamily="2" charset="-122"/>
                  <a:ea typeface="华文楷体" pitchFamily="2" charset="-122"/>
                </a:rPr>
                <a:t>覆盖</a:t>
              </a:r>
            </a:p>
          </p:txBody>
        </p:sp>
        <p:grpSp>
          <p:nvGrpSpPr>
            <p:cNvPr id="13" name="组合 170"/>
            <p:cNvGrpSpPr>
              <a:grpSpLocks/>
            </p:cNvGrpSpPr>
            <p:nvPr/>
          </p:nvGrpSpPr>
          <p:grpSpPr bwMode="auto">
            <a:xfrm>
              <a:off x="1690557" y="1457474"/>
              <a:ext cx="7653072" cy="249848"/>
              <a:chOff x="1935205" y="548125"/>
              <a:chExt cx="6768363" cy="257392"/>
            </a:xfrm>
          </p:grpSpPr>
          <p:sp>
            <p:nvSpPr>
              <p:cNvPr id="14" name="矩形 13"/>
              <p:cNvSpPr/>
              <p:nvPr/>
            </p:nvSpPr>
            <p:spPr bwMode="auto">
              <a:xfrm>
                <a:off x="1935205" y="548125"/>
                <a:ext cx="1327815" cy="235503"/>
              </a:xfrm>
              <a:prstGeom prst="rect">
                <a:avLst/>
              </a:prstGeom>
              <a:solidFill>
                <a:srgbClr val="005E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15" b="1" dirty="0">
                    <a:solidFill>
                      <a:schemeClr val="bg1"/>
                    </a:solidFill>
                    <a:latin typeface="华文楷体" pitchFamily="2" charset="-122"/>
                    <a:ea typeface="华文楷体" pitchFamily="2" charset="-122"/>
                    <a:cs typeface="Arial Unicode MS" pitchFamily="34" charset="-122"/>
                  </a:rPr>
                  <a:t>管理层</a:t>
                </a:r>
              </a:p>
            </p:txBody>
          </p:sp>
          <p:sp>
            <p:nvSpPr>
              <p:cNvPr id="15" name="矩形 14"/>
              <p:cNvSpPr/>
              <p:nvPr/>
            </p:nvSpPr>
            <p:spPr bwMode="auto">
              <a:xfrm>
                <a:off x="7374231" y="570014"/>
                <a:ext cx="1329337" cy="235503"/>
              </a:xfrm>
              <a:prstGeom prst="rect">
                <a:avLst/>
              </a:prstGeom>
              <a:solidFill>
                <a:srgbClr val="005E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15" b="1" dirty="0">
                    <a:solidFill>
                      <a:schemeClr val="bg1"/>
                    </a:solidFill>
                    <a:latin typeface="华文楷体" pitchFamily="2" charset="-122"/>
                    <a:ea typeface="华文楷体" pitchFamily="2" charset="-122"/>
                    <a:cs typeface="Arial Unicode MS" pitchFamily="34" charset="-122"/>
                  </a:rPr>
                  <a:t>业务部门人员</a:t>
                </a:r>
              </a:p>
            </p:txBody>
          </p:sp>
          <p:sp>
            <p:nvSpPr>
              <p:cNvPr id="16" name="矩形 15"/>
              <p:cNvSpPr/>
              <p:nvPr/>
            </p:nvSpPr>
            <p:spPr bwMode="auto">
              <a:xfrm>
                <a:off x="6026642" y="570014"/>
                <a:ext cx="1327815" cy="235503"/>
              </a:xfrm>
              <a:prstGeom prst="rect">
                <a:avLst/>
              </a:prstGeom>
              <a:solidFill>
                <a:srgbClr val="005E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15" b="1" dirty="0">
                    <a:solidFill>
                      <a:schemeClr val="bg1"/>
                    </a:solidFill>
                    <a:latin typeface="华文楷体" pitchFamily="2" charset="-122"/>
                    <a:ea typeface="华文楷体" pitchFamily="2" charset="-122"/>
                    <a:cs typeface="Arial Unicode MS" pitchFamily="34" charset="-122"/>
                  </a:rPr>
                  <a:t>内控管理人员</a:t>
                </a:r>
              </a:p>
            </p:txBody>
          </p:sp>
          <p:sp>
            <p:nvSpPr>
              <p:cNvPr id="17" name="矩形 16"/>
              <p:cNvSpPr/>
              <p:nvPr/>
            </p:nvSpPr>
            <p:spPr bwMode="auto">
              <a:xfrm>
                <a:off x="4666886" y="556302"/>
                <a:ext cx="1327815" cy="235503"/>
              </a:xfrm>
              <a:prstGeom prst="rect">
                <a:avLst/>
              </a:prstGeom>
              <a:solidFill>
                <a:srgbClr val="005E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15" b="1" dirty="0">
                    <a:solidFill>
                      <a:schemeClr val="bg1"/>
                    </a:solidFill>
                    <a:latin typeface="华文楷体" pitchFamily="2" charset="-122"/>
                    <a:ea typeface="华文楷体" pitchFamily="2" charset="-122"/>
                    <a:cs typeface="Arial Unicode MS" pitchFamily="34" charset="-122"/>
                  </a:rPr>
                  <a:t>合规管理人员</a:t>
                </a:r>
              </a:p>
            </p:txBody>
          </p:sp>
          <p:sp>
            <p:nvSpPr>
              <p:cNvPr id="18" name="矩形 17"/>
              <p:cNvSpPr/>
              <p:nvPr/>
            </p:nvSpPr>
            <p:spPr bwMode="auto">
              <a:xfrm>
                <a:off x="3302566" y="556302"/>
                <a:ext cx="1329337" cy="235503"/>
              </a:xfrm>
              <a:prstGeom prst="rect">
                <a:avLst/>
              </a:prstGeom>
              <a:solidFill>
                <a:srgbClr val="005E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15" b="1" dirty="0">
                    <a:solidFill>
                      <a:schemeClr val="bg1"/>
                    </a:solidFill>
                    <a:latin typeface="华文楷体" pitchFamily="2" charset="-122"/>
                    <a:ea typeface="华文楷体" pitchFamily="2" charset="-122"/>
                    <a:cs typeface="Arial Unicode MS" pitchFamily="34" charset="-122"/>
                  </a:rPr>
                  <a:t>风险管理人员</a:t>
                </a:r>
              </a:p>
            </p:txBody>
          </p:sp>
        </p:grpSp>
      </p:grpSp>
      <p:sp>
        <p:nvSpPr>
          <p:cNvPr id="22" name="矩形 21"/>
          <p:cNvSpPr/>
          <p:nvPr/>
        </p:nvSpPr>
        <p:spPr bwMode="auto">
          <a:xfrm>
            <a:off x="260350" y="5210911"/>
            <a:ext cx="8602663" cy="397120"/>
          </a:xfrm>
          <a:prstGeom prst="rect">
            <a:avLst/>
          </a:prstGeom>
          <a:solidFill>
            <a:schemeClr val="accent5">
              <a:lumMod val="40000"/>
              <a:lumOff val="60000"/>
            </a:schemeClr>
          </a:solidFill>
          <a:ln w="3175">
            <a:solidFill>
              <a:srgbClr val="005E7F"/>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8" dirty="0">
              <a:latin typeface="华文楷体" pitchFamily="2" charset="-122"/>
              <a:ea typeface="华文楷体" pitchFamily="2" charset="-122"/>
            </a:endParaRPr>
          </a:p>
        </p:txBody>
      </p:sp>
      <p:sp>
        <p:nvSpPr>
          <p:cNvPr id="23" name="Rectangle 4"/>
          <p:cNvSpPr>
            <a:spLocks noChangeArrowheads="1"/>
          </p:cNvSpPr>
          <p:nvPr/>
        </p:nvSpPr>
        <p:spPr bwMode="auto">
          <a:xfrm flipH="1">
            <a:off x="1355725" y="5284177"/>
            <a:ext cx="1035050"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p>
            <a:pPr algn="ctr">
              <a:spcBef>
                <a:spcPct val="50000"/>
              </a:spcBef>
              <a:defRPr/>
            </a:pPr>
            <a:r>
              <a:rPr lang="zh-CN" altLang="en-US" sz="1015" b="1" dirty="0">
                <a:solidFill>
                  <a:schemeClr val="tx1"/>
                </a:solidFill>
                <a:latin typeface="华文楷体" pitchFamily="2" charset="-122"/>
                <a:ea typeface="华文楷体" pitchFamily="2" charset="-122"/>
              </a:rPr>
              <a:t>模型管理</a:t>
            </a:r>
          </a:p>
        </p:txBody>
      </p:sp>
      <p:sp>
        <p:nvSpPr>
          <p:cNvPr id="24" name="矩形 23"/>
          <p:cNvSpPr/>
          <p:nvPr/>
        </p:nvSpPr>
        <p:spPr bwMode="auto">
          <a:xfrm>
            <a:off x="206375" y="5238754"/>
            <a:ext cx="922338" cy="37074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292" b="1" dirty="0">
                <a:solidFill>
                  <a:schemeClr val="tx1"/>
                </a:solidFill>
                <a:latin typeface="华文楷体" pitchFamily="2" charset="-122"/>
                <a:ea typeface="华文楷体" pitchFamily="2" charset="-122"/>
                <a:cs typeface="Arial Unicode MS" pitchFamily="34" charset="-122"/>
              </a:rPr>
              <a:t>风险引擎</a:t>
            </a:r>
          </a:p>
        </p:txBody>
      </p:sp>
      <p:sp>
        <p:nvSpPr>
          <p:cNvPr id="25" name="Rectangle 4"/>
          <p:cNvSpPr>
            <a:spLocks noChangeArrowheads="1"/>
          </p:cNvSpPr>
          <p:nvPr/>
        </p:nvSpPr>
        <p:spPr bwMode="auto">
          <a:xfrm flipH="1">
            <a:off x="4321175" y="5284177"/>
            <a:ext cx="1035050" cy="248530"/>
          </a:xfrm>
          <a:prstGeom prst="rect">
            <a:avLst/>
          </a:prstGeom>
          <a:solidFill>
            <a:schemeClr val="tx2">
              <a:lumMod val="60000"/>
              <a:lumOff val="40000"/>
            </a:schemeClr>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p>
            <a:pPr algn="ctr">
              <a:spcBef>
                <a:spcPct val="50000"/>
              </a:spcBef>
            </a:pPr>
            <a:r>
              <a:rPr lang="zh-CN" altLang="en-US" sz="1015" b="1" dirty="0">
                <a:latin typeface="华文楷体" pitchFamily="2" charset="-122"/>
                <a:ea typeface="华文楷体" pitchFamily="2" charset="-122"/>
              </a:rPr>
              <a:t>流程管理</a:t>
            </a:r>
          </a:p>
        </p:txBody>
      </p:sp>
      <p:sp>
        <p:nvSpPr>
          <p:cNvPr id="26" name="Rectangle 4"/>
          <p:cNvSpPr>
            <a:spLocks noChangeArrowheads="1"/>
          </p:cNvSpPr>
          <p:nvPr/>
        </p:nvSpPr>
        <p:spPr bwMode="auto">
          <a:xfrm flipH="1">
            <a:off x="7294563" y="5284177"/>
            <a:ext cx="1035050" cy="248530"/>
          </a:xfrm>
          <a:prstGeom prst="rect">
            <a:avLst/>
          </a:prstGeom>
          <a:solidFill>
            <a:schemeClr val="tx2">
              <a:lumMod val="60000"/>
              <a:lumOff val="40000"/>
            </a:schemeClr>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p>
            <a:pPr algn="ctr">
              <a:spcBef>
                <a:spcPct val="50000"/>
              </a:spcBef>
            </a:pPr>
            <a:r>
              <a:rPr lang="zh-CN" altLang="en-US" sz="1015" b="1" dirty="0">
                <a:latin typeface="华文楷体" pitchFamily="2" charset="-122"/>
                <a:ea typeface="华文楷体" pitchFamily="2" charset="-122"/>
              </a:rPr>
              <a:t>接口管理</a:t>
            </a:r>
          </a:p>
        </p:txBody>
      </p:sp>
      <p:sp>
        <p:nvSpPr>
          <p:cNvPr id="27" name="矩形 26"/>
          <p:cNvSpPr/>
          <p:nvPr/>
        </p:nvSpPr>
        <p:spPr bwMode="auto">
          <a:xfrm>
            <a:off x="241301" y="2505809"/>
            <a:ext cx="8604250" cy="2385509"/>
          </a:xfrm>
          <a:prstGeom prst="rect">
            <a:avLst/>
          </a:prstGeom>
          <a:solidFill>
            <a:schemeClr val="accent5">
              <a:lumMod val="40000"/>
              <a:lumOff val="60000"/>
            </a:schemeClr>
          </a:solidFill>
          <a:ln w="3175">
            <a:solidFill>
              <a:srgbClr val="005E7F"/>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8" dirty="0">
              <a:latin typeface="华文楷体" pitchFamily="2" charset="-122"/>
              <a:ea typeface="华文楷体" pitchFamily="2" charset="-122"/>
            </a:endParaRPr>
          </a:p>
        </p:txBody>
      </p:sp>
      <p:sp>
        <p:nvSpPr>
          <p:cNvPr id="28" name="Line 43"/>
          <p:cNvSpPr>
            <a:spLocks noChangeShapeType="1"/>
          </p:cNvSpPr>
          <p:nvPr/>
        </p:nvSpPr>
        <p:spPr bwMode="auto">
          <a:xfrm rot="16200000" flipH="1">
            <a:off x="4497976" y="3955402"/>
            <a:ext cx="910049" cy="50800"/>
          </a:xfrm>
          <a:prstGeom prst="line">
            <a:avLst/>
          </a:prstGeom>
          <a:noFill/>
          <a:ln w="22225">
            <a:solidFill>
              <a:srgbClr val="DADCE7">
                <a:alpha val="49019"/>
              </a:srgbClr>
            </a:solidFill>
            <a:prstDash val="sysDot"/>
            <a:round/>
            <a:headEnd/>
            <a:tailEnd/>
          </a:ln>
          <a:extLst>
            <a:ext uri="{909E8E84-426E-40DD-AFC4-6F175D3DCCD1}">
              <a14:hiddenFill xmlns="" xmlns:a14="http://schemas.microsoft.com/office/drawing/2010/main">
                <a:noFill/>
              </a14:hiddenFill>
            </a:ext>
          </a:extLst>
        </p:spPr>
        <p:txBody>
          <a:bodyPr wrap="none" anchor="ctr"/>
          <a:lstStyle/>
          <a:p>
            <a:endParaRPr lang="zh-CN" altLang="en-US" sz="1662"/>
          </a:p>
        </p:txBody>
      </p:sp>
      <p:sp>
        <p:nvSpPr>
          <p:cNvPr id="29" name="TextBox 28"/>
          <p:cNvSpPr txBox="1">
            <a:spLocks noChangeArrowheads="1"/>
          </p:cNvSpPr>
          <p:nvPr/>
        </p:nvSpPr>
        <p:spPr bwMode="auto">
          <a:xfrm>
            <a:off x="249912" y="3691375"/>
            <a:ext cx="383503" cy="977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1292" b="1">
                <a:latin typeface="华文楷体" pitchFamily="2" charset="-122"/>
                <a:ea typeface="华文楷体" pitchFamily="2" charset="-122"/>
              </a:rPr>
              <a:t>核心应用</a:t>
            </a:r>
          </a:p>
        </p:txBody>
      </p:sp>
      <p:sp>
        <p:nvSpPr>
          <p:cNvPr id="30" name="矩形 29"/>
          <p:cNvSpPr/>
          <p:nvPr/>
        </p:nvSpPr>
        <p:spPr bwMode="auto">
          <a:xfrm>
            <a:off x="252414" y="2233248"/>
            <a:ext cx="8610600" cy="401515"/>
          </a:xfrm>
          <a:prstGeom prst="rect">
            <a:avLst/>
          </a:prstGeom>
          <a:solidFill>
            <a:schemeClr val="accent5">
              <a:lumMod val="40000"/>
              <a:lumOff val="60000"/>
            </a:schemeClr>
          </a:solidFill>
          <a:ln w="12700">
            <a:solidFill>
              <a:srgbClr val="005E7F"/>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8" dirty="0">
              <a:latin typeface="华文楷体" pitchFamily="2" charset="-122"/>
              <a:ea typeface="华文楷体" pitchFamily="2" charset="-122"/>
            </a:endParaRPr>
          </a:p>
        </p:txBody>
      </p:sp>
      <p:sp>
        <p:nvSpPr>
          <p:cNvPr id="31" name="矩形 30"/>
          <p:cNvSpPr/>
          <p:nvPr/>
        </p:nvSpPr>
        <p:spPr bwMode="auto">
          <a:xfrm>
            <a:off x="203202" y="2265485"/>
            <a:ext cx="923925" cy="37074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292" b="1" dirty="0">
                <a:solidFill>
                  <a:schemeClr val="tx1"/>
                </a:solidFill>
                <a:latin typeface="华文楷体" pitchFamily="2" charset="-122"/>
                <a:ea typeface="华文楷体" pitchFamily="2" charset="-122"/>
                <a:cs typeface="Arial Unicode MS" pitchFamily="34" charset="-122"/>
              </a:rPr>
              <a:t>风险</a:t>
            </a:r>
            <a:endParaRPr lang="en-US" altLang="zh-CN" sz="1292" b="1" dirty="0">
              <a:solidFill>
                <a:schemeClr val="tx1"/>
              </a:solidFill>
              <a:latin typeface="华文楷体" pitchFamily="2" charset="-122"/>
              <a:ea typeface="华文楷体" pitchFamily="2" charset="-122"/>
              <a:cs typeface="Arial Unicode MS" pitchFamily="34" charset="-122"/>
            </a:endParaRPr>
          </a:p>
          <a:p>
            <a:pPr>
              <a:defRPr/>
            </a:pPr>
            <a:r>
              <a:rPr lang="zh-CN" altLang="en-US" sz="1292" b="1" dirty="0">
                <a:solidFill>
                  <a:schemeClr val="tx1"/>
                </a:solidFill>
                <a:latin typeface="华文楷体" pitchFamily="2" charset="-122"/>
                <a:ea typeface="华文楷体" pitchFamily="2" charset="-122"/>
                <a:cs typeface="Arial Unicode MS" pitchFamily="34" charset="-122"/>
              </a:rPr>
              <a:t>展现</a:t>
            </a:r>
          </a:p>
        </p:txBody>
      </p:sp>
      <p:sp>
        <p:nvSpPr>
          <p:cNvPr id="32" name="Text Box 191"/>
          <p:cNvSpPr txBox="1">
            <a:spLocks noChangeArrowheads="1"/>
          </p:cNvSpPr>
          <p:nvPr/>
        </p:nvSpPr>
        <p:spPr bwMode="auto">
          <a:xfrm>
            <a:off x="2028826" y="2319705"/>
            <a:ext cx="1828800" cy="248530"/>
          </a:xfrm>
          <a:prstGeom prst="rect">
            <a:avLst/>
          </a:prstGeom>
          <a:solidFill>
            <a:schemeClr val="tx2">
              <a:lumMod val="60000"/>
              <a:lumOff val="40000"/>
            </a:schemeClr>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015" dirty="0"/>
              <a:t>报告管理（二期扩展）</a:t>
            </a:r>
          </a:p>
        </p:txBody>
      </p:sp>
      <p:sp>
        <p:nvSpPr>
          <p:cNvPr id="33" name="Text Box 191"/>
          <p:cNvSpPr txBox="1">
            <a:spLocks noChangeArrowheads="1"/>
          </p:cNvSpPr>
          <p:nvPr/>
        </p:nvSpPr>
        <p:spPr bwMode="auto">
          <a:xfrm>
            <a:off x="4095752" y="2319705"/>
            <a:ext cx="1827213" cy="248530"/>
          </a:xfrm>
          <a:prstGeom prst="rect">
            <a:avLst/>
          </a:prstGeom>
          <a:solidFill>
            <a:schemeClr val="tx2">
              <a:lumMod val="60000"/>
              <a:lumOff val="40000"/>
            </a:schemeClr>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015" dirty="0"/>
              <a:t>报表管理（二期扩展）</a:t>
            </a:r>
          </a:p>
        </p:txBody>
      </p:sp>
      <p:sp>
        <p:nvSpPr>
          <p:cNvPr id="34" name="Rectangle 21"/>
          <p:cNvSpPr>
            <a:spLocks noChangeArrowheads="1"/>
          </p:cNvSpPr>
          <p:nvPr/>
        </p:nvSpPr>
        <p:spPr bwMode="auto">
          <a:xfrm flipH="1">
            <a:off x="758827" y="2305052"/>
            <a:ext cx="873125" cy="231531"/>
          </a:xfrm>
          <a:prstGeom prst="rect">
            <a:avLst/>
          </a:prstGeom>
          <a:solidFill>
            <a:srgbClr val="FFFFCC"/>
          </a:solidFill>
          <a:ln>
            <a:solidFill>
              <a:srgbClr val="005E7F"/>
            </a:solidFill>
            <a:headEnd/>
            <a:tailEnd/>
          </a:ln>
          <a:effectLst/>
        </p:spPr>
        <p:style>
          <a:lnRef idx="1">
            <a:schemeClr val="accent1"/>
          </a:lnRef>
          <a:fillRef idx="2">
            <a:schemeClr val="accent1"/>
          </a:fillRef>
          <a:effectRef idx="1">
            <a:schemeClr val="accent1"/>
          </a:effectRef>
          <a:fontRef idx="minor">
            <a:schemeClr val="dk1"/>
          </a:fontRef>
        </p:style>
        <p:txBody>
          <a:bodyPr wrap="none" tIns="16615">
            <a:flatTx/>
          </a:bodyPr>
          <a:lstStyle/>
          <a:p>
            <a:pPr>
              <a:defRPr/>
            </a:pPr>
            <a:r>
              <a:rPr lang="zh-CN" altLang="en-US" sz="1108" b="1" dirty="0">
                <a:solidFill>
                  <a:srgbClr val="C00000"/>
                </a:solidFill>
                <a:latin typeface="华文楷体" pitchFamily="2" charset="-122"/>
                <a:ea typeface="华文楷体" pitchFamily="2" charset="-122"/>
              </a:rPr>
              <a:t>风险报告</a:t>
            </a:r>
          </a:p>
        </p:txBody>
      </p:sp>
      <p:sp>
        <p:nvSpPr>
          <p:cNvPr id="35" name="上下箭头 34"/>
          <p:cNvSpPr/>
          <p:nvPr/>
        </p:nvSpPr>
        <p:spPr bwMode="auto">
          <a:xfrm>
            <a:off x="2897190" y="2540978"/>
            <a:ext cx="244475" cy="291612"/>
          </a:xfrm>
          <a:prstGeom prst="upDownArrow">
            <a:avLst/>
          </a:prstGeom>
          <a:solidFill>
            <a:srgbClr val="C00000"/>
          </a:solidFill>
          <a:effectLst/>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sz="1108" dirty="0">
              <a:latin typeface="华文楷体" pitchFamily="2" charset="-122"/>
              <a:ea typeface="华文楷体" pitchFamily="2" charset="-122"/>
            </a:endParaRPr>
          </a:p>
        </p:txBody>
      </p:sp>
      <p:sp>
        <p:nvSpPr>
          <p:cNvPr id="36" name="上下箭头 35"/>
          <p:cNvSpPr/>
          <p:nvPr/>
        </p:nvSpPr>
        <p:spPr bwMode="auto">
          <a:xfrm>
            <a:off x="4962526" y="2546838"/>
            <a:ext cx="246063" cy="293077"/>
          </a:xfrm>
          <a:prstGeom prst="upDownArrow">
            <a:avLst/>
          </a:prstGeom>
          <a:solidFill>
            <a:srgbClr val="C00000"/>
          </a:solidFill>
          <a:effectLst/>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sz="1108" dirty="0">
              <a:latin typeface="华文楷体" pitchFamily="2" charset="-122"/>
              <a:ea typeface="华文楷体" pitchFamily="2" charset="-122"/>
            </a:endParaRPr>
          </a:p>
        </p:txBody>
      </p:sp>
      <p:sp>
        <p:nvSpPr>
          <p:cNvPr id="37" name="上下箭头 36"/>
          <p:cNvSpPr/>
          <p:nvPr/>
        </p:nvSpPr>
        <p:spPr bwMode="auto">
          <a:xfrm>
            <a:off x="7035801" y="2540978"/>
            <a:ext cx="246063" cy="291612"/>
          </a:xfrm>
          <a:prstGeom prst="upDownArrow">
            <a:avLst/>
          </a:prstGeom>
          <a:solidFill>
            <a:srgbClr val="C00000"/>
          </a:solidFill>
          <a:effectLst/>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sz="1108" dirty="0">
              <a:latin typeface="华文楷体" pitchFamily="2" charset="-122"/>
              <a:ea typeface="华文楷体" pitchFamily="2" charset="-122"/>
            </a:endParaRPr>
          </a:p>
        </p:txBody>
      </p:sp>
      <p:sp>
        <p:nvSpPr>
          <p:cNvPr id="38" name="矩形 37"/>
          <p:cNvSpPr/>
          <p:nvPr/>
        </p:nvSpPr>
        <p:spPr bwMode="auto">
          <a:xfrm>
            <a:off x="620714" y="2839915"/>
            <a:ext cx="6673850" cy="1906466"/>
          </a:xfrm>
          <a:prstGeom prst="rect">
            <a:avLst/>
          </a:prstGeom>
          <a:solidFill>
            <a:schemeClr val="accent3">
              <a:lumMod val="75000"/>
              <a:alpha val="17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2">
              <a:latin typeface="华文楷体" pitchFamily="2" charset="-122"/>
              <a:ea typeface="华文楷体" pitchFamily="2" charset="-122"/>
            </a:endParaRPr>
          </a:p>
        </p:txBody>
      </p:sp>
      <p:grpSp>
        <p:nvGrpSpPr>
          <p:cNvPr id="39" name="组合 184"/>
          <p:cNvGrpSpPr>
            <a:grpSpLocks/>
          </p:cNvGrpSpPr>
          <p:nvPr/>
        </p:nvGrpSpPr>
        <p:grpSpPr bwMode="auto">
          <a:xfrm>
            <a:off x="758826" y="3030415"/>
            <a:ext cx="6356350" cy="395656"/>
            <a:chOff x="1500167" y="4000460"/>
            <a:chExt cx="5715039" cy="428609"/>
          </a:xfrm>
        </p:grpSpPr>
        <p:sp>
          <p:nvSpPr>
            <p:cNvPr id="40" name="燕尾形 39"/>
            <p:cNvSpPr/>
            <p:nvPr/>
          </p:nvSpPr>
          <p:spPr>
            <a:xfrm>
              <a:off x="1500167" y="4000462"/>
              <a:ext cx="1071927" cy="428607"/>
            </a:xfrm>
            <a:prstGeom prst="chevron">
              <a:avLst/>
            </a:prstGeom>
            <a:solidFill>
              <a:srgbClr val="FFFFCC"/>
            </a:solidFill>
            <a:ln>
              <a:solidFill>
                <a:srgbClr val="005E7F"/>
              </a:solidFill>
              <a:headEnd/>
              <a:tailEnd/>
            </a:ln>
            <a:effectLst/>
          </p:spPr>
          <p:style>
            <a:lnRef idx="1">
              <a:schemeClr val="accent1"/>
            </a:lnRef>
            <a:fillRef idx="2">
              <a:schemeClr val="accent1"/>
            </a:fillRef>
            <a:effectRef idx="1">
              <a:schemeClr val="accent1"/>
            </a:effectRef>
            <a:fontRef idx="minor">
              <a:schemeClr val="dk1"/>
            </a:fontRef>
          </p:style>
          <p:txBody>
            <a:bodyPr wrap="none" tIns="16615" anchor="ctr">
              <a:flatTx/>
            </a:bodyPr>
            <a:lstStyle/>
            <a:p>
              <a:pPr algn="ctr">
                <a:defRPr/>
              </a:pPr>
              <a:r>
                <a:rPr lang="zh-CN" altLang="en-US" sz="1015" b="1" dirty="0">
                  <a:solidFill>
                    <a:srgbClr val="C00000"/>
                  </a:solidFill>
                  <a:latin typeface="华文楷体" pitchFamily="2" charset="-122"/>
                  <a:ea typeface="华文楷体" pitchFamily="2" charset="-122"/>
                </a:rPr>
                <a:t>风险偏好</a:t>
              </a:r>
            </a:p>
          </p:txBody>
        </p:sp>
        <p:sp>
          <p:nvSpPr>
            <p:cNvPr id="41" name="燕尾形 40"/>
            <p:cNvSpPr/>
            <p:nvPr/>
          </p:nvSpPr>
          <p:spPr>
            <a:xfrm>
              <a:off x="2429361" y="4000462"/>
              <a:ext cx="1070499" cy="428607"/>
            </a:xfrm>
            <a:prstGeom prst="chevron">
              <a:avLst/>
            </a:prstGeom>
            <a:solidFill>
              <a:srgbClr val="FFFFCC"/>
            </a:solidFill>
            <a:ln>
              <a:solidFill>
                <a:srgbClr val="005E7F"/>
              </a:solidFill>
              <a:headEnd/>
              <a:tailEnd/>
            </a:ln>
            <a:effectLst/>
          </p:spPr>
          <p:style>
            <a:lnRef idx="1">
              <a:schemeClr val="accent1"/>
            </a:lnRef>
            <a:fillRef idx="2">
              <a:schemeClr val="accent1"/>
            </a:fillRef>
            <a:effectRef idx="1">
              <a:schemeClr val="accent1"/>
            </a:effectRef>
            <a:fontRef idx="minor">
              <a:schemeClr val="dk1"/>
            </a:fontRef>
          </p:style>
          <p:txBody>
            <a:bodyPr wrap="none" tIns="16615" anchor="ctr">
              <a:flatTx/>
            </a:bodyPr>
            <a:lstStyle/>
            <a:p>
              <a:pPr algn="ctr">
                <a:defRPr/>
              </a:pPr>
              <a:r>
                <a:rPr lang="zh-CN" altLang="en-US" sz="1015" b="1" dirty="0">
                  <a:solidFill>
                    <a:srgbClr val="C00000"/>
                  </a:solidFill>
                  <a:latin typeface="华文楷体" pitchFamily="2" charset="-122"/>
                  <a:ea typeface="华文楷体" pitchFamily="2" charset="-122"/>
                </a:rPr>
                <a:t>风险控制</a:t>
              </a:r>
              <a:endParaRPr lang="en-US" altLang="zh-CN" sz="1015" b="1" dirty="0">
                <a:solidFill>
                  <a:srgbClr val="C00000"/>
                </a:solidFill>
                <a:latin typeface="华文楷体" pitchFamily="2" charset="-122"/>
                <a:ea typeface="华文楷体" pitchFamily="2" charset="-122"/>
              </a:endParaRPr>
            </a:p>
            <a:p>
              <a:pPr algn="ctr">
                <a:defRPr/>
              </a:pPr>
              <a:r>
                <a:rPr lang="zh-CN" altLang="en-US" sz="1015" b="1" dirty="0">
                  <a:solidFill>
                    <a:srgbClr val="C00000"/>
                  </a:solidFill>
                  <a:latin typeface="华文楷体" pitchFamily="2" charset="-122"/>
                  <a:ea typeface="华文楷体" pitchFamily="2" charset="-122"/>
                </a:rPr>
                <a:t>识别评估</a:t>
              </a:r>
            </a:p>
          </p:txBody>
        </p:sp>
        <p:sp>
          <p:nvSpPr>
            <p:cNvPr id="42" name="燕尾形 41"/>
            <p:cNvSpPr/>
            <p:nvPr/>
          </p:nvSpPr>
          <p:spPr>
            <a:xfrm>
              <a:off x="3364263" y="4000462"/>
              <a:ext cx="1071927" cy="428607"/>
            </a:xfrm>
            <a:prstGeom prst="chevron">
              <a:avLst/>
            </a:prstGeom>
            <a:solidFill>
              <a:srgbClr val="FFFFCC"/>
            </a:solidFill>
            <a:ln>
              <a:solidFill>
                <a:srgbClr val="005E7F"/>
              </a:solidFill>
              <a:headEnd/>
              <a:tailEnd/>
            </a:ln>
            <a:effectLst/>
          </p:spPr>
          <p:style>
            <a:lnRef idx="1">
              <a:schemeClr val="accent1"/>
            </a:lnRef>
            <a:fillRef idx="2">
              <a:schemeClr val="accent1"/>
            </a:fillRef>
            <a:effectRef idx="1">
              <a:schemeClr val="accent1"/>
            </a:effectRef>
            <a:fontRef idx="minor">
              <a:schemeClr val="dk1"/>
            </a:fontRef>
          </p:style>
          <p:txBody>
            <a:bodyPr wrap="none" tIns="16615" anchor="ctr">
              <a:flatTx/>
            </a:bodyPr>
            <a:lstStyle/>
            <a:p>
              <a:pPr algn="ctr">
                <a:defRPr/>
              </a:pPr>
              <a:r>
                <a:rPr lang="zh-CN" altLang="en-US" sz="1015" b="1" dirty="0">
                  <a:solidFill>
                    <a:srgbClr val="C00000"/>
                  </a:solidFill>
                  <a:latin typeface="华文楷体" pitchFamily="2" charset="-122"/>
                  <a:ea typeface="华文楷体" pitchFamily="2" charset="-122"/>
                </a:rPr>
                <a:t>风险监测</a:t>
              </a:r>
              <a:endParaRPr lang="en-US" altLang="zh-CN" sz="1015" b="1" dirty="0">
                <a:solidFill>
                  <a:srgbClr val="C00000"/>
                </a:solidFill>
                <a:latin typeface="华文楷体" pitchFamily="2" charset="-122"/>
                <a:ea typeface="华文楷体" pitchFamily="2" charset="-122"/>
              </a:endParaRPr>
            </a:p>
            <a:p>
              <a:pPr algn="ctr">
                <a:defRPr/>
              </a:pPr>
              <a:r>
                <a:rPr lang="zh-CN" altLang="en-US" sz="1015" b="1" dirty="0">
                  <a:solidFill>
                    <a:srgbClr val="C00000"/>
                  </a:solidFill>
                  <a:latin typeface="华文楷体" pitchFamily="2" charset="-122"/>
                  <a:ea typeface="华文楷体" pitchFamily="2" charset="-122"/>
                </a:rPr>
                <a:t>预警</a:t>
              </a:r>
            </a:p>
          </p:txBody>
        </p:sp>
        <p:sp>
          <p:nvSpPr>
            <p:cNvPr id="43" name="燕尾形 42"/>
            <p:cNvSpPr/>
            <p:nvPr/>
          </p:nvSpPr>
          <p:spPr>
            <a:xfrm>
              <a:off x="4293457" y="4000460"/>
              <a:ext cx="1071926" cy="428607"/>
            </a:xfrm>
            <a:prstGeom prst="chevron">
              <a:avLst/>
            </a:prstGeom>
            <a:solidFill>
              <a:srgbClr val="FFFFCC"/>
            </a:solidFill>
            <a:ln>
              <a:solidFill>
                <a:srgbClr val="005E7F"/>
              </a:solidFill>
              <a:headEnd/>
              <a:tailEnd/>
            </a:ln>
            <a:effectLst/>
          </p:spPr>
          <p:style>
            <a:lnRef idx="1">
              <a:schemeClr val="accent1"/>
            </a:lnRef>
            <a:fillRef idx="2">
              <a:schemeClr val="accent1"/>
            </a:fillRef>
            <a:effectRef idx="1">
              <a:schemeClr val="accent1"/>
            </a:effectRef>
            <a:fontRef idx="minor">
              <a:schemeClr val="dk1"/>
            </a:fontRef>
          </p:style>
          <p:txBody>
            <a:bodyPr wrap="none" tIns="16615" anchor="ctr">
              <a:flatTx/>
            </a:bodyPr>
            <a:lstStyle/>
            <a:p>
              <a:pPr algn="ctr">
                <a:defRPr/>
              </a:pPr>
              <a:r>
                <a:rPr lang="zh-CN" altLang="en-US" sz="1015" b="1" dirty="0">
                  <a:solidFill>
                    <a:srgbClr val="C00000"/>
                  </a:solidFill>
                  <a:latin typeface="华文楷体" pitchFamily="2" charset="-122"/>
                  <a:ea typeface="华文楷体" pitchFamily="2" charset="-122"/>
                </a:rPr>
                <a:t>风险计量与</a:t>
              </a:r>
              <a:endParaRPr lang="en-US" altLang="zh-CN" sz="1015" b="1" dirty="0">
                <a:solidFill>
                  <a:srgbClr val="C00000"/>
                </a:solidFill>
                <a:latin typeface="华文楷体" pitchFamily="2" charset="-122"/>
                <a:ea typeface="华文楷体" pitchFamily="2" charset="-122"/>
              </a:endParaRPr>
            </a:p>
            <a:p>
              <a:pPr algn="ctr">
                <a:defRPr/>
              </a:pPr>
              <a:r>
                <a:rPr lang="zh-CN" altLang="en-US" sz="1015" b="1" dirty="0">
                  <a:solidFill>
                    <a:srgbClr val="C00000"/>
                  </a:solidFill>
                  <a:latin typeface="华文楷体" pitchFamily="2" charset="-122"/>
                  <a:ea typeface="华文楷体" pitchFamily="2" charset="-122"/>
                </a:rPr>
                <a:t>资本分配</a:t>
              </a:r>
            </a:p>
          </p:txBody>
        </p:sp>
        <p:sp>
          <p:nvSpPr>
            <p:cNvPr id="44" name="燕尾形 43"/>
            <p:cNvSpPr/>
            <p:nvPr/>
          </p:nvSpPr>
          <p:spPr>
            <a:xfrm>
              <a:off x="5215514" y="4000462"/>
              <a:ext cx="1070499" cy="428607"/>
            </a:xfrm>
            <a:prstGeom prst="chevron">
              <a:avLst/>
            </a:prstGeom>
            <a:solidFill>
              <a:srgbClr val="FFFFCC"/>
            </a:solidFill>
            <a:ln>
              <a:solidFill>
                <a:srgbClr val="005E7F"/>
              </a:solidFill>
              <a:headEnd/>
              <a:tailEnd/>
            </a:ln>
            <a:effectLst/>
          </p:spPr>
          <p:style>
            <a:lnRef idx="1">
              <a:schemeClr val="accent1"/>
            </a:lnRef>
            <a:fillRef idx="2">
              <a:schemeClr val="accent1"/>
            </a:fillRef>
            <a:effectRef idx="1">
              <a:schemeClr val="accent1"/>
            </a:effectRef>
            <a:fontRef idx="minor">
              <a:schemeClr val="dk1"/>
            </a:fontRef>
          </p:style>
          <p:txBody>
            <a:bodyPr wrap="none" tIns="16615" anchor="ctr">
              <a:flatTx/>
            </a:bodyPr>
            <a:lstStyle/>
            <a:p>
              <a:pPr algn="ctr">
                <a:defRPr/>
              </a:pPr>
              <a:r>
                <a:rPr lang="zh-CN" altLang="en-US" sz="1015" b="1" dirty="0">
                  <a:solidFill>
                    <a:srgbClr val="C00000"/>
                  </a:solidFill>
                  <a:latin typeface="华文楷体" pitchFamily="2" charset="-122"/>
                  <a:ea typeface="华文楷体" pitchFamily="2" charset="-122"/>
                </a:rPr>
                <a:t>风险应对</a:t>
              </a:r>
              <a:endParaRPr lang="en-US" altLang="zh-CN" sz="1015" b="1" dirty="0">
                <a:solidFill>
                  <a:srgbClr val="C00000"/>
                </a:solidFill>
                <a:latin typeface="华文楷体" pitchFamily="2" charset="-122"/>
                <a:ea typeface="华文楷体" pitchFamily="2" charset="-122"/>
              </a:endParaRPr>
            </a:p>
            <a:p>
              <a:pPr algn="ctr">
                <a:defRPr/>
              </a:pPr>
              <a:r>
                <a:rPr lang="zh-CN" altLang="en-US" sz="1015" b="1" dirty="0">
                  <a:solidFill>
                    <a:srgbClr val="C00000"/>
                  </a:solidFill>
                  <a:latin typeface="华文楷体" pitchFamily="2" charset="-122"/>
                  <a:ea typeface="华文楷体" pitchFamily="2" charset="-122"/>
                </a:rPr>
                <a:t>控制</a:t>
              </a:r>
            </a:p>
          </p:txBody>
        </p:sp>
        <p:sp>
          <p:nvSpPr>
            <p:cNvPr id="45" name="燕尾形 44"/>
            <p:cNvSpPr/>
            <p:nvPr/>
          </p:nvSpPr>
          <p:spPr>
            <a:xfrm>
              <a:off x="6143280" y="4000462"/>
              <a:ext cx="1071926" cy="428607"/>
            </a:xfrm>
            <a:prstGeom prst="chevron">
              <a:avLst/>
            </a:prstGeom>
            <a:solidFill>
              <a:srgbClr val="FFFFCC"/>
            </a:solidFill>
            <a:ln>
              <a:solidFill>
                <a:srgbClr val="005E7F"/>
              </a:solidFill>
              <a:headEnd/>
              <a:tailEnd/>
            </a:ln>
            <a:effectLst/>
          </p:spPr>
          <p:style>
            <a:lnRef idx="1">
              <a:schemeClr val="accent1"/>
            </a:lnRef>
            <a:fillRef idx="2">
              <a:schemeClr val="accent1"/>
            </a:fillRef>
            <a:effectRef idx="1">
              <a:schemeClr val="accent1"/>
            </a:effectRef>
            <a:fontRef idx="minor">
              <a:schemeClr val="dk1"/>
            </a:fontRef>
          </p:style>
          <p:txBody>
            <a:bodyPr wrap="none" tIns="16615" anchor="ctr">
              <a:flatTx/>
            </a:bodyPr>
            <a:lstStyle/>
            <a:p>
              <a:pPr algn="ctr">
                <a:defRPr/>
              </a:pPr>
              <a:r>
                <a:rPr lang="zh-CN" altLang="en-US" sz="1015" b="1" dirty="0">
                  <a:solidFill>
                    <a:srgbClr val="C00000"/>
                  </a:solidFill>
                  <a:latin typeface="华文楷体" pitchFamily="2" charset="-122"/>
                  <a:ea typeface="华文楷体" pitchFamily="2" charset="-122"/>
                </a:rPr>
                <a:t>风险考核</a:t>
              </a:r>
              <a:endParaRPr lang="en-US" altLang="zh-CN" sz="1015" b="1" dirty="0">
                <a:solidFill>
                  <a:srgbClr val="C00000"/>
                </a:solidFill>
                <a:latin typeface="华文楷体" pitchFamily="2" charset="-122"/>
                <a:ea typeface="华文楷体" pitchFamily="2" charset="-122"/>
              </a:endParaRPr>
            </a:p>
            <a:p>
              <a:pPr algn="ctr">
                <a:defRPr/>
              </a:pPr>
              <a:r>
                <a:rPr lang="zh-CN" altLang="en-US" sz="1015" b="1" dirty="0">
                  <a:solidFill>
                    <a:srgbClr val="C00000"/>
                  </a:solidFill>
                  <a:latin typeface="华文楷体" pitchFamily="2" charset="-122"/>
                  <a:ea typeface="华文楷体" pitchFamily="2" charset="-122"/>
                </a:rPr>
                <a:t>监督</a:t>
              </a:r>
            </a:p>
          </p:txBody>
        </p:sp>
      </p:grpSp>
      <p:sp>
        <p:nvSpPr>
          <p:cNvPr id="46" name="Rectangle 21"/>
          <p:cNvSpPr>
            <a:spLocks noChangeArrowheads="1"/>
          </p:cNvSpPr>
          <p:nvPr/>
        </p:nvSpPr>
        <p:spPr bwMode="auto">
          <a:xfrm flipH="1">
            <a:off x="7475540" y="2898830"/>
            <a:ext cx="1271587" cy="197827"/>
          </a:xfrm>
          <a:prstGeom prst="rect">
            <a:avLst/>
          </a:prstGeom>
          <a:solidFill>
            <a:srgbClr val="FFFFCC"/>
          </a:solidFill>
          <a:ln>
            <a:solidFill>
              <a:srgbClr val="005E7F"/>
            </a:solidFill>
            <a:headEnd/>
            <a:tailEnd/>
          </a:ln>
          <a:effectLst/>
        </p:spPr>
        <p:style>
          <a:lnRef idx="1">
            <a:schemeClr val="accent1"/>
          </a:lnRef>
          <a:fillRef idx="2">
            <a:schemeClr val="accent1"/>
          </a:fillRef>
          <a:effectRef idx="1">
            <a:schemeClr val="accent1"/>
          </a:effectRef>
          <a:fontRef idx="minor">
            <a:schemeClr val="dk1"/>
          </a:fontRef>
        </p:style>
        <p:txBody>
          <a:bodyPr wrap="none" tIns="16615">
            <a:flatTx/>
          </a:bodyPr>
          <a:lstStyle/>
          <a:p>
            <a:pPr algn="ctr">
              <a:defRPr/>
            </a:pPr>
            <a:r>
              <a:rPr lang="zh-CN" altLang="en-US" sz="1108" b="1" dirty="0">
                <a:solidFill>
                  <a:srgbClr val="C00000"/>
                </a:solidFill>
                <a:latin typeface="华文楷体" pitchFamily="2" charset="-122"/>
                <a:ea typeface="华文楷体" pitchFamily="2" charset="-122"/>
              </a:rPr>
              <a:t>辅助功能</a:t>
            </a:r>
          </a:p>
        </p:txBody>
      </p:sp>
      <p:sp>
        <p:nvSpPr>
          <p:cNvPr id="47" name="Text Box 191"/>
          <p:cNvSpPr txBox="1">
            <a:spLocks noChangeArrowheads="1"/>
          </p:cNvSpPr>
          <p:nvPr/>
        </p:nvSpPr>
        <p:spPr bwMode="auto">
          <a:xfrm>
            <a:off x="7483476" y="3163124"/>
            <a:ext cx="1271588"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015" dirty="0"/>
              <a:t>法律制度库</a:t>
            </a:r>
            <a:endParaRPr lang="en-US" altLang="zh-CN" sz="1015" dirty="0"/>
          </a:p>
        </p:txBody>
      </p:sp>
      <p:sp>
        <p:nvSpPr>
          <p:cNvPr id="48" name="Text Box 191"/>
          <p:cNvSpPr txBox="1">
            <a:spLocks noChangeArrowheads="1"/>
          </p:cNvSpPr>
          <p:nvPr/>
        </p:nvSpPr>
        <p:spPr bwMode="auto">
          <a:xfrm>
            <a:off x="7483476" y="3744059"/>
            <a:ext cx="1271588" cy="248530"/>
          </a:xfrm>
          <a:prstGeom prst="rect">
            <a:avLst/>
          </a:prstGeom>
          <a:solidFill>
            <a:schemeClr val="tx2">
              <a:lumMod val="60000"/>
              <a:lumOff val="40000"/>
            </a:schemeClr>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015" dirty="0"/>
              <a:t>系统管理</a:t>
            </a:r>
            <a:endParaRPr lang="en-US" altLang="zh-CN" sz="1015" dirty="0"/>
          </a:p>
        </p:txBody>
      </p:sp>
      <p:sp>
        <p:nvSpPr>
          <p:cNvPr id="49" name="Text Box 191"/>
          <p:cNvSpPr txBox="1">
            <a:spLocks noChangeArrowheads="1"/>
          </p:cNvSpPr>
          <p:nvPr/>
        </p:nvSpPr>
        <p:spPr bwMode="auto">
          <a:xfrm>
            <a:off x="7483476" y="4037136"/>
            <a:ext cx="1271588" cy="248530"/>
          </a:xfrm>
          <a:prstGeom prst="rect">
            <a:avLst/>
          </a:prstGeom>
          <a:solidFill>
            <a:schemeClr val="tx2">
              <a:lumMod val="60000"/>
              <a:lumOff val="40000"/>
            </a:schemeClr>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015" dirty="0"/>
              <a:t>个人工作台</a:t>
            </a:r>
            <a:endParaRPr lang="en-US" altLang="zh-CN" sz="1015" dirty="0"/>
          </a:p>
        </p:txBody>
      </p:sp>
      <p:sp>
        <p:nvSpPr>
          <p:cNvPr id="50" name="Text Box 191"/>
          <p:cNvSpPr txBox="1">
            <a:spLocks noChangeArrowheads="1"/>
          </p:cNvSpPr>
          <p:nvPr/>
        </p:nvSpPr>
        <p:spPr bwMode="auto">
          <a:xfrm>
            <a:off x="7483476" y="4331677"/>
            <a:ext cx="1271588"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015" dirty="0"/>
              <a:t>咨询互动</a:t>
            </a:r>
            <a:endParaRPr lang="en-US" altLang="zh-CN" sz="1015" dirty="0"/>
          </a:p>
        </p:txBody>
      </p:sp>
      <p:sp>
        <p:nvSpPr>
          <p:cNvPr id="51" name="Text Box 191"/>
          <p:cNvSpPr txBox="1">
            <a:spLocks noChangeArrowheads="1"/>
          </p:cNvSpPr>
          <p:nvPr/>
        </p:nvSpPr>
        <p:spPr bwMode="auto">
          <a:xfrm>
            <a:off x="7483476" y="4624754"/>
            <a:ext cx="1271588"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015" dirty="0"/>
              <a:t>培训考试</a:t>
            </a:r>
            <a:endParaRPr lang="en-US" altLang="zh-CN" sz="1015" dirty="0"/>
          </a:p>
        </p:txBody>
      </p:sp>
      <p:sp>
        <p:nvSpPr>
          <p:cNvPr id="52" name="Text Box 191"/>
          <p:cNvSpPr txBox="1">
            <a:spLocks noChangeArrowheads="1"/>
          </p:cNvSpPr>
          <p:nvPr/>
        </p:nvSpPr>
        <p:spPr bwMode="auto">
          <a:xfrm>
            <a:off x="6134101" y="2305052"/>
            <a:ext cx="1828800" cy="248530"/>
          </a:xfrm>
          <a:prstGeom prst="rect">
            <a:avLst/>
          </a:prstGeom>
          <a:solidFill>
            <a:srgbClr val="7F7F7F"/>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solidFill>
                  <a:schemeClr val="tx1"/>
                </a:solidFill>
                <a:latin typeface="华文楷体" pitchFamily="2" charset="-122"/>
                <a:ea typeface="华文楷体" pitchFamily="2" charset="-122"/>
              </a:defRPr>
            </a:lvl1pPr>
          </a:lstStyle>
          <a:p>
            <a:r>
              <a:rPr lang="zh-CN" altLang="en-US" sz="1015" dirty="0"/>
              <a:t>管理者视图</a:t>
            </a:r>
            <a:r>
              <a:rPr lang="en-US" altLang="zh-CN" sz="1015" dirty="0"/>
              <a:t>/</a:t>
            </a:r>
            <a:r>
              <a:rPr lang="zh-CN" altLang="en-US" sz="1015" dirty="0"/>
              <a:t>仪表盘</a:t>
            </a:r>
          </a:p>
        </p:txBody>
      </p:sp>
      <p:sp>
        <p:nvSpPr>
          <p:cNvPr id="53" name="Text Box 191"/>
          <p:cNvSpPr txBox="1">
            <a:spLocks noChangeArrowheads="1"/>
          </p:cNvSpPr>
          <p:nvPr/>
        </p:nvSpPr>
        <p:spPr bwMode="auto">
          <a:xfrm>
            <a:off x="758827" y="3448051"/>
            <a:ext cx="1030288"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p>
            <a:pPr algn="ctr">
              <a:spcBef>
                <a:spcPct val="50000"/>
              </a:spcBef>
              <a:defRPr/>
            </a:pPr>
            <a:r>
              <a:rPr lang="zh-CN" altLang="en-US" sz="1015" b="1" dirty="0">
                <a:latin typeface="华文楷体" pitchFamily="2" charset="-122"/>
                <a:ea typeface="华文楷体" pitchFamily="2" charset="-122"/>
              </a:rPr>
              <a:t>风险偏好管理</a:t>
            </a:r>
            <a:endParaRPr lang="en-US" altLang="zh-CN" sz="1015" b="1" dirty="0">
              <a:latin typeface="华文楷体" pitchFamily="2" charset="-122"/>
              <a:ea typeface="华文楷体" pitchFamily="2" charset="-122"/>
            </a:endParaRPr>
          </a:p>
        </p:txBody>
      </p:sp>
      <p:sp>
        <p:nvSpPr>
          <p:cNvPr id="54" name="Text Box 191"/>
          <p:cNvSpPr txBox="1">
            <a:spLocks noChangeArrowheads="1"/>
          </p:cNvSpPr>
          <p:nvPr/>
        </p:nvSpPr>
        <p:spPr bwMode="auto">
          <a:xfrm>
            <a:off x="1814489" y="4426034"/>
            <a:ext cx="1030288"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solidFill>
                  <a:schemeClr val="tx1"/>
                </a:solidFill>
                <a:latin typeface="华文楷体" pitchFamily="2" charset="-122"/>
                <a:ea typeface="华文楷体" pitchFamily="2" charset="-122"/>
              </a:defRPr>
            </a:lvl1pPr>
          </a:lstStyle>
          <a:p>
            <a:r>
              <a:rPr lang="zh-CN" altLang="en-US" sz="1015" dirty="0"/>
              <a:t>风险事件管理</a:t>
            </a:r>
            <a:endParaRPr lang="en-US" altLang="zh-CN" sz="1015" dirty="0"/>
          </a:p>
        </p:txBody>
      </p:sp>
      <p:sp>
        <p:nvSpPr>
          <p:cNvPr id="55" name="Text Box 191"/>
          <p:cNvSpPr txBox="1">
            <a:spLocks noChangeArrowheads="1"/>
          </p:cNvSpPr>
          <p:nvPr/>
        </p:nvSpPr>
        <p:spPr bwMode="auto">
          <a:xfrm>
            <a:off x="1816102" y="3881804"/>
            <a:ext cx="1030288" cy="248530"/>
          </a:xfrm>
          <a:prstGeom prst="rect">
            <a:avLst/>
          </a:prstGeom>
          <a:solidFill>
            <a:schemeClr val="tx2">
              <a:lumMod val="60000"/>
              <a:lumOff val="40000"/>
            </a:schemeClr>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p>
            <a:pPr algn="ctr">
              <a:spcBef>
                <a:spcPct val="50000"/>
              </a:spcBef>
              <a:defRPr/>
            </a:pPr>
            <a:r>
              <a:rPr lang="zh-CN" altLang="en-US" sz="1015" b="1" dirty="0">
                <a:latin typeface="华文楷体" pitchFamily="2" charset="-122"/>
                <a:ea typeface="华文楷体" pitchFamily="2" charset="-122"/>
              </a:rPr>
              <a:t>风险综合评级</a:t>
            </a:r>
            <a:endParaRPr lang="en-US" altLang="zh-CN" sz="1015" b="1" dirty="0">
              <a:latin typeface="华文楷体" pitchFamily="2" charset="-122"/>
              <a:ea typeface="华文楷体" pitchFamily="2" charset="-122"/>
            </a:endParaRPr>
          </a:p>
        </p:txBody>
      </p:sp>
      <p:sp>
        <p:nvSpPr>
          <p:cNvPr id="56" name="Text Box 191"/>
          <p:cNvSpPr txBox="1">
            <a:spLocks noChangeArrowheads="1"/>
          </p:cNvSpPr>
          <p:nvPr/>
        </p:nvSpPr>
        <p:spPr bwMode="auto">
          <a:xfrm>
            <a:off x="1816102" y="3449516"/>
            <a:ext cx="1030288" cy="404726"/>
          </a:xfrm>
          <a:prstGeom prst="rect">
            <a:avLst/>
          </a:prstGeom>
          <a:solidFill>
            <a:schemeClr val="tx2">
              <a:lumMod val="60000"/>
              <a:lumOff val="40000"/>
            </a:schemeClr>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p>
            <a:pPr algn="ctr">
              <a:spcBef>
                <a:spcPct val="50000"/>
              </a:spcBef>
              <a:defRPr/>
            </a:pPr>
            <a:r>
              <a:rPr lang="zh-CN" altLang="en-US" sz="1015" b="1" dirty="0">
                <a:latin typeface="华文楷体" pitchFamily="2" charset="-122"/>
                <a:ea typeface="华文楷体" pitchFamily="2" charset="-122"/>
              </a:rPr>
              <a:t>偿付能力风险管理评估</a:t>
            </a:r>
            <a:endParaRPr lang="en-US" altLang="zh-CN" sz="1015" b="1" dirty="0">
              <a:latin typeface="华文楷体" pitchFamily="2" charset="-122"/>
              <a:ea typeface="华文楷体" pitchFamily="2" charset="-122"/>
            </a:endParaRPr>
          </a:p>
        </p:txBody>
      </p:sp>
      <p:sp>
        <p:nvSpPr>
          <p:cNvPr id="57" name="Text Box 191"/>
          <p:cNvSpPr txBox="1">
            <a:spLocks noChangeArrowheads="1"/>
          </p:cNvSpPr>
          <p:nvPr/>
        </p:nvSpPr>
        <p:spPr bwMode="auto">
          <a:xfrm>
            <a:off x="2871789" y="3722077"/>
            <a:ext cx="1030287"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solidFill>
                  <a:schemeClr val="tx1"/>
                </a:solidFill>
                <a:latin typeface="华文楷体" pitchFamily="2" charset="-122"/>
                <a:ea typeface="华文楷体" pitchFamily="2" charset="-122"/>
              </a:defRPr>
            </a:lvl1pPr>
          </a:lstStyle>
          <a:p>
            <a:r>
              <a:rPr lang="zh-CN" altLang="en-US" sz="1015" dirty="0"/>
              <a:t>业务风险监测</a:t>
            </a:r>
            <a:endParaRPr lang="en-US" altLang="zh-CN" sz="1015" dirty="0"/>
          </a:p>
        </p:txBody>
      </p:sp>
      <p:sp>
        <p:nvSpPr>
          <p:cNvPr id="58" name="Text Box 191"/>
          <p:cNvSpPr txBox="1">
            <a:spLocks noChangeArrowheads="1"/>
          </p:cNvSpPr>
          <p:nvPr/>
        </p:nvSpPr>
        <p:spPr bwMode="auto">
          <a:xfrm>
            <a:off x="2871789" y="3448052"/>
            <a:ext cx="1030287" cy="248530"/>
          </a:xfrm>
          <a:prstGeom prst="rect">
            <a:avLst/>
          </a:prstGeom>
          <a:solidFill>
            <a:schemeClr val="tx2">
              <a:lumMod val="60000"/>
              <a:lumOff val="40000"/>
            </a:schemeClr>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015" dirty="0"/>
              <a:t>风险指标监测</a:t>
            </a:r>
            <a:endParaRPr lang="en-US" altLang="zh-CN" sz="1015" dirty="0"/>
          </a:p>
        </p:txBody>
      </p:sp>
      <p:sp>
        <p:nvSpPr>
          <p:cNvPr id="59" name="Text Box 191"/>
          <p:cNvSpPr txBox="1">
            <a:spLocks noChangeArrowheads="1"/>
          </p:cNvSpPr>
          <p:nvPr/>
        </p:nvSpPr>
        <p:spPr bwMode="auto">
          <a:xfrm>
            <a:off x="3929065" y="3452446"/>
            <a:ext cx="1030287" cy="404726"/>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p>
            <a:pPr algn="ctr">
              <a:spcBef>
                <a:spcPct val="50000"/>
              </a:spcBef>
              <a:defRPr/>
            </a:pPr>
            <a:r>
              <a:rPr lang="zh-CN" altLang="en-US" sz="1015" b="1" dirty="0">
                <a:latin typeface="华文楷体" pitchFamily="2" charset="-122"/>
                <a:ea typeface="华文楷体" pitchFamily="2" charset="-122"/>
              </a:rPr>
              <a:t>情景管理及压力测试</a:t>
            </a:r>
            <a:endParaRPr lang="en-US" altLang="zh-CN" sz="1015" b="1" dirty="0">
              <a:latin typeface="华文楷体" pitchFamily="2" charset="-122"/>
              <a:ea typeface="华文楷体" pitchFamily="2" charset="-122"/>
            </a:endParaRPr>
          </a:p>
        </p:txBody>
      </p:sp>
      <p:sp>
        <p:nvSpPr>
          <p:cNvPr id="60" name="Text Box 191"/>
          <p:cNvSpPr txBox="1">
            <a:spLocks noChangeArrowheads="1"/>
          </p:cNvSpPr>
          <p:nvPr/>
        </p:nvSpPr>
        <p:spPr bwMode="auto">
          <a:xfrm>
            <a:off x="4972052" y="3448052"/>
            <a:ext cx="1028700" cy="248530"/>
          </a:xfrm>
          <a:prstGeom prst="rect">
            <a:avLst/>
          </a:prstGeom>
          <a:solidFill>
            <a:schemeClr val="tx2">
              <a:lumMod val="60000"/>
              <a:lumOff val="40000"/>
            </a:schemeClr>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015" dirty="0"/>
              <a:t>行动计划管理</a:t>
            </a:r>
            <a:endParaRPr lang="en-US" altLang="zh-CN" sz="1015" dirty="0"/>
          </a:p>
        </p:txBody>
      </p:sp>
      <p:sp>
        <p:nvSpPr>
          <p:cNvPr id="61" name="Text Box 191"/>
          <p:cNvSpPr txBox="1">
            <a:spLocks noChangeArrowheads="1"/>
          </p:cNvSpPr>
          <p:nvPr/>
        </p:nvSpPr>
        <p:spPr bwMode="auto">
          <a:xfrm>
            <a:off x="6042027" y="3449516"/>
            <a:ext cx="1033463"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015" dirty="0"/>
              <a:t>违规积分</a:t>
            </a:r>
            <a:endParaRPr lang="en-US" altLang="zh-CN" sz="1015" dirty="0"/>
          </a:p>
        </p:txBody>
      </p:sp>
      <p:sp>
        <p:nvSpPr>
          <p:cNvPr id="62" name="Text Box 191"/>
          <p:cNvSpPr txBox="1">
            <a:spLocks noChangeArrowheads="1"/>
          </p:cNvSpPr>
          <p:nvPr/>
        </p:nvSpPr>
        <p:spPr bwMode="auto">
          <a:xfrm>
            <a:off x="6042027" y="3722077"/>
            <a:ext cx="1033463"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015" dirty="0"/>
              <a:t>处罚问责</a:t>
            </a:r>
            <a:endParaRPr lang="en-US" altLang="zh-CN" sz="1015" dirty="0"/>
          </a:p>
        </p:txBody>
      </p:sp>
      <p:grpSp>
        <p:nvGrpSpPr>
          <p:cNvPr id="63" name="组合 101"/>
          <p:cNvGrpSpPr/>
          <p:nvPr/>
        </p:nvGrpSpPr>
        <p:grpSpPr>
          <a:xfrm>
            <a:off x="2456831" y="6220699"/>
            <a:ext cx="3051274" cy="248530"/>
            <a:chOff x="2843677" y="6324600"/>
            <a:chExt cx="3305546" cy="269241"/>
          </a:xfrm>
          <a:solidFill>
            <a:schemeClr val="tx2">
              <a:lumMod val="60000"/>
              <a:lumOff val="40000"/>
            </a:schemeClr>
          </a:solidFill>
        </p:grpSpPr>
        <p:sp>
          <p:nvSpPr>
            <p:cNvPr id="64" name="Rectangle 4"/>
            <p:cNvSpPr>
              <a:spLocks noChangeArrowheads="1"/>
            </p:cNvSpPr>
            <p:nvPr/>
          </p:nvSpPr>
          <p:spPr bwMode="auto">
            <a:xfrm flipH="1">
              <a:off x="5027920" y="6324600"/>
              <a:ext cx="1121303" cy="269241"/>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p>
              <a:pPr algn="ctr">
                <a:spcBef>
                  <a:spcPct val="50000"/>
                </a:spcBef>
                <a:defRPr/>
              </a:pPr>
              <a:r>
                <a:rPr lang="zh-CN" altLang="en-US" sz="1015" b="1" dirty="0">
                  <a:solidFill>
                    <a:schemeClr val="tx1"/>
                  </a:solidFill>
                  <a:latin typeface="华文楷体" pitchFamily="2" charset="-122"/>
                  <a:ea typeface="华文楷体" pitchFamily="2" charset="-122"/>
                </a:rPr>
                <a:t>二期内容</a:t>
              </a:r>
            </a:p>
          </p:txBody>
        </p:sp>
        <p:sp>
          <p:nvSpPr>
            <p:cNvPr id="65" name="Rectangle 4"/>
            <p:cNvSpPr>
              <a:spLocks noChangeArrowheads="1"/>
            </p:cNvSpPr>
            <p:nvPr/>
          </p:nvSpPr>
          <p:spPr bwMode="auto">
            <a:xfrm flipH="1">
              <a:off x="2843677" y="6324600"/>
              <a:ext cx="1121306" cy="269241"/>
            </a:xfrm>
            <a:prstGeom prst="rect">
              <a:avLst/>
            </a:prstGeom>
            <a:solidFill>
              <a:schemeClr val="tx2">
                <a:lumMod val="60000"/>
                <a:lumOff val="40000"/>
              </a:schemeClr>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p>
              <a:pPr algn="ctr">
                <a:spcBef>
                  <a:spcPct val="50000"/>
                </a:spcBef>
                <a:defRPr/>
              </a:pPr>
              <a:r>
                <a:rPr lang="zh-CN" altLang="en-US" sz="1015" b="1" dirty="0">
                  <a:solidFill>
                    <a:schemeClr val="tx1"/>
                  </a:solidFill>
                  <a:latin typeface="华文楷体" pitchFamily="2" charset="-122"/>
                  <a:ea typeface="华文楷体" pitchFamily="2" charset="-122"/>
                </a:rPr>
                <a:t>已建设内容</a:t>
              </a:r>
            </a:p>
          </p:txBody>
        </p:sp>
      </p:grpSp>
      <p:grpSp>
        <p:nvGrpSpPr>
          <p:cNvPr id="66" name="组合 98"/>
          <p:cNvGrpSpPr>
            <a:grpSpLocks/>
          </p:cNvGrpSpPr>
          <p:nvPr/>
        </p:nvGrpSpPr>
        <p:grpSpPr bwMode="auto">
          <a:xfrm>
            <a:off x="242890" y="1239719"/>
            <a:ext cx="8620125" cy="430823"/>
            <a:chOff x="262268" y="985763"/>
            <a:chExt cx="9339330" cy="466874"/>
          </a:xfrm>
        </p:grpSpPr>
        <p:sp>
          <p:nvSpPr>
            <p:cNvPr id="67" name="矩形 66"/>
            <p:cNvSpPr/>
            <p:nvPr/>
          </p:nvSpPr>
          <p:spPr>
            <a:xfrm>
              <a:off x="262268" y="985763"/>
              <a:ext cx="9339330" cy="233438"/>
            </a:xfrm>
            <a:prstGeom prst="rect">
              <a:avLst/>
            </a:prstGeom>
            <a:solidFill>
              <a:srgbClr val="F1F4BE"/>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62" dirty="0" smtClean="0">
                  <a:solidFill>
                    <a:srgbClr val="FF0000"/>
                  </a:solidFill>
                  <a:latin typeface="华文楷体" pitchFamily="2" charset="-122"/>
                  <a:ea typeface="华文楷体" pitchFamily="2" charset="-122"/>
                </a:rPr>
                <a:t>偿付能力管理</a:t>
              </a:r>
              <a:r>
                <a:rPr lang="en-US" altLang="zh-CN" sz="1662" dirty="0" smtClean="0">
                  <a:solidFill>
                    <a:srgbClr val="FF0000"/>
                  </a:solidFill>
                  <a:latin typeface="华文楷体" pitchFamily="2" charset="-122"/>
                  <a:ea typeface="华文楷体" pitchFamily="2" charset="-122"/>
                </a:rPr>
                <a:t>-</a:t>
              </a:r>
              <a:r>
                <a:rPr lang="zh-CN" altLang="en-US" sz="1662" dirty="0" smtClean="0">
                  <a:solidFill>
                    <a:srgbClr val="FF0000"/>
                  </a:solidFill>
                  <a:latin typeface="华文楷体" pitchFamily="2" charset="-122"/>
                  <a:ea typeface="华文楷体" pitchFamily="2" charset="-122"/>
                </a:rPr>
                <a:t>全面风险管理</a:t>
              </a:r>
              <a:endParaRPr lang="zh-CN" altLang="en-US" sz="1662" dirty="0">
                <a:solidFill>
                  <a:srgbClr val="FF0000"/>
                </a:solidFill>
                <a:latin typeface="华文楷体" pitchFamily="2" charset="-122"/>
                <a:ea typeface="华文楷体" pitchFamily="2" charset="-122"/>
              </a:endParaRPr>
            </a:p>
          </p:txBody>
        </p:sp>
        <p:sp>
          <p:nvSpPr>
            <p:cNvPr id="68" name="矩形 67"/>
            <p:cNvSpPr/>
            <p:nvPr/>
          </p:nvSpPr>
          <p:spPr>
            <a:xfrm>
              <a:off x="267427" y="1219201"/>
              <a:ext cx="1331242" cy="233436"/>
            </a:xfrm>
            <a:prstGeom prst="rect">
              <a:avLst/>
            </a:prstGeom>
            <a:solidFill>
              <a:srgbClr val="F1F4BE"/>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8" dirty="0">
                  <a:solidFill>
                    <a:srgbClr val="FF0000"/>
                  </a:solidFill>
                  <a:latin typeface="华文楷体" pitchFamily="2" charset="-122"/>
                  <a:ea typeface="华文楷体" pitchFamily="2" charset="-122"/>
                </a:rPr>
                <a:t>流动性风险</a:t>
              </a:r>
            </a:p>
          </p:txBody>
        </p:sp>
        <p:sp>
          <p:nvSpPr>
            <p:cNvPr id="69" name="矩形 68"/>
            <p:cNvSpPr/>
            <p:nvPr/>
          </p:nvSpPr>
          <p:spPr>
            <a:xfrm>
              <a:off x="1600389" y="1219201"/>
              <a:ext cx="1331242" cy="233436"/>
            </a:xfrm>
            <a:prstGeom prst="rect">
              <a:avLst/>
            </a:prstGeom>
            <a:solidFill>
              <a:srgbClr val="F1F4BE"/>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8" dirty="0">
                  <a:solidFill>
                    <a:srgbClr val="FF0000"/>
                  </a:solidFill>
                  <a:latin typeface="华文楷体" pitchFamily="2" charset="-122"/>
                  <a:ea typeface="华文楷体" pitchFamily="2" charset="-122"/>
                </a:rPr>
                <a:t>市场风险</a:t>
              </a:r>
            </a:p>
          </p:txBody>
        </p:sp>
        <p:sp>
          <p:nvSpPr>
            <p:cNvPr id="70" name="矩形 69"/>
            <p:cNvSpPr/>
            <p:nvPr/>
          </p:nvSpPr>
          <p:spPr>
            <a:xfrm>
              <a:off x="2935071" y="1219201"/>
              <a:ext cx="1331242" cy="233436"/>
            </a:xfrm>
            <a:prstGeom prst="rect">
              <a:avLst/>
            </a:prstGeom>
            <a:solidFill>
              <a:srgbClr val="F1F4BE"/>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8" dirty="0">
                  <a:solidFill>
                    <a:srgbClr val="FF0000"/>
                  </a:solidFill>
                  <a:latin typeface="华文楷体" pitchFamily="2" charset="-122"/>
                  <a:ea typeface="华文楷体" pitchFamily="2" charset="-122"/>
                </a:rPr>
                <a:t>信用风险</a:t>
              </a:r>
            </a:p>
          </p:txBody>
        </p:sp>
        <p:sp>
          <p:nvSpPr>
            <p:cNvPr id="71" name="矩形 70"/>
            <p:cNvSpPr/>
            <p:nvPr/>
          </p:nvSpPr>
          <p:spPr>
            <a:xfrm>
              <a:off x="4268032" y="1219201"/>
              <a:ext cx="1331242" cy="233436"/>
            </a:xfrm>
            <a:prstGeom prst="rect">
              <a:avLst/>
            </a:prstGeom>
            <a:solidFill>
              <a:srgbClr val="F1F4BE"/>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8" dirty="0">
                  <a:solidFill>
                    <a:srgbClr val="FF0000"/>
                  </a:solidFill>
                  <a:latin typeface="华文楷体" pitchFamily="2" charset="-122"/>
                  <a:ea typeface="华文楷体" pitchFamily="2" charset="-122"/>
                </a:rPr>
                <a:t>保险风险</a:t>
              </a:r>
            </a:p>
          </p:txBody>
        </p:sp>
        <p:sp>
          <p:nvSpPr>
            <p:cNvPr id="72" name="矩形 71"/>
            <p:cNvSpPr/>
            <p:nvPr/>
          </p:nvSpPr>
          <p:spPr>
            <a:xfrm>
              <a:off x="5602713" y="1219201"/>
              <a:ext cx="1331242" cy="233436"/>
            </a:xfrm>
            <a:prstGeom prst="rect">
              <a:avLst/>
            </a:prstGeom>
            <a:solidFill>
              <a:srgbClr val="F1F4BE"/>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8" dirty="0">
                  <a:solidFill>
                    <a:srgbClr val="FF0000"/>
                  </a:solidFill>
                  <a:latin typeface="华文楷体" pitchFamily="2" charset="-122"/>
                  <a:ea typeface="华文楷体" pitchFamily="2" charset="-122"/>
                </a:rPr>
                <a:t>操作风险</a:t>
              </a:r>
            </a:p>
          </p:txBody>
        </p:sp>
        <p:sp>
          <p:nvSpPr>
            <p:cNvPr id="73" name="矩形 72"/>
            <p:cNvSpPr/>
            <p:nvPr/>
          </p:nvSpPr>
          <p:spPr>
            <a:xfrm>
              <a:off x="6935675" y="1219201"/>
              <a:ext cx="1331242" cy="233436"/>
            </a:xfrm>
            <a:prstGeom prst="rect">
              <a:avLst/>
            </a:prstGeom>
            <a:solidFill>
              <a:srgbClr val="F1F4BE"/>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8" dirty="0">
                  <a:solidFill>
                    <a:srgbClr val="FF0000"/>
                  </a:solidFill>
                  <a:latin typeface="华文楷体" pitchFamily="2" charset="-122"/>
                  <a:ea typeface="华文楷体" pitchFamily="2" charset="-122"/>
                </a:rPr>
                <a:t>战略风险</a:t>
              </a:r>
            </a:p>
          </p:txBody>
        </p:sp>
        <p:sp>
          <p:nvSpPr>
            <p:cNvPr id="74" name="矩形 73"/>
            <p:cNvSpPr/>
            <p:nvPr/>
          </p:nvSpPr>
          <p:spPr>
            <a:xfrm>
              <a:off x="8270356" y="1219201"/>
              <a:ext cx="1331242" cy="233436"/>
            </a:xfrm>
            <a:prstGeom prst="rect">
              <a:avLst/>
            </a:prstGeom>
            <a:solidFill>
              <a:srgbClr val="F1F4BE"/>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8" dirty="0">
                  <a:solidFill>
                    <a:srgbClr val="FF0000"/>
                  </a:solidFill>
                  <a:latin typeface="华文楷体" pitchFamily="2" charset="-122"/>
                  <a:ea typeface="华文楷体" pitchFamily="2" charset="-122"/>
                </a:rPr>
                <a:t>声誉风险</a:t>
              </a:r>
            </a:p>
          </p:txBody>
        </p:sp>
      </p:grpSp>
      <p:sp>
        <p:nvSpPr>
          <p:cNvPr id="75" name="上下箭头 74"/>
          <p:cNvSpPr/>
          <p:nvPr/>
        </p:nvSpPr>
        <p:spPr bwMode="auto">
          <a:xfrm>
            <a:off x="4656140" y="5528897"/>
            <a:ext cx="246062" cy="291611"/>
          </a:xfrm>
          <a:prstGeom prst="upDownArrow">
            <a:avLst/>
          </a:prstGeom>
          <a:solidFill>
            <a:srgbClr val="C00000"/>
          </a:solidFill>
          <a:effectLst/>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sz="1108" dirty="0">
              <a:latin typeface="华文楷体" pitchFamily="2" charset="-122"/>
              <a:ea typeface="华文楷体" pitchFamily="2" charset="-122"/>
            </a:endParaRPr>
          </a:p>
        </p:txBody>
      </p:sp>
      <p:sp>
        <p:nvSpPr>
          <p:cNvPr id="76" name="Text Box 191"/>
          <p:cNvSpPr txBox="1">
            <a:spLocks noChangeArrowheads="1"/>
          </p:cNvSpPr>
          <p:nvPr/>
        </p:nvSpPr>
        <p:spPr bwMode="auto">
          <a:xfrm>
            <a:off x="1810296" y="4160158"/>
            <a:ext cx="1030288"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solidFill>
                  <a:schemeClr val="tx1"/>
                </a:solidFill>
                <a:latin typeface="华文楷体" pitchFamily="2" charset="-122"/>
                <a:ea typeface="华文楷体" pitchFamily="2" charset="-122"/>
              </a:defRPr>
            </a:lvl1pPr>
          </a:lstStyle>
          <a:p>
            <a:r>
              <a:rPr lang="zh-CN" altLang="en-US" sz="1015" dirty="0"/>
              <a:t>内部控制评价</a:t>
            </a:r>
            <a:endParaRPr lang="en-US" altLang="zh-CN" sz="1015" dirty="0"/>
          </a:p>
        </p:txBody>
      </p:sp>
      <p:sp>
        <p:nvSpPr>
          <p:cNvPr id="77" name="Text Box 191"/>
          <p:cNvSpPr txBox="1">
            <a:spLocks noChangeArrowheads="1"/>
          </p:cNvSpPr>
          <p:nvPr/>
        </p:nvSpPr>
        <p:spPr bwMode="auto">
          <a:xfrm>
            <a:off x="4957441" y="3726176"/>
            <a:ext cx="1030287"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p>
            <a:pPr algn="ctr">
              <a:spcBef>
                <a:spcPct val="50000"/>
              </a:spcBef>
              <a:defRPr/>
            </a:pPr>
            <a:r>
              <a:rPr lang="zh-CN" altLang="en-US" sz="1015" b="1" dirty="0">
                <a:latin typeface="华文楷体" pitchFamily="2" charset="-122"/>
                <a:ea typeface="华文楷体" pitchFamily="2" charset="-122"/>
              </a:rPr>
              <a:t>检查管理</a:t>
            </a:r>
            <a:endParaRPr lang="en-US" altLang="zh-CN" sz="1015" b="1" dirty="0">
              <a:latin typeface="华文楷体" pitchFamily="2" charset="-122"/>
              <a:ea typeface="华文楷体" pitchFamily="2" charset="-122"/>
            </a:endParaRPr>
          </a:p>
        </p:txBody>
      </p:sp>
      <p:sp>
        <p:nvSpPr>
          <p:cNvPr id="78" name="Text Box 191"/>
          <p:cNvSpPr txBox="1">
            <a:spLocks noChangeArrowheads="1"/>
          </p:cNvSpPr>
          <p:nvPr/>
        </p:nvSpPr>
        <p:spPr bwMode="auto">
          <a:xfrm>
            <a:off x="7498928" y="3440723"/>
            <a:ext cx="1271588"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015" dirty="0"/>
              <a:t>司法案件管理</a:t>
            </a:r>
            <a:endParaRPr lang="en-US" altLang="zh-CN" sz="1015" dirty="0"/>
          </a:p>
        </p:txBody>
      </p:sp>
      <p:sp>
        <p:nvSpPr>
          <p:cNvPr id="79" name="椭圆 78"/>
          <p:cNvSpPr/>
          <p:nvPr/>
        </p:nvSpPr>
        <p:spPr>
          <a:xfrm>
            <a:off x="611560" y="3362531"/>
            <a:ext cx="334588" cy="199407"/>
          </a:xfrm>
          <a:prstGeom prst="ellipse">
            <a:avLst/>
          </a:prstGeom>
          <a:solidFill>
            <a:srgbClr val="8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altLang="zh-CN" sz="1108" dirty="0">
                <a:solidFill>
                  <a:schemeClr val="bg1"/>
                </a:solidFill>
                <a:latin typeface="华文楷体" panose="02010600040101010101" pitchFamily="2" charset="-122"/>
                <a:ea typeface="华文楷体" panose="02010600040101010101" pitchFamily="2" charset="-122"/>
              </a:rPr>
              <a:t>1</a:t>
            </a:r>
            <a:endParaRPr lang="zh-CN" altLang="en-US" sz="1108" dirty="0">
              <a:solidFill>
                <a:schemeClr val="bg1"/>
              </a:solidFill>
              <a:latin typeface="华文楷体" panose="02010600040101010101" pitchFamily="2" charset="-122"/>
              <a:ea typeface="华文楷体" panose="02010600040101010101" pitchFamily="2" charset="-122"/>
            </a:endParaRPr>
          </a:p>
        </p:txBody>
      </p:sp>
      <p:sp>
        <p:nvSpPr>
          <p:cNvPr id="80" name="椭圆 79"/>
          <p:cNvSpPr/>
          <p:nvPr/>
        </p:nvSpPr>
        <p:spPr>
          <a:xfrm>
            <a:off x="1581572" y="4160158"/>
            <a:ext cx="334588" cy="199407"/>
          </a:xfrm>
          <a:prstGeom prst="ellipse">
            <a:avLst/>
          </a:prstGeom>
          <a:solidFill>
            <a:srgbClr val="8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altLang="zh-CN" sz="1108" dirty="0">
                <a:solidFill>
                  <a:schemeClr val="bg1"/>
                </a:solidFill>
                <a:latin typeface="华文楷体" panose="02010600040101010101" pitchFamily="2" charset="-122"/>
                <a:ea typeface="华文楷体" panose="02010600040101010101" pitchFamily="2" charset="-122"/>
              </a:rPr>
              <a:t>2</a:t>
            </a:r>
            <a:endParaRPr lang="zh-CN" altLang="en-US" sz="1108" dirty="0">
              <a:solidFill>
                <a:schemeClr val="bg1"/>
              </a:solidFill>
              <a:latin typeface="华文楷体" panose="02010600040101010101" pitchFamily="2" charset="-122"/>
              <a:ea typeface="华文楷体" panose="02010600040101010101" pitchFamily="2" charset="-122"/>
            </a:endParaRPr>
          </a:p>
        </p:txBody>
      </p:sp>
      <p:sp>
        <p:nvSpPr>
          <p:cNvPr id="81" name="椭圆 80"/>
          <p:cNvSpPr/>
          <p:nvPr/>
        </p:nvSpPr>
        <p:spPr>
          <a:xfrm>
            <a:off x="1568872" y="4426034"/>
            <a:ext cx="334588" cy="199407"/>
          </a:xfrm>
          <a:prstGeom prst="ellipse">
            <a:avLst/>
          </a:prstGeom>
          <a:solidFill>
            <a:srgbClr val="8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altLang="zh-CN" sz="1108" dirty="0">
                <a:solidFill>
                  <a:schemeClr val="bg1"/>
                </a:solidFill>
                <a:latin typeface="华文楷体" panose="02010600040101010101" pitchFamily="2" charset="-122"/>
                <a:ea typeface="华文楷体" panose="02010600040101010101" pitchFamily="2" charset="-122"/>
              </a:rPr>
              <a:t>3</a:t>
            </a:r>
            <a:endParaRPr lang="zh-CN" altLang="en-US" sz="1108" dirty="0">
              <a:solidFill>
                <a:schemeClr val="bg1"/>
              </a:solidFill>
              <a:latin typeface="华文楷体" panose="02010600040101010101" pitchFamily="2" charset="-122"/>
              <a:ea typeface="华文楷体" panose="02010600040101010101" pitchFamily="2" charset="-122"/>
            </a:endParaRPr>
          </a:p>
        </p:txBody>
      </p:sp>
      <p:sp>
        <p:nvSpPr>
          <p:cNvPr id="82" name="椭圆 81"/>
          <p:cNvSpPr/>
          <p:nvPr/>
        </p:nvSpPr>
        <p:spPr>
          <a:xfrm>
            <a:off x="2699792" y="3694876"/>
            <a:ext cx="334588" cy="199407"/>
          </a:xfrm>
          <a:prstGeom prst="ellipse">
            <a:avLst/>
          </a:prstGeom>
          <a:solidFill>
            <a:srgbClr val="8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altLang="zh-CN" sz="1108" dirty="0">
                <a:solidFill>
                  <a:schemeClr val="bg1"/>
                </a:solidFill>
                <a:latin typeface="华文楷体" panose="02010600040101010101" pitchFamily="2" charset="-122"/>
                <a:ea typeface="华文楷体" panose="02010600040101010101" pitchFamily="2" charset="-122"/>
              </a:rPr>
              <a:t>4</a:t>
            </a:r>
            <a:endParaRPr lang="zh-CN" altLang="en-US" sz="1108" dirty="0">
              <a:solidFill>
                <a:schemeClr val="bg1"/>
              </a:solidFill>
              <a:latin typeface="华文楷体" panose="02010600040101010101" pitchFamily="2" charset="-122"/>
              <a:ea typeface="华文楷体" panose="02010600040101010101" pitchFamily="2" charset="-122"/>
            </a:endParaRPr>
          </a:p>
        </p:txBody>
      </p:sp>
      <p:sp>
        <p:nvSpPr>
          <p:cNvPr id="83" name="椭圆 82"/>
          <p:cNvSpPr/>
          <p:nvPr/>
        </p:nvSpPr>
        <p:spPr>
          <a:xfrm>
            <a:off x="3779912" y="3429000"/>
            <a:ext cx="334588" cy="199407"/>
          </a:xfrm>
          <a:prstGeom prst="ellipse">
            <a:avLst/>
          </a:prstGeom>
          <a:solidFill>
            <a:srgbClr val="8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altLang="zh-CN" sz="1108" dirty="0">
                <a:solidFill>
                  <a:schemeClr val="bg1"/>
                </a:solidFill>
                <a:latin typeface="华文楷体" panose="02010600040101010101" pitchFamily="2" charset="-122"/>
                <a:ea typeface="华文楷体" panose="02010600040101010101" pitchFamily="2" charset="-122"/>
              </a:rPr>
              <a:t>5</a:t>
            </a:r>
            <a:endParaRPr lang="zh-CN" altLang="en-US" sz="1108" dirty="0">
              <a:solidFill>
                <a:schemeClr val="bg1"/>
              </a:solidFill>
              <a:latin typeface="华文楷体" panose="02010600040101010101" pitchFamily="2" charset="-122"/>
              <a:ea typeface="华文楷体" panose="02010600040101010101" pitchFamily="2" charset="-122"/>
            </a:endParaRPr>
          </a:p>
        </p:txBody>
      </p:sp>
      <p:sp>
        <p:nvSpPr>
          <p:cNvPr id="84" name="椭圆 83"/>
          <p:cNvSpPr/>
          <p:nvPr/>
        </p:nvSpPr>
        <p:spPr>
          <a:xfrm>
            <a:off x="4788024" y="3694876"/>
            <a:ext cx="334588" cy="199407"/>
          </a:xfrm>
          <a:prstGeom prst="ellipse">
            <a:avLst/>
          </a:prstGeom>
          <a:solidFill>
            <a:srgbClr val="8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altLang="zh-CN" sz="1108" dirty="0">
                <a:solidFill>
                  <a:schemeClr val="bg1"/>
                </a:solidFill>
                <a:latin typeface="华文楷体" panose="02010600040101010101" pitchFamily="2" charset="-122"/>
                <a:ea typeface="华文楷体" panose="02010600040101010101" pitchFamily="2" charset="-122"/>
              </a:rPr>
              <a:t>6</a:t>
            </a:r>
            <a:endParaRPr lang="zh-CN" altLang="en-US" sz="1108" dirty="0">
              <a:solidFill>
                <a:schemeClr val="bg1"/>
              </a:solidFill>
              <a:latin typeface="华文楷体" panose="02010600040101010101" pitchFamily="2" charset="-122"/>
              <a:ea typeface="华文楷体" panose="02010600040101010101" pitchFamily="2" charset="-122"/>
            </a:endParaRPr>
          </a:p>
        </p:txBody>
      </p:sp>
      <p:sp>
        <p:nvSpPr>
          <p:cNvPr id="85" name="椭圆 84"/>
          <p:cNvSpPr/>
          <p:nvPr/>
        </p:nvSpPr>
        <p:spPr>
          <a:xfrm>
            <a:off x="5940152" y="3429000"/>
            <a:ext cx="334588" cy="199407"/>
          </a:xfrm>
          <a:prstGeom prst="ellipse">
            <a:avLst/>
          </a:prstGeom>
          <a:solidFill>
            <a:srgbClr val="8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altLang="zh-CN" sz="1108" dirty="0">
                <a:solidFill>
                  <a:schemeClr val="bg1"/>
                </a:solidFill>
                <a:latin typeface="华文楷体" panose="02010600040101010101" pitchFamily="2" charset="-122"/>
                <a:ea typeface="华文楷体" panose="02010600040101010101" pitchFamily="2" charset="-122"/>
              </a:rPr>
              <a:t>7</a:t>
            </a:r>
            <a:endParaRPr lang="zh-CN" altLang="en-US" sz="1108" dirty="0">
              <a:solidFill>
                <a:schemeClr val="bg1"/>
              </a:solidFill>
              <a:latin typeface="华文楷体" panose="02010600040101010101" pitchFamily="2" charset="-122"/>
              <a:ea typeface="华文楷体" panose="02010600040101010101" pitchFamily="2" charset="-122"/>
            </a:endParaRPr>
          </a:p>
        </p:txBody>
      </p:sp>
      <p:sp>
        <p:nvSpPr>
          <p:cNvPr id="86" name="椭圆 85"/>
          <p:cNvSpPr/>
          <p:nvPr/>
        </p:nvSpPr>
        <p:spPr>
          <a:xfrm>
            <a:off x="5940152" y="3694876"/>
            <a:ext cx="334588" cy="199407"/>
          </a:xfrm>
          <a:prstGeom prst="ellipse">
            <a:avLst/>
          </a:prstGeom>
          <a:solidFill>
            <a:srgbClr val="8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altLang="zh-CN" sz="1108" dirty="0">
                <a:solidFill>
                  <a:schemeClr val="bg1"/>
                </a:solidFill>
                <a:latin typeface="华文楷体" panose="02010600040101010101" pitchFamily="2" charset="-122"/>
                <a:ea typeface="华文楷体" panose="02010600040101010101" pitchFamily="2" charset="-122"/>
              </a:rPr>
              <a:t>8</a:t>
            </a:r>
            <a:endParaRPr lang="zh-CN" altLang="en-US" sz="1108" dirty="0">
              <a:solidFill>
                <a:schemeClr val="bg1"/>
              </a:solidFill>
              <a:latin typeface="华文楷体" panose="02010600040101010101" pitchFamily="2" charset="-122"/>
              <a:ea typeface="华文楷体" panose="02010600040101010101" pitchFamily="2" charset="-122"/>
            </a:endParaRPr>
          </a:p>
        </p:txBody>
      </p:sp>
      <p:sp>
        <p:nvSpPr>
          <p:cNvPr id="87" name="椭圆 86"/>
          <p:cNvSpPr/>
          <p:nvPr/>
        </p:nvSpPr>
        <p:spPr>
          <a:xfrm>
            <a:off x="7282905" y="3139678"/>
            <a:ext cx="406596" cy="265876"/>
          </a:xfrm>
          <a:prstGeom prst="ellipse">
            <a:avLst/>
          </a:prstGeom>
          <a:solidFill>
            <a:srgbClr val="8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altLang="zh-CN" sz="831" dirty="0">
                <a:solidFill>
                  <a:schemeClr val="bg1"/>
                </a:solidFill>
                <a:latin typeface="华文楷体" panose="02010600040101010101" pitchFamily="2" charset="-122"/>
                <a:ea typeface="华文楷体" panose="02010600040101010101" pitchFamily="2" charset="-122"/>
              </a:rPr>
              <a:t>9</a:t>
            </a:r>
            <a:endParaRPr lang="zh-CN" altLang="en-US" sz="831" dirty="0">
              <a:solidFill>
                <a:schemeClr val="bg1"/>
              </a:solidFill>
              <a:latin typeface="华文楷体" panose="02010600040101010101" pitchFamily="2" charset="-122"/>
              <a:ea typeface="华文楷体" panose="02010600040101010101" pitchFamily="2" charset="-122"/>
            </a:endParaRPr>
          </a:p>
        </p:txBody>
      </p:sp>
      <p:sp>
        <p:nvSpPr>
          <p:cNvPr id="88" name="椭圆 87"/>
          <p:cNvSpPr/>
          <p:nvPr/>
        </p:nvSpPr>
        <p:spPr>
          <a:xfrm>
            <a:off x="7261696" y="3429000"/>
            <a:ext cx="406596" cy="265876"/>
          </a:xfrm>
          <a:prstGeom prst="ellipse">
            <a:avLst/>
          </a:prstGeom>
          <a:solidFill>
            <a:srgbClr val="8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altLang="zh-CN" sz="831" dirty="0">
                <a:solidFill>
                  <a:schemeClr val="bg1"/>
                </a:solidFill>
                <a:latin typeface="华文楷体" panose="02010600040101010101" pitchFamily="2" charset="-122"/>
                <a:ea typeface="华文楷体" panose="02010600040101010101" pitchFamily="2" charset="-122"/>
              </a:rPr>
              <a:t>10</a:t>
            </a:r>
            <a:endParaRPr lang="zh-CN" altLang="en-US" sz="831" dirty="0">
              <a:solidFill>
                <a:schemeClr val="bg1"/>
              </a:solidFill>
              <a:latin typeface="华文楷体" panose="02010600040101010101" pitchFamily="2" charset="-122"/>
              <a:ea typeface="华文楷体" panose="02010600040101010101" pitchFamily="2" charset="-122"/>
            </a:endParaRPr>
          </a:p>
        </p:txBody>
      </p:sp>
      <p:sp>
        <p:nvSpPr>
          <p:cNvPr id="89" name="Rectangle 4"/>
          <p:cNvSpPr>
            <a:spLocks noChangeArrowheads="1"/>
          </p:cNvSpPr>
          <p:nvPr/>
        </p:nvSpPr>
        <p:spPr bwMode="auto">
          <a:xfrm flipH="1">
            <a:off x="6300193" y="6220695"/>
            <a:ext cx="1035049" cy="248530"/>
          </a:xfrm>
          <a:prstGeom prst="rect">
            <a:avLst/>
          </a:prstGeom>
          <a:solidFill>
            <a:schemeClr val="bg1">
              <a:lumMod val="50000"/>
            </a:schemeClr>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p>
            <a:pPr algn="ctr">
              <a:spcBef>
                <a:spcPct val="50000"/>
              </a:spcBef>
              <a:defRPr/>
            </a:pPr>
            <a:r>
              <a:rPr lang="zh-CN" altLang="en-US" sz="1015" b="1" dirty="0">
                <a:solidFill>
                  <a:schemeClr val="tx1"/>
                </a:solidFill>
                <a:latin typeface="华文楷体" pitchFamily="2" charset="-122"/>
                <a:ea typeface="华文楷体" pitchFamily="2" charset="-122"/>
              </a:rPr>
              <a:t>未来建议</a:t>
            </a:r>
          </a:p>
        </p:txBody>
      </p:sp>
      <p:sp>
        <p:nvSpPr>
          <p:cNvPr id="90" name="椭圆 89"/>
          <p:cNvSpPr/>
          <p:nvPr/>
        </p:nvSpPr>
        <p:spPr>
          <a:xfrm>
            <a:off x="1907704" y="2299028"/>
            <a:ext cx="406596" cy="265876"/>
          </a:xfrm>
          <a:prstGeom prst="ellipse">
            <a:avLst/>
          </a:prstGeom>
          <a:solidFill>
            <a:srgbClr val="8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altLang="zh-CN" sz="831" dirty="0">
                <a:solidFill>
                  <a:schemeClr val="bg1"/>
                </a:solidFill>
                <a:latin typeface="华文楷体" panose="02010600040101010101" pitchFamily="2" charset="-122"/>
                <a:ea typeface="华文楷体" panose="02010600040101010101" pitchFamily="2" charset="-122"/>
              </a:rPr>
              <a:t>11</a:t>
            </a:r>
            <a:endParaRPr lang="zh-CN" altLang="en-US" sz="831" dirty="0">
              <a:solidFill>
                <a:schemeClr val="bg1"/>
              </a:solidFill>
              <a:latin typeface="华文楷体" panose="02010600040101010101" pitchFamily="2" charset="-122"/>
              <a:ea typeface="华文楷体" panose="02010600040101010101" pitchFamily="2" charset="-122"/>
            </a:endParaRPr>
          </a:p>
        </p:txBody>
      </p:sp>
      <p:sp>
        <p:nvSpPr>
          <p:cNvPr id="91" name="椭圆 90"/>
          <p:cNvSpPr/>
          <p:nvPr/>
        </p:nvSpPr>
        <p:spPr>
          <a:xfrm>
            <a:off x="3923928" y="2299028"/>
            <a:ext cx="406596" cy="265876"/>
          </a:xfrm>
          <a:prstGeom prst="ellipse">
            <a:avLst/>
          </a:prstGeom>
          <a:solidFill>
            <a:srgbClr val="8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altLang="zh-CN" sz="831" dirty="0">
                <a:solidFill>
                  <a:schemeClr val="bg1"/>
                </a:solidFill>
                <a:latin typeface="华文楷体" panose="02010600040101010101" pitchFamily="2" charset="-122"/>
                <a:ea typeface="华文楷体" panose="02010600040101010101" pitchFamily="2" charset="-122"/>
              </a:rPr>
              <a:t>12</a:t>
            </a:r>
            <a:endParaRPr lang="zh-CN" altLang="en-US" sz="831" dirty="0">
              <a:solidFill>
                <a:schemeClr val="bg1"/>
              </a:solidFill>
              <a:latin typeface="华文楷体" panose="02010600040101010101" pitchFamily="2" charset="-122"/>
              <a:ea typeface="华文楷体" panose="02010600040101010101" pitchFamily="2" charset="-122"/>
            </a:endParaRPr>
          </a:p>
        </p:txBody>
      </p:sp>
      <p:sp>
        <p:nvSpPr>
          <p:cNvPr id="92" name="圆角矩形 91"/>
          <p:cNvSpPr/>
          <p:nvPr/>
        </p:nvSpPr>
        <p:spPr>
          <a:xfrm>
            <a:off x="6156176" y="2330328"/>
            <a:ext cx="251520" cy="199407"/>
          </a:xfrm>
          <a:prstGeom prst="round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108" dirty="0"/>
              <a:t>1</a:t>
            </a:r>
            <a:endParaRPr kumimoji="1" lang="zh-CN" altLang="en-US" sz="1108" dirty="0"/>
          </a:p>
        </p:txBody>
      </p:sp>
      <p:sp>
        <p:nvSpPr>
          <p:cNvPr id="93" name="圆角矩形 92"/>
          <p:cNvSpPr/>
          <p:nvPr/>
        </p:nvSpPr>
        <p:spPr>
          <a:xfrm>
            <a:off x="7380312" y="4359565"/>
            <a:ext cx="251520" cy="199407"/>
          </a:xfrm>
          <a:prstGeom prst="round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108" dirty="0"/>
              <a:t>3</a:t>
            </a:r>
            <a:endParaRPr kumimoji="1" lang="zh-CN" altLang="en-US" sz="1108" dirty="0"/>
          </a:p>
        </p:txBody>
      </p:sp>
      <p:sp>
        <p:nvSpPr>
          <p:cNvPr id="94" name="圆角矩形 93"/>
          <p:cNvSpPr/>
          <p:nvPr/>
        </p:nvSpPr>
        <p:spPr>
          <a:xfrm>
            <a:off x="7380312" y="4625441"/>
            <a:ext cx="251520" cy="199407"/>
          </a:xfrm>
          <a:prstGeom prst="round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108" dirty="0"/>
              <a:t>4</a:t>
            </a:r>
            <a:endParaRPr kumimoji="1" lang="zh-CN" altLang="en-US" sz="1108" dirty="0"/>
          </a:p>
        </p:txBody>
      </p:sp>
      <p:sp>
        <p:nvSpPr>
          <p:cNvPr id="95" name="圆角矩形 94"/>
          <p:cNvSpPr/>
          <p:nvPr/>
        </p:nvSpPr>
        <p:spPr>
          <a:xfrm>
            <a:off x="6660232" y="5821881"/>
            <a:ext cx="251520" cy="199407"/>
          </a:xfrm>
          <a:prstGeom prst="round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108" dirty="0"/>
              <a:t>5</a:t>
            </a:r>
            <a:endParaRPr kumimoji="1" lang="zh-CN" altLang="en-US" sz="1108" dirty="0"/>
          </a:p>
        </p:txBody>
      </p:sp>
      <p:sp>
        <p:nvSpPr>
          <p:cNvPr id="96" name="圆角矩形 95"/>
          <p:cNvSpPr/>
          <p:nvPr/>
        </p:nvSpPr>
        <p:spPr>
          <a:xfrm>
            <a:off x="6300192" y="6220695"/>
            <a:ext cx="251520" cy="199407"/>
          </a:xfrm>
          <a:prstGeom prst="round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108" dirty="0"/>
          </a:p>
        </p:txBody>
      </p:sp>
      <p:sp>
        <p:nvSpPr>
          <p:cNvPr id="97" name="椭圆 96"/>
          <p:cNvSpPr/>
          <p:nvPr/>
        </p:nvSpPr>
        <p:spPr>
          <a:xfrm>
            <a:off x="4355976" y="6220695"/>
            <a:ext cx="334588" cy="199407"/>
          </a:xfrm>
          <a:prstGeom prst="ellipse">
            <a:avLst/>
          </a:prstGeom>
          <a:solidFill>
            <a:srgbClr val="8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endParaRPr lang="zh-CN" altLang="en-US" sz="1108" dirty="0">
              <a:solidFill>
                <a:schemeClr val="bg1"/>
              </a:solidFill>
              <a:latin typeface="华文楷体" panose="02010600040101010101" pitchFamily="2" charset="-122"/>
              <a:ea typeface="华文楷体" panose="02010600040101010101" pitchFamily="2" charset="-122"/>
            </a:endParaRPr>
          </a:p>
        </p:txBody>
      </p:sp>
      <p:sp>
        <p:nvSpPr>
          <p:cNvPr id="98" name="椭圆 97"/>
          <p:cNvSpPr/>
          <p:nvPr/>
        </p:nvSpPr>
        <p:spPr>
          <a:xfrm>
            <a:off x="1187625" y="5290130"/>
            <a:ext cx="406596" cy="265876"/>
          </a:xfrm>
          <a:prstGeom prst="ellipse">
            <a:avLst/>
          </a:prstGeom>
          <a:solidFill>
            <a:srgbClr val="8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altLang="zh-CN" sz="831" dirty="0">
                <a:solidFill>
                  <a:schemeClr val="bg1"/>
                </a:solidFill>
                <a:latin typeface="华文楷体" panose="02010600040101010101" pitchFamily="2" charset="-122"/>
                <a:ea typeface="华文楷体" panose="02010600040101010101" pitchFamily="2" charset="-122"/>
              </a:rPr>
              <a:t>13</a:t>
            </a:r>
            <a:endParaRPr lang="zh-CN" altLang="en-US" sz="831" dirty="0">
              <a:solidFill>
                <a:schemeClr val="bg1"/>
              </a:solidFill>
              <a:latin typeface="华文楷体" panose="02010600040101010101" pitchFamily="2" charset="-122"/>
              <a:ea typeface="华文楷体" panose="02010600040101010101" pitchFamily="2" charset="-122"/>
            </a:endParaRPr>
          </a:p>
        </p:txBody>
      </p:sp>
      <p:sp>
        <p:nvSpPr>
          <p:cNvPr id="99" name="Text Box 191"/>
          <p:cNvSpPr txBox="1">
            <a:spLocks noChangeArrowheads="1"/>
          </p:cNvSpPr>
          <p:nvPr/>
        </p:nvSpPr>
        <p:spPr bwMode="auto">
          <a:xfrm>
            <a:off x="3923929" y="3880152"/>
            <a:ext cx="1030287" cy="248530"/>
          </a:xfrm>
          <a:prstGeom prst="rect">
            <a:avLst/>
          </a:prstGeom>
          <a:solidFill>
            <a:schemeClr val="bg1">
              <a:lumMod val="50000"/>
            </a:schemeClr>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solidFill>
                  <a:schemeClr val="tx1"/>
                </a:solidFill>
                <a:latin typeface="华文楷体" pitchFamily="2" charset="-122"/>
                <a:ea typeface="华文楷体" pitchFamily="2" charset="-122"/>
              </a:defRPr>
            </a:lvl1pPr>
          </a:lstStyle>
          <a:p>
            <a:r>
              <a:rPr lang="zh-CN" altLang="en-US" sz="1015" dirty="0"/>
              <a:t>偿付能力计量</a:t>
            </a:r>
            <a:endParaRPr lang="en-US" altLang="zh-CN" sz="1015" dirty="0"/>
          </a:p>
        </p:txBody>
      </p:sp>
      <p:sp>
        <p:nvSpPr>
          <p:cNvPr id="100" name="圆角矩形 99"/>
          <p:cNvSpPr/>
          <p:nvPr/>
        </p:nvSpPr>
        <p:spPr>
          <a:xfrm>
            <a:off x="3779912" y="3894282"/>
            <a:ext cx="251520" cy="199407"/>
          </a:xfrm>
          <a:prstGeom prst="round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108" dirty="0"/>
              <a:t>2</a:t>
            </a:r>
            <a:endParaRPr kumimoji="1" lang="zh-CN" altLang="en-US" sz="1108" dirty="0"/>
          </a:p>
        </p:txBody>
      </p:sp>
    </p:spTree>
    <p:extLst>
      <p:ext uri="{BB962C8B-B14F-4D97-AF65-F5344CB8AC3E}">
        <p14:creationId xmlns="" xmlns:p14="http://schemas.microsoft.com/office/powerpoint/2010/main" val="165770112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a:xfrm>
            <a:off x="251956" y="309021"/>
            <a:ext cx="7153284" cy="603701"/>
          </a:xfrm>
        </p:spPr>
        <p:txBody>
          <a:bodyPr>
            <a:noAutofit/>
          </a:bodyPr>
          <a:lstStyle/>
          <a:p>
            <a:pPr algn="l"/>
            <a:r>
              <a:rPr lang="zh-CN" altLang="en-US" sz="3600" dirty="0" smtClean="0">
                <a:latin typeface="黑体" panose="02010609060101010101" pitchFamily="49" charset="-122"/>
                <a:ea typeface="黑体" panose="02010609060101010101" pitchFamily="49" charset="-122"/>
              </a:rPr>
              <a:t>安邦集团偿二代系统项目案例</a:t>
            </a:r>
          </a:p>
        </p:txBody>
      </p:sp>
      <p:pic>
        <p:nvPicPr>
          <p:cNvPr id="3" name="图片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912722"/>
            <a:ext cx="9144000" cy="5629746"/>
          </a:xfrm>
          <a:prstGeom prst="rect">
            <a:avLst/>
          </a:prstGeom>
          <a:ln>
            <a:noFill/>
          </a:ln>
          <a:effectLst>
            <a:softEdge rad="112500"/>
          </a:effectLst>
        </p:spPr>
      </p:pic>
    </p:spTree>
    <p:extLst>
      <p:ext uri="{BB962C8B-B14F-4D97-AF65-F5344CB8AC3E}">
        <p14:creationId xmlns="" xmlns:p14="http://schemas.microsoft.com/office/powerpoint/2010/main" val="12206570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Line 15"/>
          <p:cNvSpPr>
            <a:spLocks noChangeShapeType="1"/>
          </p:cNvSpPr>
          <p:nvPr/>
        </p:nvSpPr>
        <p:spPr bwMode="auto">
          <a:xfrm>
            <a:off x="268290" y="1011116"/>
            <a:ext cx="8594725"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lIns="63305" tIns="31652" rIns="63305" bIns="31652"/>
          <a:lstStyle/>
          <a:p>
            <a:endParaRPr lang="zh-CN" altLang="en-US" sz="1662"/>
          </a:p>
        </p:txBody>
      </p:sp>
      <p:sp>
        <p:nvSpPr>
          <p:cNvPr id="21" name="标题 1"/>
          <p:cNvSpPr txBox="1">
            <a:spLocks/>
          </p:cNvSpPr>
          <p:nvPr/>
        </p:nvSpPr>
        <p:spPr>
          <a:xfrm>
            <a:off x="211015" y="279400"/>
            <a:ext cx="8229600" cy="395654"/>
          </a:xfrm>
          <a:prstGeom prst="rect">
            <a:avLst/>
          </a:prstGeom>
        </p:spPr>
        <p:txBody>
          <a:bodyPr/>
          <a:lstStyle>
            <a:lvl1pPr>
              <a:defRPr>
                <a:latin typeface="+mj-lt"/>
                <a:ea typeface="+mj-ea"/>
                <a:cs typeface="+mj-cs"/>
              </a:defRPr>
            </a:lvl1pPr>
          </a:lstStyle>
          <a:p>
            <a:r>
              <a:rPr lang="zh-CN" altLang="en-US" sz="3600" kern="0" dirty="0" smtClean="0">
                <a:solidFill>
                  <a:sysClr val="windowText" lastClr="000000"/>
                </a:solidFill>
                <a:latin typeface="SimHei" charset="-122"/>
                <a:ea typeface="SimHei" charset="-122"/>
                <a:cs typeface="SimHei" charset="-122"/>
              </a:rPr>
              <a:t>人保健康风险</a:t>
            </a:r>
            <a:r>
              <a:rPr lang="zh-CN" altLang="en-US" sz="3600" kern="0" dirty="0">
                <a:solidFill>
                  <a:sysClr val="windowText" lastClr="000000"/>
                </a:solidFill>
                <a:latin typeface="SimHei" charset="-122"/>
                <a:ea typeface="SimHei" charset="-122"/>
                <a:cs typeface="SimHei" charset="-122"/>
              </a:rPr>
              <a:t>管理信息系统</a:t>
            </a:r>
            <a:r>
              <a:rPr lang="zh-CN" altLang="en-US" sz="3600" kern="0" dirty="0" smtClean="0">
                <a:solidFill>
                  <a:sysClr val="windowText" lastClr="000000"/>
                </a:solidFill>
                <a:latin typeface="SimHei" charset="-122"/>
                <a:ea typeface="SimHei" charset="-122"/>
                <a:cs typeface="SimHei" charset="-122"/>
              </a:rPr>
              <a:t>框架</a:t>
            </a:r>
            <a:endParaRPr lang="zh-CN" altLang="en-US" sz="3600" kern="0" dirty="0">
              <a:solidFill>
                <a:sysClr val="windowText" lastClr="000000"/>
              </a:solidFill>
              <a:latin typeface="SimHei" charset="-122"/>
              <a:ea typeface="SimHei" charset="-122"/>
              <a:cs typeface="SimHei" charset="-122"/>
            </a:endParaRPr>
          </a:p>
        </p:txBody>
      </p:sp>
      <p:grpSp>
        <p:nvGrpSpPr>
          <p:cNvPr id="5" name="组合 100"/>
          <p:cNvGrpSpPr>
            <a:grpSpLocks/>
          </p:cNvGrpSpPr>
          <p:nvPr/>
        </p:nvGrpSpPr>
        <p:grpSpPr bwMode="auto">
          <a:xfrm>
            <a:off x="258765" y="5758962"/>
            <a:ext cx="8604250" cy="369277"/>
            <a:chOff x="280327" y="5943600"/>
            <a:chExt cx="9321271" cy="400050"/>
          </a:xfrm>
          <a:solidFill>
            <a:schemeClr val="accent5">
              <a:lumMod val="40000"/>
              <a:lumOff val="60000"/>
            </a:schemeClr>
          </a:solidFill>
        </p:grpSpPr>
        <p:sp>
          <p:nvSpPr>
            <p:cNvPr id="6" name="Rectangle 11"/>
            <p:cNvSpPr>
              <a:spLocks noChangeArrowheads="1"/>
            </p:cNvSpPr>
            <p:nvPr/>
          </p:nvSpPr>
          <p:spPr bwMode="auto">
            <a:xfrm flipH="1">
              <a:off x="280327" y="5943600"/>
              <a:ext cx="9321271" cy="400050"/>
            </a:xfrm>
            <a:prstGeom prst="rect">
              <a:avLst/>
            </a:prstGeom>
            <a:grpFill/>
            <a:ln w="3175">
              <a:solidFill>
                <a:srgbClr val="005E7F"/>
              </a:solidFill>
              <a:prstDash val="dash"/>
              <a:miter lim="800000"/>
              <a:headEnd/>
              <a:tailEnd/>
            </a:ln>
            <a:effectLst/>
          </p:spPr>
          <p:txBody>
            <a:bodyPr wrap="none" tIns="16615" anchor="ctr">
              <a:flatTx/>
            </a:bodyPr>
            <a:lstStyle/>
            <a:p>
              <a:pPr algn="ctr">
                <a:defRPr/>
              </a:pPr>
              <a:endParaRPr lang="en-US" altLang="zh-CN" sz="969" dirty="0">
                <a:latin typeface="华文楷体" pitchFamily="2" charset="-122"/>
                <a:ea typeface="华文楷体" pitchFamily="2" charset="-122"/>
                <a:cs typeface="Arial" pitchFamily="34" charset="0"/>
              </a:endParaRPr>
            </a:p>
          </p:txBody>
        </p:sp>
        <p:sp>
          <p:nvSpPr>
            <p:cNvPr id="7" name="TextBox 6"/>
            <p:cNvSpPr txBox="1">
              <a:spLocks noChangeArrowheads="1"/>
            </p:cNvSpPr>
            <p:nvPr/>
          </p:nvSpPr>
          <p:spPr bwMode="auto">
            <a:xfrm>
              <a:off x="290646" y="6010274"/>
              <a:ext cx="1489340" cy="315434"/>
            </a:xfrm>
            <a:prstGeom prst="rect">
              <a:avLst/>
            </a:prstGeom>
            <a:grpFill/>
            <a:ln w="9525">
              <a:noFill/>
              <a:miter lim="800000"/>
              <a:headEnd/>
              <a:tailEnd/>
            </a:ln>
          </p:spPr>
          <p:txBody>
            <a:bodyPr>
              <a:spAutoFit/>
            </a:bodyPr>
            <a:lstStyle/>
            <a:p>
              <a:pPr>
                <a:defRPr/>
              </a:pPr>
              <a:r>
                <a:rPr kumimoji="1" lang="zh-CN" altLang="en-US" sz="1292" b="1" dirty="0">
                  <a:latin typeface="华文楷体" pitchFamily="2" charset="-122"/>
                  <a:ea typeface="华文楷体" pitchFamily="2" charset="-122"/>
                </a:rPr>
                <a:t>数据存储</a:t>
              </a:r>
            </a:p>
          </p:txBody>
        </p:sp>
        <p:sp>
          <p:nvSpPr>
            <p:cNvPr id="8" name="矩形 7"/>
            <p:cNvSpPr/>
            <p:nvPr/>
          </p:nvSpPr>
          <p:spPr bwMode="auto">
            <a:xfrm>
              <a:off x="2924774" y="6011762"/>
              <a:ext cx="4365610" cy="216024"/>
            </a:xfrm>
            <a:prstGeom prst="rect">
              <a:avLst/>
            </a:prstGeom>
            <a:grp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316531" indent="-316531" algn="ctr">
                <a:defRPr/>
              </a:pPr>
              <a:r>
                <a:rPr lang="zh-CN" altLang="en-US" sz="1292" b="1" dirty="0" smtClean="0">
                  <a:solidFill>
                    <a:schemeClr val="tx1"/>
                  </a:solidFill>
                  <a:latin typeface="华文楷体" pitchFamily="2" charset="-122"/>
                  <a:ea typeface="华文楷体" pitchFamily="2" charset="-122"/>
                  <a:cs typeface="Arial Unicode MS" pitchFamily="34" charset="-122"/>
                </a:rPr>
                <a:t>风险</a:t>
              </a:r>
              <a:r>
                <a:rPr lang="zh-CN" altLang="en-US" sz="1292" b="1" dirty="0">
                  <a:solidFill>
                    <a:schemeClr val="tx1"/>
                  </a:solidFill>
                  <a:latin typeface="华文楷体" pitchFamily="2" charset="-122"/>
                  <a:ea typeface="华文楷体" pitchFamily="2" charset="-122"/>
                  <a:cs typeface="Arial Unicode MS" pitchFamily="34" charset="-122"/>
                </a:rPr>
                <a:t>数据</a:t>
              </a:r>
              <a:r>
                <a:rPr lang="zh-CN" altLang="en-US" sz="1292" b="1" dirty="0" smtClean="0">
                  <a:solidFill>
                    <a:schemeClr val="tx1"/>
                  </a:solidFill>
                  <a:latin typeface="华文楷体" pitchFamily="2" charset="-122"/>
                  <a:ea typeface="华文楷体" pitchFamily="2" charset="-122"/>
                  <a:cs typeface="Arial Unicode MS" pitchFamily="34" charset="-122"/>
                </a:rPr>
                <a:t>集市</a:t>
              </a:r>
              <a:endParaRPr lang="zh-CN" altLang="en-US" sz="1292" b="1" dirty="0">
                <a:solidFill>
                  <a:schemeClr val="tx1"/>
                </a:solidFill>
                <a:latin typeface="华文楷体" pitchFamily="2" charset="-122"/>
                <a:ea typeface="华文楷体" pitchFamily="2" charset="-122"/>
                <a:cs typeface="Arial Unicode MS" pitchFamily="34" charset="-122"/>
              </a:endParaRPr>
            </a:p>
          </p:txBody>
        </p:sp>
      </p:grpSp>
      <p:grpSp>
        <p:nvGrpSpPr>
          <p:cNvPr id="9" name="组合 96"/>
          <p:cNvGrpSpPr>
            <a:grpSpLocks/>
          </p:cNvGrpSpPr>
          <p:nvPr/>
        </p:nvGrpSpPr>
        <p:grpSpPr bwMode="auto">
          <a:xfrm>
            <a:off x="58740" y="1793630"/>
            <a:ext cx="8804275" cy="376385"/>
            <a:chOff x="63634" y="1381274"/>
            <a:chExt cx="9537963" cy="407751"/>
          </a:xfrm>
        </p:grpSpPr>
        <p:sp>
          <p:nvSpPr>
            <p:cNvPr id="10" name="矩形 9"/>
            <p:cNvSpPr/>
            <p:nvPr/>
          </p:nvSpPr>
          <p:spPr bwMode="auto">
            <a:xfrm>
              <a:off x="266569" y="1392387"/>
              <a:ext cx="9335028" cy="354012"/>
            </a:xfrm>
            <a:prstGeom prst="rect">
              <a:avLst/>
            </a:prstGeom>
            <a:solidFill>
              <a:schemeClr val="accent5">
                <a:lumMod val="40000"/>
                <a:lumOff val="60000"/>
              </a:schemeClr>
            </a:solidFill>
            <a:ln w="3175">
              <a:solidFill>
                <a:srgbClr val="005E7F"/>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8" dirty="0">
                <a:latin typeface="华文楷体" pitchFamily="2" charset="-122"/>
                <a:ea typeface="华文楷体" pitchFamily="2" charset="-122"/>
              </a:endParaRPr>
            </a:p>
          </p:txBody>
        </p:sp>
        <p:sp>
          <p:nvSpPr>
            <p:cNvPr id="11" name="矩形 10"/>
            <p:cNvSpPr/>
            <p:nvPr/>
          </p:nvSpPr>
          <p:spPr bwMode="auto">
            <a:xfrm>
              <a:off x="63634" y="1449537"/>
              <a:ext cx="1157419" cy="20955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92" b="1" dirty="0">
                  <a:solidFill>
                    <a:schemeClr val="tx2">
                      <a:lumMod val="50000"/>
                    </a:schemeClr>
                  </a:solidFill>
                  <a:latin typeface="华文楷体" pitchFamily="2" charset="-122"/>
                  <a:ea typeface="华文楷体" pitchFamily="2" charset="-122"/>
                  <a:cs typeface="Arial Unicode MS" pitchFamily="34" charset="-122"/>
                </a:rPr>
                <a:t>用户</a:t>
              </a:r>
            </a:p>
          </p:txBody>
        </p:sp>
        <p:sp>
          <p:nvSpPr>
            <p:cNvPr id="12" name="TextBox 103"/>
            <p:cNvSpPr txBox="1">
              <a:spLocks noChangeArrowheads="1"/>
            </p:cNvSpPr>
            <p:nvPr/>
          </p:nvSpPr>
          <p:spPr bwMode="auto">
            <a:xfrm>
              <a:off x="994040" y="1381274"/>
              <a:ext cx="988881" cy="4077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923">
                  <a:latin typeface="华文楷体" pitchFamily="2" charset="-122"/>
                  <a:ea typeface="华文楷体" pitchFamily="2" charset="-122"/>
                </a:rPr>
                <a:t>全机构</a:t>
              </a:r>
              <a:endParaRPr kumimoji="1" lang="en-US" altLang="zh-CN" sz="923">
                <a:latin typeface="华文楷体" pitchFamily="2" charset="-122"/>
                <a:ea typeface="华文楷体" pitchFamily="2" charset="-122"/>
              </a:endParaRPr>
            </a:p>
            <a:p>
              <a:pPr eaLnBrk="1" hangingPunct="1"/>
              <a:r>
                <a:rPr kumimoji="1" lang="zh-CN" altLang="en-US" sz="923">
                  <a:latin typeface="华文楷体" pitchFamily="2" charset="-122"/>
                  <a:ea typeface="华文楷体" pitchFamily="2" charset="-122"/>
                </a:rPr>
                <a:t>覆盖</a:t>
              </a:r>
            </a:p>
          </p:txBody>
        </p:sp>
        <p:grpSp>
          <p:nvGrpSpPr>
            <p:cNvPr id="13" name="组合 170"/>
            <p:cNvGrpSpPr>
              <a:grpSpLocks/>
            </p:cNvGrpSpPr>
            <p:nvPr/>
          </p:nvGrpSpPr>
          <p:grpSpPr bwMode="auto">
            <a:xfrm>
              <a:off x="1690557" y="1457474"/>
              <a:ext cx="7653072" cy="249848"/>
              <a:chOff x="1935205" y="548125"/>
              <a:chExt cx="6768363" cy="257392"/>
            </a:xfrm>
          </p:grpSpPr>
          <p:sp>
            <p:nvSpPr>
              <p:cNvPr id="14" name="矩形 13"/>
              <p:cNvSpPr/>
              <p:nvPr/>
            </p:nvSpPr>
            <p:spPr bwMode="auto">
              <a:xfrm>
                <a:off x="1935205" y="548125"/>
                <a:ext cx="1327815" cy="235503"/>
              </a:xfrm>
              <a:prstGeom prst="rect">
                <a:avLst/>
              </a:prstGeom>
              <a:solidFill>
                <a:srgbClr val="005E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15" b="1" dirty="0">
                    <a:solidFill>
                      <a:schemeClr val="bg1"/>
                    </a:solidFill>
                    <a:latin typeface="华文楷体" pitchFamily="2" charset="-122"/>
                    <a:ea typeface="华文楷体" pitchFamily="2" charset="-122"/>
                    <a:cs typeface="Arial Unicode MS" pitchFamily="34" charset="-122"/>
                  </a:rPr>
                  <a:t>管理层</a:t>
                </a:r>
              </a:p>
            </p:txBody>
          </p:sp>
          <p:sp>
            <p:nvSpPr>
              <p:cNvPr id="15" name="矩形 14"/>
              <p:cNvSpPr/>
              <p:nvPr/>
            </p:nvSpPr>
            <p:spPr bwMode="auto">
              <a:xfrm>
                <a:off x="7374231" y="570014"/>
                <a:ext cx="1329337" cy="235503"/>
              </a:xfrm>
              <a:prstGeom prst="rect">
                <a:avLst/>
              </a:prstGeom>
              <a:solidFill>
                <a:srgbClr val="005E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15" b="1" dirty="0">
                    <a:solidFill>
                      <a:schemeClr val="bg1"/>
                    </a:solidFill>
                    <a:latin typeface="华文楷体" pitchFamily="2" charset="-122"/>
                    <a:ea typeface="华文楷体" pitchFamily="2" charset="-122"/>
                    <a:cs typeface="Arial Unicode MS" pitchFamily="34" charset="-122"/>
                  </a:rPr>
                  <a:t>业务部门人员</a:t>
                </a:r>
              </a:p>
            </p:txBody>
          </p:sp>
          <p:sp>
            <p:nvSpPr>
              <p:cNvPr id="16" name="矩形 15"/>
              <p:cNvSpPr/>
              <p:nvPr/>
            </p:nvSpPr>
            <p:spPr bwMode="auto">
              <a:xfrm>
                <a:off x="6026642" y="570014"/>
                <a:ext cx="1327815" cy="235503"/>
              </a:xfrm>
              <a:prstGeom prst="rect">
                <a:avLst/>
              </a:prstGeom>
              <a:solidFill>
                <a:srgbClr val="005E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15" b="1" dirty="0">
                    <a:solidFill>
                      <a:schemeClr val="bg1"/>
                    </a:solidFill>
                    <a:latin typeface="华文楷体" pitchFamily="2" charset="-122"/>
                    <a:ea typeface="华文楷体" pitchFamily="2" charset="-122"/>
                    <a:cs typeface="Arial Unicode MS" pitchFamily="34" charset="-122"/>
                  </a:rPr>
                  <a:t>内控管理人员</a:t>
                </a:r>
              </a:p>
            </p:txBody>
          </p:sp>
          <p:sp>
            <p:nvSpPr>
              <p:cNvPr id="17" name="矩形 16"/>
              <p:cNvSpPr/>
              <p:nvPr/>
            </p:nvSpPr>
            <p:spPr bwMode="auto">
              <a:xfrm>
                <a:off x="4666886" y="556302"/>
                <a:ext cx="1327815" cy="235503"/>
              </a:xfrm>
              <a:prstGeom prst="rect">
                <a:avLst/>
              </a:prstGeom>
              <a:solidFill>
                <a:srgbClr val="005E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15" b="1" dirty="0">
                    <a:solidFill>
                      <a:schemeClr val="bg1"/>
                    </a:solidFill>
                    <a:latin typeface="华文楷体" pitchFamily="2" charset="-122"/>
                    <a:ea typeface="华文楷体" pitchFamily="2" charset="-122"/>
                    <a:cs typeface="Arial Unicode MS" pitchFamily="34" charset="-122"/>
                  </a:rPr>
                  <a:t>合规管理人员</a:t>
                </a:r>
              </a:p>
            </p:txBody>
          </p:sp>
          <p:sp>
            <p:nvSpPr>
              <p:cNvPr id="18" name="矩形 17"/>
              <p:cNvSpPr/>
              <p:nvPr/>
            </p:nvSpPr>
            <p:spPr bwMode="auto">
              <a:xfrm>
                <a:off x="3302566" y="556302"/>
                <a:ext cx="1329337" cy="235503"/>
              </a:xfrm>
              <a:prstGeom prst="rect">
                <a:avLst/>
              </a:prstGeom>
              <a:solidFill>
                <a:srgbClr val="005E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15" b="1" dirty="0">
                    <a:solidFill>
                      <a:schemeClr val="bg1"/>
                    </a:solidFill>
                    <a:latin typeface="华文楷体" pitchFamily="2" charset="-122"/>
                    <a:ea typeface="华文楷体" pitchFamily="2" charset="-122"/>
                    <a:cs typeface="Arial Unicode MS" pitchFamily="34" charset="-122"/>
                  </a:rPr>
                  <a:t>风险管理人员</a:t>
                </a:r>
              </a:p>
            </p:txBody>
          </p:sp>
        </p:grpSp>
      </p:grpSp>
      <p:sp>
        <p:nvSpPr>
          <p:cNvPr id="22" name="矩形 21"/>
          <p:cNvSpPr/>
          <p:nvPr/>
        </p:nvSpPr>
        <p:spPr bwMode="auto">
          <a:xfrm>
            <a:off x="260350" y="5210911"/>
            <a:ext cx="8602663" cy="397120"/>
          </a:xfrm>
          <a:prstGeom prst="rect">
            <a:avLst/>
          </a:prstGeom>
          <a:solidFill>
            <a:schemeClr val="accent5">
              <a:lumMod val="40000"/>
              <a:lumOff val="60000"/>
            </a:schemeClr>
          </a:solidFill>
          <a:ln w="3175">
            <a:solidFill>
              <a:srgbClr val="005E7F"/>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8" dirty="0">
              <a:latin typeface="华文楷体" pitchFamily="2" charset="-122"/>
              <a:ea typeface="华文楷体" pitchFamily="2" charset="-122"/>
            </a:endParaRPr>
          </a:p>
        </p:txBody>
      </p:sp>
      <p:sp>
        <p:nvSpPr>
          <p:cNvPr id="23" name="Rectangle 4"/>
          <p:cNvSpPr>
            <a:spLocks noChangeArrowheads="1"/>
          </p:cNvSpPr>
          <p:nvPr/>
        </p:nvSpPr>
        <p:spPr bwMode="auto">
          <a:xfrm flipH="1">
            <a:off x="1355725" y="5284177"/>
            <a:ext cx="1035050"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p>
            <a:pPr algn="ctr">
              <a:spcBef>
                <a:spcPct val="50000"/>
              </a:spcBef>
              <a:defRPr/>
            </a:pPr>
            <a:r>
              <a:rPr lang="zh-CN" altLang="en-US" sz="1015" b="1" dirty="0">
                <a:solidFill>
                  <a:schemeClr val="tx1"/>
                </a:solidFill>
                <a:latin typeface="华文楷体" pitchFamily="2" charset="-122"/>
                <a:ea typeface="华文楷体" pitchFamily="2" charset="-122"/>
              </a:rPr>
              <a:t>模型管理</a:t>
            </a:r>
          </a:p>
        </p:txBody>
      </p:sp>
      <p:sp>
        <p:nvSpPr>
          <p:cNvPr id="24" name="矩形 23"/>
          <p:cNvSpPr/>
          <p:nvPr/>
        </p:nvSpPr>
        <p:spPr bwMode="auto">
          <a:xfrm>
            <a:off x="206375" y="5238754"/>
            <a:ext cx="922338" cy="37074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292" b="1" dirty="0">
                <a:solidFill>
                  <a:schemeClr val="tx1"/>
                </a:solidFill>
                <a:latin typeface="华文楷体" pitchFamily="2" charset="-122"/>
                <a:ea typeface="华文楷体" pitchFamily="2" charset="-122"/>
                <a:cs typeface="Arial Unicode MS" pitchFamily="34" charset="-122"/>
              </a:rPr>
              <a:t>风险引擎</a:t>
            </a:r>
          </a:p>
        </p:txBody>
      </p:sp>
      <p:sp>
        <p:nvSpPr>
          <p:cNvPr id="25" name="Rectangle 4"/>
          <p:cNvSpPr>
            <a:spLocks noChangeArrowheads="1"/>
          </p:cNvSpPr>
          <p:nvPr/>
        </p:nvSpPr>
        <p:spPr bwMode="auto">
          <a:xfrm flipH="1">
            <a:off x="4321175" y="5284177"/>
            <a:ext cx="1035050"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p>
            <a:pPr algn="ctr">
              <a:spcBef>
                <a:spcPct val="50000"/>
              </a:spcBef>
            </a:pPr>
            <a:r>
              <a:rPr lang="zh-CN" altLang="en-US" sz="1015" b="1" dirty="0">
                <a:latin typeface="华文楷体" pitchFamily="2" charset="-122"/>
                <a:ea typeface="华文楷体" pitchFamily="2" charset="-122"/>
              </a:rPr>
              <a:t>流程管理</a:t>
            </a:r>
          </a:p>
        </p:txBody>
      </p:sp>
      <p:sp>
        <p:nvSpPr>
          <p:cNvPr id="26" name="Rectangle 4"/>
          <p:cNvSpPr>
            <a:spLocks noChangeArrowheads="1"/>
          </p:cNvSpPr>
          <p:nvPr/>
        </p:nvSpPr>
        <p:spPr bwMode="auto">
          <a:xfrm flipH="1">
            <a:off x="7294563" y="5284177"/>
            <a:ext cx="1035050"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p>
            <a:pPr algn="ctr">
              <a:spcBef>
                <a:spcPct val="50000"/>
              </a:spcBef>
            </a:pPr>
            <a:r>
              <a:rPr lang="zh-CN" altLang="en-US" sz="1015" b="1" dirty="0">
                <a:latin typeface="华文楷体" pitchFamily="2" charset="-122"/>
                <a:ea typeface="华文楷体" pitchFamily="2" charset="-122"/>
              </a:rPr>
              <a:t>接口管理</a:t>
            </a:r>
          </a:p>
        </p:txBody>
      </p:sp>
      <p:sp>
        <p:nvSpPr>
          <p:cNvPr id="27" name="矩形 26"/>
          <p:cNvSpPr/>
          <p:nvPr/>
        </p:nvSpPr>
        <p:spPr bwMode="auto">
          <a:xfrm>
            <a:off x="241301" y="2505809"/>
            <a:ext cx="8604250" cy="2385509"/>
          </a:xfrm>
          <a:prstGeom prst="rect">
            <a:avLst/>
          </a:prstGeom>
          <a:solidFill>
            <a:schemeClr val="accent5">
              <a:lumMod val="40000"/>
              <a:lumOff val="60000"/>
            </a:schemeClr>
          </a:solidFill>
          <a:ln w="3175">
            <a:solidFill>
              <a:srgbClr val="005E7F"/>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8" dirty="0">
              <a:latin typeface="华文楷体" pitchFamily="2" charset="-122"/>
              <a:ea typeface="华文楷体" pitchFamily="2" charset="-122"/>
            </a:endParaRPr>
          </a:p>
        </p:txBody>
      </p:sp>
      <p:sp>
        <p:nvSpPr>
          <p:cNvPr id="28" name="Line 43"/>
          <p:cNvSpPr>
            <a:spLocks noChangeShapeType="1"/>
          </p:cNvSpPr>
          <p:nvPr/>
        </p:nvSpPr>
        <p:spPr bwMode="auto">
          <a:xfrm rot="16200000" flipH="1">
            <a:off x="4497976" y="3955402"/>
            <a:ext cx="910049" cy="50800"/>
          </a:xfrm>
          <a:prstGeom prst="line">
            <a:avLst/>
          </a:prstGeom>
          <a:noFill/>
          <a:ln w="22225">
            <a:solidFill>
              <a:srgbClr val="DADCE7">
                <a:alpha val="49019"/>
              </a:srgbClr>
            </a:solidFill>
            <a:prstDash val="sysDot"/>
            <a:round/>
            <a:headEnd/>
            <a:tailEnd/>
          </a:ln>
          <a:extLst>
            <a:ext uri="{909E8E84-426E-40DD-AFC4-6F175D3DCCD1}">
              <a14:hiddenFill xmlns="" xmlns:a14="http://schemas.microsoft.com/office/drawing/2010/main">
                <a:noFill/>
              </a14:hiddenFill>
            </a:ext>
          </a:extLst>
        </p:spPr>
        <p:txBody>
          <a:bodyPr wrap="none" anchor="ctr"/>
          <a:lstStyle/>
          <a:p>
            <a:endParaRPr lang="zh-CN" altLang="en-US" sz="1662"/>
          </a:p>
        </p:txBody>
      </p:sp>
      <p:sp>
        <p:nvSpPr>
          <p:cNvPr id="29" name="TextBox 28"/>
          <p:cNvSpPr txBox="1">
            <a:spLocks noChangeArrowheads="1"/>
          </p:cNvSpPr>
          <p:nvPr/>
        </p:nvSpPr>
        <p:spPr bwMode="auto">
          <a:xfrm>
            <a:off x="249912" y="3691375"/>
            <a:ext cx="383503" cy="977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1292" b="1">
                <a:latin typeface="华文楷体" pitchFamily="2" charset="-122"/>
                <a:ea typeface="华文楷体" pitchFamily="2" charset="-122"/>
              </a:rPr>
              <a:t>核心应用</a:t>
            </a:r>
          </a:p>
        </p:txBody>
      </p:sp>
      <p:sp>
        <p:nvSpPr>
          <p:cNvPr id="30" name="矩形 29"/>
          <p:cNvSpPr/>
          <p:nvPr/>
        </p:nvSpPr>
        <p:spPr bwMode="auto">
          <a:xfrm>
            <a:off x="252414" y="2233248"/>
            <a:ext cx="8610600" cy="401515"/>
          </a:xfrm>
          <a:prstGeom prst="rect">
            <a:avLst/>
          </a:prstGeom>
          <a:solidFill>
            <a:schemeClr val="accent5">
              <a:lumMod val="40000"/>
              <a:lumOff val="60000"/>
            </a:schemeClr>
          </a:solidFill>
          <a:ln w="12700">
            <a:solidFill>
              <a:srgbClr val="005E7F"/>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8" dirty="0">
              <a:latin typeface="华文楷体" pitchFamily="2" charset="-122"/>
              <a:ea typeface="华文楷体" pitchFamily="2" charset="-122"/>
            </a:endParaRPr>
          </a:p>
        </p:txBody>
      </p:sp>
      <p:sp>
        <p:nvSpPr>
          <p:cNvPr id="31" name="矩形 30"/>
          <p:cNvSpPr/>
          <p:nvPr/>
        </p:nvSpPr>
        <p:spPr bwMode="auto">
          <a:xfrm>
            <a:off x="203202" y="2265485"/>
            <a:ext cx="923925" cy="37074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292" b="1" dirty="0">
                <a:solidFill>
                  <a:schemeClr val="tx1"/>
                </a:solidFill>
                <a:latin typeface="华文楷体" pitchFamily="2" charset="-122"/>
                <a:ea typeface="华文楷体" pitchFamily="2" charset="-122"/>
                <a:cs typeface="Arial Unicode MS" pitchFamily="34" charset="-122"/>
              </a:rPr>
              <a:t>风险</a:t>
            </a:r>
            <a:endParaRPr lang="en-US" altLang="zh-CN" sz="1292" b="1" dirty="0">
              <a:solidFill>
                <a:schemeClr val="tx1"/>
              </a:solidFill>
              <a:latin typeface="华文楷体" pitchFamily="2" charset="-122"/>
              <a:ea typeface="华文楷体" pitchFamily="2" charset="-122"/>
              <a:cs typeface="Arial Unicode MS" pitchFamily="34" charset="-122"/>
            </a:endParaRPr>
          </a:p>
          <a:p>
            <a:pPr>
              <a:defRPr/>
            </a:pPr>
            <a:r>
              <a:rPr lang="zh-CN" altLang="en-US" sz="1292" b="1" dirty="0">
                <a:solidFill>
                  <a:schemeClr val="tx1"/>
                </a:solidFill>
                <a:latin typeface="华文楷体" pitchFamily="2" charset="-122"/>
                <a:ea typeface="华文楷体" pitchFamily="2" charset="-122"/>
                <a:cs typeface="Arial Unicode MS" pitchFamily="34" charset="-122"/>
              </a:rPr>
              <a:t>展现</a:t>
            </a:r>
          </a:p>
        </p:txBody>
      </p:sp>
      <p:sp>
        <p:nvSpPr>
          <p:cNvPr id="32" name="Text Box 191"/>
          <p:cNvSpPr txBox="1">
            <a:spLocks noChangeArrowheads="1"/>
          </p:cNvSpPr>
          <p:nvPr/>
        </p:nvSpPr>
        <p:spPr bwMode="auto">
          <a:xfrm>
            <a:off x="2028826" y="2319705"/>
            <a:ext cx="1828800"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015" dirty="0"/>
              <a:t>报告</a:t>
            </a:r>
            <a:r>
              <a:rPr lang="zh-CN" altLang="en-US" sz="1015" dirty="0" smtClean="0"/>
              <a:t>管理</a:t>
            </a:r>
            <a:endParaRPr lang="zh-CN" altLang="en-US" sz="1015" dirty="0"/>
          </a:p>
        </p:txBody>
      </p:sp>
      <p:sp>
        <p:nvSpPr>
          <p:cNvPr id="33" name="Text Box 191"/>
          <p:cNvSpPr txBox="1">
            <a:spLocks noChangeArrowheads="1"/>
          </p:cNvSpPr>
          <p:nvPr/>
        </p:nvSpPr>
        <p:spPr bwMode="auto">
          <a:xfrm>
            <a:off x="4095752" y="2319705"/>
            <a:ext cx="1827213"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015" dirty="0"/>
              <a:t>报表</a:t>
            </a:r>
            <a:r>
              <a:rPr lang="zh-CN" altLang="en-US" sz="1015" dirty="0" smtClean="0"/>
              <a:t>管理</a:t>
            </a:r>
            <a:endParaRPr lang="zh-CN" altLang="en-US" sz="1015" dirty="0"/>
          </a:p>
        </p:txBody>
      </p:sp>
      <p:sp>
        <p:nvSpPr>
          <p:cNvPr id="34" name="Rectangle 21"/>
          <p:cNvSpPr>
            <a:spLocks noChangeArrowheads="1"/>
          </p:cNvSpPr>
          <p:nvPr/>
        </p:nvSpPr>
        <p:spPr bwMode="auto">
          <a:xfrm flipH="1">
            <a:off x="758827" y="2305052"/>
            <a:ext cx="873125" cy="231531"/>
          </a:xfrm>
          <a:prstGeom prst="rect">
            <a:avLst/>
          </a:prstGeom>
          <a:solidFill>
            <a:srgbClr val="FFFFCC"/>
          </a:solidFill>
          <a:ln>
            <a:solidFill>
              <a:srgbClr val="005E7F"/>
            </a:solidFill>
            <a:headEnd/>
            <a:tailEnd/>
          </a:ln>
          <a:effectLst/>
        </p:spPr>
        <p:style>
          <a:lnRef idx="1">
            <a:schemeClr val="accent1"/>
          </a:lnRef>
          <a:fillRef idx="2">
            <a:schemeClr val="accent1"/>
          </a:fillRef>
          <a:effectRef idx="1">
            <a:schemeClr val="accent1"/>
          </a:effectRef>
          <a:fontRef idx="minor">
            <a:schemeClr val="dk1"/>
          </a:fontRef>
        </p:style>
        <p:txBody>
          <a:bodyPr wrap="none" tIns="16615">
            <a:flatTx/>
          </a:bodyPr>
          <a:lstStyle/>
          <a:p>
            <a:pPr>
              <a:defRPr/>
            </a:pPr>
            <a:r>
              <a:rPr lang="zh-CN" altLang="en-US" sz="1108" b="1" dirty="0">
                <a:solidFill>
                  <a:srgbClr val="C00000"/>
                </a:solidFill>
                <a:latin typeface="华文楷体" pitchFamily="2" charset="-122"/>
                <a:ea typeface="华文楷体" pitchFamily="2" charset="-122"/>
              </a:rPr>
              <a:t>风险报告</a:t>
            </a:r>
          </a:p>
        </p:txBody>
      </p:sp>
      <p:sp>
        <p:nvSpPr>
          <p:cNvPr id="35" name="上下箭头 34"/>
          <p:cNvSpPr/>
          <p:nvPr/>
        </p:nvSpPr>
        <p:spPr bwMode="auto">
          <a:xfrm>
            <a:off x="2897190" y="2540978"/>
            <a:ext cx="244475" cy="291612"/>
          </a:xfrm>
          <a:prstGeom prst="upDownArrow">
            <a:avLst/>
          </a:prstGeom>
          <a:solidFill>
            <a:srgbClr val="C00000"/>
          </a:solidFill>
          <a:effectLst/>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sz="1108" dirty="0">
              <a:latin typeface="华文楷体" pitchFamily="2" charset="-122"/>
              <a:ea typeface="华文楷体" pitchFamily="2" charset="-122"/>
            </a:endParaRPr>
          </a:p>
        </p:txBody>
      </p:sp>
      <p:sp>
        <p:nvSpPr>
          <p:cNvPr id="36" name="上下箭头 35"/>
          <p:cNvSpPr/>
          <p:nvPr/>
        </p:nvSpPr>
        <p:spPr bwMode="auto">
          <a:xfrm>
            <a:off x="4962526" y="2546838"/>
            <a:ext cx="246063" cy="293077"/>
          </a:xfrm>
          <a:prstGeom prst="upDownArrow">
            <a:avLst/>
          </a:prstGeom>
          <a:solidFill>
            <a:srgbClr val="C00000"/>
          </a:solidFill>
          <a:effectLst/>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sz="1108" dirty="0">
              <a:latin typeface="华文楷体" pitchFamily="2" charset="-122"/>
              <a:ea typeface="华文楷体" pitchFamily="2" charset="-122"/>
            </a:endParaRPr>
          </a:p>
        </p:txBody>
      </p:sp>
      <p:sp>
        <p:nvSpPr>
          <p:cNvPr id="37" name="上下箭头 36"/>
          <p:cNvSpPr/>
          <p:nvPr/>
        </p:nvSpPr>
        <p:spPr bwMode="auto">
          <a:xfrm>
            <a:off x="7035801" y="2540978"/>
            <a:ext cx="246063" cy="291612"/>
          </a:xfrm>
          <a:prstGeom prst="upDownArrow">
            <a:avLst/>
          </a:prstGeom>
          <a:solidFill>
            <a:srgbClr val="C00000"/>
          </a:solidFill>
          <a:effectLst/>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sz="1108" dirty="0">
              <a:latin typeface="华文楷体" pitchFamily="2" charset="-122"/>
              <a:ea typeface="华文楷体" pitchFamily="2" charset="-122"/>
            </a:endParaRPr>
          </a:p>
        </p:txBody>
      </p:sp>
      <p:sp>
        <p:nvSpPr>
          <p:cNvPr id="38" name="矩形 37"/>
          <p:cNvSpPr/>
          <p:nvPr/>
        </p:nvSpPr>
        <p:spPr bwMode="auto">
          <a:xfrm>
            <a:off x="620714" y="2839915"/>
            <a:ext cx="6673850" cy="1906466"/>
          </a:xfrm>
          <a:prstGeom prst="rect">
            <a:avLst/>
          </a:prstGeom>
          <a:solidFill>
            <a:schemeClr val="accent3">
              <a:lumMod val="75000"/>
              <a:alpha val="17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2">
              <a:latin typeface="华文楷体" pitchFamily="2" charset="-122"/>
              <a:ea typeface="华文楷体" pitchFamily="2" charset="-122"/>
            </a:endParaRPr>
          </a:p>
        </p:txBody>
      </p:sp>
      <p:grpSp>
        <p:nvGrpSpPr>
          <p:cNvPr id="39" name="组合 184"/>
          <p:cNvGrpSpPr>
            <a:grpSpLocks/>
          </p:cNvGrpSpPr>
          <p:nvPr/>
        </p:nvGrpSpPr>
        <p:grpSpPr bwMode="auto">
          <a:xfrm>
            <a:off x="758826" y="3030415"/>
            <a:ext cx="6356350" cy="395656"/>
            <a:chOff x="1500167" y="4000460"/>
            <a:chExt cx="5715039" cy="428609"/>
          </a:xfrm>
        </p:grpSpPr>
        <p:sp>
          <p:nvSpPr>
            <p:cNvPr id="40" name="燕尾形 39"/>
            <p:cNvSpPr/>
            <p:nvPr/>
          </p:nvSpPr>
          <p:spPr>
            <a:xfrm>
              <a:off x="1500167" y="4000462"/>
              <a:ext cx="1071927" cy="428607"/>
            </a:xfrm>
            <a:prstGeom prst="chevron">
              <a:avLst/>
            </a:prstGeom>
            <a:solidFill>
              <a:srgbClr val="FFFFCC"/>
            </a:solidFill>
            <a:ln>
              <a:solidFill>
                <a:srgbClr val="005E7F"/>
              </a:solidFill>
              <a:headEnd/>
              <a:tailEnd/>
            </a:ln>
            <a:effectLst/>
          </p:spPr>
          <p:style>
            <a:lnRef idx="1">
              <a:schemeClr val="accent1"/>
            </a:lnRef>
            <a:fillRef idx="2">
              <a:schemeClr val="accent1"/>
            </a:fillRef>
            <a:effectRef idx="1">
              <a:schemeClr val="accent1"/>
            </a:effectRef>
            <a:fontRef idx="minor">
              <a:schemeClr val="dk1"/>
            </a:fontRef>
          </p:style>
          <p:txBody>
            <a:bodyPr wrap="none" tIns="16615" anchor="ctr">
              <a:flatTx/>
            </a:bodyPr>
            <a:lstStyle/>
            <a:p>
              <a:pPr algn="ctr">
                <a:defRPr/>
              </a:pPr>
              <a:r>
                <a:rPr lang="zh-CN" altLang="en-US" sz="1015" b="1" dirty="0">
                  <a:solidFill>
                    <a:srgbClr val="C00000"/>
                  </a:solidFill>
                  <a:latin typeface="华文楷体" pitchFamily="2" charset="-122"/>
                  <a:ea typeface="华文楷体" pitchFamily="2" charset="-122"/>
                </a:rPr>
                <a:t>风险偏好</a:t>
              </a:r>
            </a:p>
          </p:txBody>
        </p:sp>
        <p:sp>
          <p:nvSpPr>
            <p:cNvPr id="41" name="燕尾形 40"/>
            <p:cNvSpPr/>
            <p:nvPr/>
          </p:nvSpPr>
          <p:spPr>
            <a:xfrm>
              <a:off x="2429361" y="4000462"/>
              <a:ext cx="1070499" cy="428607"/>
            </a:xfrm>
            <a:prstGeom prst="chevron">
              <a:avLst/>
            </a:prstGeom>
            <a:solidFill>
              <a:srgbClr val="FFFFCC"/>
            </a:solidFill>
            <a:ln>
              <a:solidFill>
                <a:srgbClr val="005E7F"/>
              </a:solidFill>
              <a:headEnd/>
              <a:tailEnd/>
            </a:ln>
            <a:effectLst/>
          </p:spPr>
          <p:style>
            <a:lnRef idx="1">
              <a:schemeClr val="accent1"/>
            </a:lnRef>
            <a:fillRef idx="2">
              <a:schemeClr val="accent1"/>
            </a:fillRef>
            <a:effectRef idx="1">
              <a:schemeClr val="accent1"/>
            </a:effectRef>
            <a:fontRef idx="minor">
              <a:schemeClr val="dk1"/>
            </a:fontRef>
          </p:style>
          <p:txBody>
            <a:bodyPr wrap="none" tIns="16615" anchor="ctr">
              <a:flatTx/>
            </a:bodyPr>
            <a:lstStyle/>
            <a:p>
              <a:pPr algn="ctr">
                <a:defRPr/>
              </a:pPr>
              <a:r>
                <a:rPr lang="zh-CN" altLang="en-US" sz="1015" b="1" dirty="0">
                  <a:solidFill>
                    <a:srgbClr val="C00000"/>
                  </a:solidFill>
                  <a:latin typeface="华文楷体" pitchFamily="2" charset="-122"/>
                  <a:ea typeface="华文楷体" pitchFamily="2" charset="-122"/>
                </a:rPr>
                <a:t>风险控制</a:t>
              </a:r>
              <a:endParaRPr lang="en-US" altLang="zh-CN" sz="1015" b="1" dirty="0">
                <a:solidFill>
                  <a:srgbClr val="C00000"/>
                </a:solidFill>
                <a:latin typeface="华文楷体" pitchFamily="2" charset="-122"/>
                <a:ea typeface="华文楷体" pitchFamily="2" charset="-122"/>
              </a:endParaRPr>
            </a:p>
            <a:p>
              <a:pPr algn="ctr">
                <a:defRPr/>
              </a:pPr>
              <a:r>
                <a:rPr lang="zh-CN" altLang="en-US" sz="1015" b="1" dirty="0">
                  <a:solidFill>
                    <a:srgbClr val="C00000"/>
                  </a:solidFill>
                  <a:latin typeface="华文楷体" pitchFamily="2" charset="-122"/>
                  <a:ea typeface="华文楷体" pitchFamily="2" charset="-122"/>
                </a:rPr>
                <a:t>识别评估</a:t>
              </a:r>
            </a:p>
          </p:txBody>
        </p:sp>
        <p:sp>
          <p:nvSpPr>
            <p:cNvPr id="42" name="燕尾形 41"/>
            <p:cNvSpPr/>
            <p:nvPr/>
          </p:nvSpPr>
          <p:spPr>
            <a:xfrm>
              <a:off x="3364263" y="4000462"/>
              <a:ext cx="1071927" cy="428607"/>
            </a:xfrm>
            <a:prstGeom prst="chevron">
              <a:avLst/>
            </a:prstGeom>
            <a:solidFill>
              <a:srgbClr val="FFFFCC"/>
            </a:solidFill>
            <a:ln>
              <a:solidFill>
                <a:srgbClr val="005E7F"/>
              </a:solidFill>
              <a:headEnd/>
              <a:tailEnd/>
            </a:ln>
            <a:effectLst/>
          </p:spPr>
          <p:style>
            <a:lnRef idx="1">
              <a:schemeClr val="accent1"/>
            </a:lnRef>
            <a:fillRef idx="2">
              <a:schemeClr val="accent1"/>
            </a:fillRef>
            <a:effectRef idx="1">
              <a:schemeClr val="accent1"/>
            </a:effectRef>
            <a:fontRef idx="minor">
              <a:schemeClr val="dk1"/>
            </a:fontRef>
          </p:style>
          <p:txBody>
            <a:bodyPr wrap="none" tIns="16615" anchor="ctr">
              <a:flatTx/>
            </a:bodyPr>
            <a:lstStyle/>
            <a:p>
              <a:pPr algn="ctr">
                <a:defRPr/>
              </a:pPr>
              <a:r>
                <a:rPr lang="zh-CN" altLang="en-US" sz="1015" b="1" dirty="0">
                  <a:solidFill>
                    <a:srgbClr val="C00000"/>
                  </a:solidFill>
                  <a:latin typeface="华文楷体" pitchFamily="2" charset="-122"/>
                  <a:ea typeface="华文楷体" pitchFamily="2" charset="-122"/>
                </a:rPr>
                <a:t>风险监测</a:t>
              </a:r>
              <a:endParaRPr lang="en-US" altLang="zh-CN" sz="1015" b="1" dirty="0">
                <a:solidFill>
                  <a:srgbClr val="C00000"/>
                </a:solidFill>
                <a:latin typeface="华文楷体" pitchFamily="2" charset="-122"/>
                <a:ea typeface="华文楷体" pitchFamily="2" charset="-122"/>
              </a:endParaRPr>
            </a:p>
            <a:p>
              <a:pPr algn="ctr">
                <a:defRPr/>
              </a:pPr>
              <a:r>
                <a:rPr lang="zh-CN" altLang="en-US" sz="1015" b="1" dirty="0">
                  <a:solidFill>
                    <a:srgbClr val="C00000"/>
                  </a:solidFill>
                  <a:latin typeface="华文楷体" pitchFamily="2" charset="-122"/>
                  <a:ea typeface="华文楷体" pitchFamily="2" charset="-122"/>
                </a:rPr>
                <a:t>预警</a:t>
              </a:r>
            </a:p>
          </p:txBody>
        </p:sp>
        <p:sp>
          <p:nvSpPr>
            <p:cNvPr id="43" name="燕尾形 42"/>
            <p:cNvSpPr/>
            <p:nvPr/>
          </p:nvSpPr>
          <p:spPr>
            <a:xfrm>
              <a:off x="4293457" y="4000460"/>
              <a:ext cx="1071926" cy="428607"/>
            </a:xfrm>
            <a:prstGeom prst="chevron">
              <a:avLst/>
            </a:prstGeom>
            <a:solidFill>
              <a:srgbClr val="FFFFCC"/>
            </a:solidFill>
            <a:ln>
              <a:solidFill>
                <a:srgbClr val="005E7F"/>
              </a:solidFill>
              <a:headEnd/>
              <a:tailEnd/>
            </a:ln>
            <a:effectLst/>
          </p:spPr>
          <p:style>
            <a:lnRef idx="1">
              <a:schemeClr val="accent1"/>
            </a:lnRef>
            <a:fillRef idx="2">
              <a:schemeClr val="accent1"/>
            </a:fillRef>
            <a:effectRef idx="1">
              <a:schemeClr val="accent1"/>
            </a:effectRef>
            <a:fontRef idx="minor">
              <a:schemeClr val="dk1"/>
            </a:fontRef>
          </p:style>
          <p:txBody>
            <a:bodyPr wrap="none" tIns="16615" anchor="ctr">
              <a:flatTx/>
            </a:bodyPr>
            <a:lstStyle/>
            <a:p>
              <a:pPr algn="ctr">
                <a:defRPr/>
              </a:pPr>
              <a:r>
                <a:rPr lang="zh-CN" altLang="en-US" sz="1015" b="1" dirty="0">
                  <a:solidFill>
                    <a:srgbClr val="C00000"/>
                  </a:solidFill>
                  <a:latin typeface="华文楷体" pitchFamily="2" charset="-122"/>
                  <a:ea typeface="华文楷体" pitchFamily="2" charset="-122"/>
                </a:rPr>
                <a:t>风险计量与</a:t>
              </a:r>
              <a:endParaRPr lang="en-US" altLang="zh-CN" sz="1015" b="1" dirty="0">
                <a:solidFill>
                  <a:srgbClr val="C00000"/>
                </a:solidFill>
                <a:latin typeface="华文楷体" pitchFamily="2" charset="-122"/>
                <a:ea typeface="华文楷体" pitchFamily="2" charset="-122"/>
              </a:endParaRPr>
            </a:p>
            <a:p>
              <a:pPr algn="ctr">
                <a:defRPr/>
              </a:pPr>
              <a:r>
                <a:rPr lang="zh-CN" altLang="en-US" sz="1015" b="1" dirty="0">
                  <a:solidFill>
                    <a:srgbClr val="C00000"/>
                  </a:solidFill>
                  <a:latin typeface="华文楷体" pitchFamily="2" charset="-122"/>
                  <a:ea typeface="华文楷体" pitchFamily="2" charset="-122"/>
                </a:rPr>
                <a:t>资本分配</a:t>
              </a:r>
            </a:p>
          </p:txBody>
        </p:sp>
        <p:sp>
          <p:nvSpPr>
            <p:cNvPr id="44" name="燕尾形 43"/>
            <p:cNvSpPr/>
            <p:nvPr/>
          </p:nvSpPr>
          <p:spPr>
            <a:xfrm>
              <a:off x="5215514" y="4000462"/>
              <a:ext cx="1070499" cy="428607"/>
            </a:xfrm>
            <a:prstGeom prst="chevron">
              <a:avLst/>
            </a:prstGeom>
            <a:solidFill>
              <a:srgbClr val="FFFFCC"/>
            </a:solidFill>
            <a:ln>
              <a:solidFill>
                <a:srgbClr val="005E7F"/>
              </a:solidFill>
              <a:headEnd/>
              <a:tailEnd/>
            </a:ln>
            <a:effectLst/>
          </p:spPr>
          <p:style>
            <a:lnRef idx="1">
              <a:schemeClr val="accent1"/>
            </a:lnRef>
            <a:fillRef idx="2">
              <a:schemeClr val="accent1"/>
            </a:fillRef>
            <a:effectRef idx="1">
              <a:schemeClr val="accent1"/>
            </a:effectRef>
            <a:fontRef idx="minor">
              <a:schemeClr val="dk1"/>
            </a:fontRef>
          </p:style>
          <p:txBody>
            <a:bodyPr wrap="none" tIns="16615" anchor="ctr">
              <a:flatTx/>
            </a:bodyPr>
            <a:lstStyle/>
            <a:p>
              <a:pPr algn="ctr">
                <a:defRPr/>
              </a:pPr>
              <a:r>
                <a:rPr lang="zh-CN" altLang="en-US" sz="1015" b="1" dirty="0">
                  <a:solidFill>
                    <a:srgbClr val="C00000"/>
                  </a:solidFill>
                  <a:latin typeface="华文楷体" pitchFamily="2" charset="-122"/>
                  <a:ea typeface="华文楷体" pitchFamily="2" charset="-122"/>
                </a:rPr>
                <a:t>风险应对</a:t>
              </a:r>
              <a:endParaRPr lang="en-US" altLang="zh-CN" sz="1015" b="1" dirty="0">
                <a:solidFill>
                  <a:srgbClr val="C00000"/>
                </a:solidFill>
                <a:latin typeface="华文楷体" pitchFamily="2" charset="-122"/>
                <a:ea typeface="华文楷体" pitchFamily="2" charset="-122"/>
              </a:endParaRPr>
            </a:p>
            <a:p>
              <a:pPr algn="ctr">
                <a:defRPr/>
              </a:pPr>
              <a:r>
                <a:rPr lang="zh-CN" altLang="en-US" sz="1015" b="1" dirty="0">
                  <a:solidFill>
                    <a:srgbClr val="C00000"/>
                  </a:solidFill>
                  <a:latin typeface="华文楷体" pitchFamily="2" charset="-122"/>
                  <a:ea typeface="华文楷体" pitchFamily="2" charset="-122"/>
                </a:rPr>
                <a:t>控制</a:t>
              </a:r>
            </a:p>
          </p:txBody>
        </p:sp>
        <p:sp>
          <p:nvSpPr>
            <p:cNvPr id="45" name="燕尾形 44"/>
            <p:cNvSpPr/>
            <p:nvPr/>
          </p:nvSpPr>
          <p:spPr>
            <a:xfrm>
              <a:off x="6143280" y="4000462"/>
              <a:ext cx="1071926" cy="428607"/>
            </a:xfrm>
            <a:prstGeom prst="chevron">
              <a:avLst/>
            </a:prstGeom>
            <a:solidFill>
              <a:srgbClr val="FFFFCC"/>
            </a:solidFill>
            <a:ln>
              <a:solidFill>
                <a:srgbClr val="005E7F"/>
              </a:solidFill>
              <a:headEnd/>
              <a:tailEnd/>
            </a:ln>
            <a:effectLst/>
          </p:spPr>
          <p:style>
            <a:lnRef idx="1">
              <a:schemeClr val="accent1"/>
            </a:lnRef>
            <a:fillRef idx="2">
              <a:schemeClr val="accent1"/>
            </a:fillRef>
            <a:effectRef idx="1">
              <a:schemeClr val="accent1"/>
            </a:effectRef>
            <a:fontRef idx="minor">
              <a:schemeClr val="dk1"/>
            </a:fontRef>
          </p:style>
          <p:txBody>
            <a:bodyPr wrap="none" tIns="16615" anchor="ctr">
              <a:flatTx/>
            </a:bodyPr>
            <a:lstStyle/>
            <a:p>
              <a:pPr algn="ctr">
                <a:defRPr/>
              </a:pPr>
              <a:r>
                <a:rPr lang="zh-CN" altLang="en-US" sz="1015" b="1" dirty="0">
                  <a:solidFill>
                    <a:srgbClr val="C00000"/>
                  </a:solidFill>
                  <a:latin typeface="华文楷体" pitchFamily="2" charset="-122"/>
                  <a:ea typeface="华文楷体" pitchFamily="2" charset="-122"/>
                </a:rPr>
                <a:t>风险考核</a:t>
              </a:r>
              <a:endParaRPr lang="en-US" altLang="zh-CN" sz="1015" b="1" dirty="0">
                <a:solidFill>
                  <a:srgbClr val="C00000"/>
                </a:solidFill>
                <a:latin typeface="华文楷体" pitchFamily="2" charset="-122"/>
                <a:ea typeface="华文楷体" pitchFamily="2" charset="-122"/>
              </a:endParaRPr>
            </a:p>
            <a:p>
              <a:pPr algn="ctr">
                <a:defRPr/>
              </a:pPr>
              <a:r>
                <a:rPr lang="zh-CN" altLang="en-US" sz="1015" b="1" dirty="0">
                  <a:solidFill>
                    <a:srgbClr val="C00000"/>
                  </a:solidFill>
                  <a:latin typeface="华文楷体" pitchFamily="2" charset="-122"/>
                  <a:ea typeface="华文楷体" pitchFamily="2" charset="-122"/>
                </a:rPr>
                <a:t>监督</a:t>
              </a:r>
            </a:p>
          </p:txBody>
        </p:sp>
      </p:grpSp>
      <p:sp>
        <p:nvSpPr>
          <p:cNvPr id="46" name="Rectangle 21"/>
          <p:cNvSpPr>
            <a:spLocks noChangeArrowheads="1"/>
          </p:cNvSpPr>
          <p:nvPr/>
        </p:nvSpPr>
        <p:spPr bwMode="auto">
          <a:xfrm flipH="1">
            <a:off x="7475540" y="2898830"/>
            <a:ext cx="1271587" cy="197827"/>
          </a:xfrm>
          <a:prstGeom prst="rect">
            <a:avLst/>
          </a:prstGeom>
          <a:solidFill>
            <a:srgbClr val="FFFFCC"/>
          </a:solidFill>
          <a:ln>
            <a:solidFill>
              <a:srgbClr val="005E7F"/>
            </a:solidFill>
            <a:headEnd/>
            <a:tailEnd/>
          </a:ln>
          <a:effectLst/>
        </p:spPr>
        <p:style>
          <a:lnRef idx="1">
            <a:schemeClr val="accent1"/>
          </a:lnRef>
          <a:fillRef idx="2">
            <a:schemeClr val="accent1"/>
          </a:fillRef>
          <a:effectRef idx="1">
            <a:schemeClr val="accent1"/>
          </a:effectRef>
          <a:fontRef idx="minor">
            <a:schemeClr val="dk1"/>
          </a:fontRef>
        </p:style>
        <p:txBody>
          <a:bodyPr wrap="none" tIns="16615">
            <a:flatTx/>
          </a:bodyPr>
          <a:lstStyle/>
          <a:p>
            <a:pPr algn="ctr">
              <a:defRPr/>
            </a:pPr>
            <a:r>
              <a:rPr lang="zh-CN" altLang="en-US" sz="1108" b="1" dirty="0">
                <a:solidFill>
                  <a:srgbClr val="C00000"/>
                </a:solidFill>
                <a:latin typeface="华文楷体" pitchFamily="2" charset="-122"/>
                <a:ea typeface="华文楷体" pitchFamily="2" charset="-122"/>
              </a:rPr>
              <a:t>辅助功能</a:t>
            </a:r>
          </a:p>
        </p:txBody>
      </p:sp>
      <p:sp>
        <p:nvSpPr>
          <p:cNvPr id="47" name="Text Box 191"/>
          <p:cNvSpPr txBox="1">
            <a:spLocks noChangeArrowheads="1"/>
          </p:cNvSpPr>
          <p:nvPr/>
        </p:nvSpPr>
        <p:spPr bwMode="auto">
          <a:xfrm>
            <a:off x="7483476" y="3163124"/>
            <a:ext cx="1271588"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015" dirty="0"/>
              <a:t>法律制度库</a:t>
            </a:r>
            <a:endParaRPr lang="en-US" altLang="zh-CN" sz="1015" dirty="0"/>
          </a:p>
        </p:txBody>
      </p:sp>
      <p:sp>
        <p:nvSpPr>
          <p:cNvPr id="48" name="Text Box 191"/>
          <p:cNvSpPr txBox="1">
            <a:spLocks noChangeArrowheads="1"/>
          </p:cNvSpPr>
          <p:nvPr/>
        </p:nvSpPr>
        <p:spPr bwMode="auto">
          <a:xfrm>
            <a:off x="7483476" y="3439259"/>
            <a:ext cx="1271588"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015" dirty="0"/>
              <a:t>系统管理</a:t>
            </a:r>
            <a:endParaRPr lang="en-US" altLang="zh-CN" sz="1015" dirty="0"/>
          </a:p>
        </p:txBody>
      </p:sp>
      <p:sp>
        <p:nvSpPr>
          <p:cNvPr id="49" name="Text Box 191"/>
          <p:cNvSpPr txBox="1">
            <a:spLocks noChangeArrowheads="1"/>
          </p:cNvSpPr>
          <p:nvPr/>
        </p:nvSpPr>
        <p:spPr bwMode="auto">
          <a:xfrm>
            <a:off x="7483476" y="3732336"/>
            <a:ext cx="1271588"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015" dirty="0"/>
              <a:t>个人工作台</a:t>
            </a:r>
            <a:endParaRPr lang="en-US" altLang="zh-CN" sz="1015" dirty="0"/>
          </a:p>
        </p:txBody>
      </p:sp>
      <p:sp>
        <p:nvSpPr>
          <p:cNvPr id="50" name="Text Box 191"/>
          <p:cNvSpPr txBox="1">
            <a:spLocks noChangeArrowheads="1"/>
          </p:cNvSpPr>
          <p:nvPr/>
        </p:nvSpPr>
        <p:spPr bwMode="auto">
          <a:xfrm>
            <a:off x="7483476" y="4026877"/>
            <a:ext cx="1271588"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015" dirty="0"/>
              <a:t>咨询互动</a:t>
            </a:r>
            <a:endParaRPr lang="en-US" altLang="zh-CN" sz="1015" dirty="0"/>
          </a:p>
        </p:txBody>
      </p:sp>
      <p:sp>
        <p:nvSpPr>
          <p:cNvPr id="51" name="Text Box 191"/>
          <p:cNvSpPr txBox="1">
            <a:spLocks noChangeArrowheads="1"/>
          </p:cNvSpPr>
          <p:nvPr/>
        </p:nvSpPr>
        <p:spPr bwMode="auto">
          <a:xfrm>
            <a:off x="7483476" y="4319954"/>
            <a:ext cx="1271588"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015" dirty="0"/>
              <a:t>培训考试</a:t>
            </a:r>
            <a:endParaRPr lang="en-US" altLang="zh-CN" sz="1015" dirty="0"/>
          </a:p>
        </p:txBody>
      </p:sp>
      <p:sp>
        <p:nvSpPr>
          <p:cNvPr id="52" name="Text Box 191"/>
          <p:cNvSpPr txBox="1">
            <a:spLocks noChangeArrowheads="1"/>
          </p:cNvSpPr>
          <p:nvPr/>
        </p:nvSpPr>
        <p:spPr bwMode="auto">
          <a:xfrm>
            <a:off x="6134101" y="2305052"/>
            <a:ext cx="1828800"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solidFill>
                  <a:schemeClr val="tx1"/>
                </a:solidFill>
                <a:latin typeface="华文楷体" pitchFamily="2" charset="-122"/>
                <a:ea typeface="华文楷体" pitchFamily="2" charset="-122"/>
              </a:defRPr>
            </a:lvl1pPr>
          </a:lstStyle>
          <a:p>
            <a:r>
              <a:rPr lang="zh-CN" altLang="en-US" sz="1015" dirty="0"/>
              <a:t>管理者视图</a:t>
            </a:r>
            <a:r>
              <a:rPr lang="en-US" altLang="zh-CN" sz="1015" dirty="0"/>
              <a:t>/</a:t>
            </a:r>
            <a:r>
              <a:rPr lang="zh-CN" altLang="en-US" sz="1015" dirty="0"/>
              <a:t>仪表盘</a:t>
            </a:r>
          </a:p>
        </p:txBody>
      </p:sp>
      <p:sp>
        <p:nvSpPr>
          <p:cNvPr id="53" name="Text Box 191"/>
          <p:cNvSpPr txBox="1">
            <a:spLocks noChangeArrowheads="1"/>
          </p:cNvSpPr>
          <p:nvPr/>
        </p:nvSpPr>
        <p:spPr bwMode="auto">
          <a:xfrm>
            <a:off x="758827" y="3448051"/>
            <a:ext cx="1030288"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p>
            <a:pPr algn="ctr">
              <a:spcBef>
                <a:spcPct val="50000"/>
              </a:spcBef>
              <a:defRPr/>
            </a:pPr>
            <a:r>
              <a:rPr lang="zh-CN" altLang="en-US" sz="1015" b="1" dirty="0">
                <a:latin typeface="华文楷体" pitchFamily="2" charset="-122"/>
                <a:ea typeface="华文楷体" pitchFamily="2" charset="-122"/>
              </a:rPr>
              <a:t>风险偏好管理</a:t>
            </a:r>
            <a:endParaRPr lang="en-US" altLang="zh-CN" sz="1015" b="1" dirty="0">
              <a:latin typeface="华文楷体" pitchFamily="2" charset="-122"/>
              <a:ea typeface="华文楷体" pitchFamily="2" charset="-122"/>
            </a:endParaRPr>
          </a:p>
        </p:txBody>
      </p:sp>
      <p:sp>
        <p:nvSpPr>
          <p:cNvPr id="54" name="Text Box 191"/>
          <p:cNvSpPr txBox="1">
            <a:spLocks noChangeArrowheads="1"/>
          </p:cNvSpPr>
          <p:nvPr/>
        </p:nvSpPr>
        <p:spPr bwMode="auto">
          <a:xfrm>
            <a:off x="1814489" y="4186194"/>
            <a:ext cx="1030288"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solidFill>
                  <a:schemeClr val="tx1"/>
                </a:solidFill>
                <a:latin typeface="华文楷体" pitchFamily="2" charset="-122"/>
                <a:ea typeface="华文楷体" pitchFamily="2" charset="-122"/>
              </a:defRPr>
            </a:lvl1pPr>
          </a:lstStyle>
          <a:p>
            <a:r>
              <a:rPr lang="zh-CN" altLang="en-US" sz="1015" dirty="0"/>
              <a:t>风险事件管理</a:t>
            </a:r>
            <a:endParaRPr lang="en-US" altLang="zh-CN" sz="1015" dirty="0"/>
          </a:p>
        </p:txBody>
      </p:sp>
      <p:sp>
        <p:nvSpPr>
          <p:cNvPr id="55" name="Text Box 191"/>
          <p:cNvSpPr txBox="1">
            <a:spLocks noChangeArrowheads="1"/>
          </p:cNvSpPr>
          <p:nvPr/>
        </p:nvSpPr>
        <p:spPr bwMode="auto">
          <a:xfrm>
            <a:off x="1816102" y="3881804"/>
            <a:ext cx="1030288"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p>
            <a:pPr algn="ctr">
              <a:spcBef>
                <a:spcPct val="50000"/>
              </a:spcBef>
              <a:defRPr/>
            </a:pPr>
            <a:r>
              <a:rPr lang="zh-CN" altLang="en-US" sz="1015" b="1" dirty="0">
                <a:latin typeface="华文楷体" pitchFamily="2" charset="-122"/>
                <a:ea typeface="华文楷体" pitchFamily="2" charset="-122"/>
              </a:rPr>
              <a:t>风险综合评级</a:t>
            </a:r>
            <a:endParaRPr lang="en-US" altLang="zh-CN" sz="1015" b="1" dirty="0">
              <a:latin typeface="华文楷体" pitchFamily="2" charset="-122"/>
              <a:ea typeface="华文楷体" pitchFamily="2" charset="-122"/>
            </a:endParaRPr>
          </a:p>
        </p:txBody>
      </p:sp>
      <p:sp>
        <p:nvSpPr>
          <p:cNvPr id="56" name="Text Box 191"/>
          <p:cNvSpPr txBox="1">
            <a:spLocks noChangeArrowheads="1"/>
          </p:cNvSpPr>
          <p:nvPr/>
        </p:nvSpPr>
        <p:spPr bwMode="auto">
          <a:xfrm>
            <a:off x="1816102" y="3449516"/>
            <a:ext cx="1030288" cy="404726"/>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p>
            <a:pPr algn="ctr">
              <a:spcBef>
                <a:spcPct val="50000"/>
              </a:spcBef>
              <a:defRPr/>
            </a:pPr>
            <a:r>
              <a:rPr lang="zh-CN" altLang="en-US" sz="1015" b="1" dirty="0">
                <a:latin typeface="华文楷体" pitchFamily="2" charset="-122"/>
                <a:ea typeface="华文楷体" pitchFamily="2" charset="-122"/>
              </a:rPr>
              <a:t>偿付能力风险管理评估</a:t>
            </a:r>
            <a:endParaRPr lang="en-US" altLang="zh-CN" sz="1015" b="1" dirty="0">
              <a:latin typeface="华文楷体" pitchFamily="2" charset="-122"/>
              <a:ea typeface="华文楷体" pitchFamily="2" charset="-122"/>
            </a:endParaRPr>
          </a:p>
        </p:txBody>
      </p:sp>
      <p:sp>
        <p:nvSpPr>
          <p:cNvPr id="57" name="Text Box 191"/>
          <p:cNvSpPr txBox="1">
            <a:spLocks noChangeArrowheads="1"/>
          </p:cNvSpPr>
          <p:nvPr/>
        </p:nvSpPr>
        <p:spPr bwMode="auto">
          <a:xfrm>
            <a:off x="2871789" y="3722077"/>
            <a:ext cx="1030287"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solidFill>
                  <a:schemeClr val="tx1"/>
                </a:solidFill>
                <a:latin typeface="华文楷体" pitchFamily="2" charset="-122"/>
                <a:ea typeface="华文楷体" pitchFamily="2" charset="-122"/>
              </a:defRPr>
            </a:lvl1pPr>
          </a:lstStyle>
          <a:p>
            <a:r>
              <a:rPr lang="zh-CN" altLang="en-US" sz="1015" dirty="0"/>
              <a:t>业务风险监测</a:t>
            </a:r>
            <a:endParaRPr lang="en-US" altLang="zh-CN" sz="1015" dirty="0"/>
          </a:p>
        </p:txBody>
      </p:sp>
      <p:sp>
        <p:nvSpPr>
          <p:cNvPr id="58" name="Text Box 191"/>
          <p:cNvSpPr txBox="1">
            <a:spLocks noChangeArrowheads="1"/>
          </p:cNvSpPr>
          <p:nvPr/>
        </p:nvSpPr>
        <p:spPr bwMode="auto">
          <a:xfrm>
            <a:off x="2871789" y="3448052"/>
            <a:ext cx="1030287"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015" dirty="0"/>
              <a:t>风险指标监测</a:t>
            </a:r>
            <a:endParaRPr lang="en-US" altLang="zh-CN" sz="1015" dirty="0"/>
          </a:p>
        </p:txBody>
      </p:sp>
      <p:sp>
        <p:nvSpPr>
          <p:cNvPr id="59" name="Text Box 191"/>
          <p:cNvSpPr txBox="1">
            <a:spLocks noChangeArrowheads="1"/>
          </p:cNvSpPr>
          <p:nvPr/>
        </p:nvSpPr>
        <p:spPr bwMode="auto">
          <a:xfrm>
            <a:off x="3929065" y="3452446"/>
            <a:ext cx="1030287" cy="404726"/>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p>
            <a:pPr algn="ctr">
              <a:spcBef>
                <a:spcPct val="50000"/>
              </a:spcBef>
              <a:defRPr/>
            </a:pPr>
            <a:r>
              <a:rPr lang="zh-CN" altLang="en-US" sz="1015" b="1" dirty="0">
                <a:latin typeface="华文楷体" pitchFamily="2" charset="-122"/>
                <a:ea typeface="华文楷体" pitchFamily="2" charset="-122"/>
              </a:rPr>
              <a:t>情景管理及压力测试</a:t>
            </a:r>
            <a:endParaRPr lang="en-US" altLang="zh-CN" sz="1015" b="1" dirty="0">
              <a:latin typeface="华文楷体" pitchFamily="2" charset="-122"/>
              <a:ea typeface="华文楷体" pitchFamily="2" charset="-122"/>
            </a:endParaRPr>
          </a:p>
        </p:txBody>
      </p:sp>
      <p:sp>
        <p:nvSpPr>
          <p:cNvPr id="60" name="Text Box 191"/>
          <p:cNvSpPr txBox="1">
            <a:spLocks noChangeArrowheads="1"/>
          </p:cNvSpPr>
          <p:nvPr/>
        </p:nvSpPr>
        <p:spPr bwMode="auto">
          <a:xfrm>
            <a:off x="4972052" y="3448052"/>
            <a:ext cx="1028700"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015" dirty="0"/>
              <a:t>行动计划管理</a:t>
            </a:r>
            <a:endParaRPr lang="en-US" altLang="zh-CN" sz="1015" dirty="0"/>
          </a:p>
        </p:txBody>
      </p:sp>
      <p:sp>
        <p:nvSpPr>
          <p:cNvPr id="61" name="Text Box 191"/>
          <p:cNvSpPr txBox="1">
            <a:spLocks noChangeArrowheads="1"/>
          </p:cNvSpPr>
          <p:nvPr/>
        </p:nvSpPr>
        <p:spPr bwMode="auto">
          <a:xfrm>
            <a:off x="6042027" y="3449516"/>
            <a:ext cx="1033463"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015" dirty="0"/>
              <a:t>违规积分</a:t>
            </a:r>
            <a:endParaRPr lang="en-US" altLang="zh-CN" sz="1015" dirty="0"/>
          </a:p>
        </p:txBody>
      </p:sp>
      <p:sp>
        <p:nvSpPr>
          <p:cNvPr id="62" name="Text Box 191"/>
          <p:cNvSpPr txBox="1">
            <a:spLocks noChangeArrowheads="1"/>
          </p:cNvSpPr>
          <p:nvPr/>
        </p:nvSpPr>
        <p:spPr bwMode="auto">
          <a:xfrm>
            <a:off x="6042027" y="3722077"/>
            <a:ext cx="1033463"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015" dirty="0"/>
              <a:t>处罚问责</a:t>
            </a:r>
            <a:endParaRPr lang="en-US" altLang="zh-CN" sz="1015" dirty="0"/>
          </a:p>
        </p:txBody>
      </p:sp>
      <p:grpSp>
        <p:nvGrpSpPr>
          <p:cNvPr id="66" name="组合 98"/>
          <p:cNvGrpSpPr>
            <a:grpSpLocks/>
          </p:cNvGrpSpPr>
          <p:nvPr/>
        </p:nvGrpSpPr>
        <p:grpSpPr bwMode="auto">
          <a:xfrm>
            <a:off x="242890" y="1239719"/>
            <a:ext cx="8620125" cy="430823"/>
            <a:chOff x="262268" y="985763"/>
            <a:chExt cx="9339330" cy="466874"/>
          </a:xfrm>
        </p:grpSpPr>
        <p:sp>
          <p:nvSpPr>
            <p:cNvPr id="67" name="矩形 66"/>
            <p:cNvSpPr/>
            <p:nvPr/>
          </p:nvSpPr>
          <p:spPr>
            <a:xfrm>
              <a:off x="262268" y="985763"/>
              <a:ext cx="9339330" cy="233438"/>
            </a:xfrm>
            <a:prstGeom prst="rect">
              <a:avLst/>
            </a:prstGeom>
            <a:solidFill>
              <a:srgbClr val="F1F4BE"/>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62" dirty="0">
                  <a:solidFill>
                    <a:srgbClr val="FF0000"/>
                  </a:solidFill>
                  <a:latin typeface="华文楷体" pitchFamily="2" charset="-122"/>
                  <a:ea typeface="华文楷体" pitchFamily="2" charset="-122"/>
                </a:rPr>
                <a:t>偿付能力管理</a:t>
              </a:r>
              <a:r>
                <a:rPr lang="en-US" altLang="zh-CN" sz="1662" dirty="0">
                  <a:solidFill>
                    <a:srgbClr val="FF0000"/>
                  </a:solidFill>
                  <a:latin typeface="华文楷体" pitchFamily="2" charset="-122"/>
                  <a:ea typeface="华文楷体" pitchFamily="2" charset="-122"/>
                </a:rPr>
                <a:t>-</a:t>
              </a:r>
              <a:r>
                <a:rPr lang="zh-CN" altLang="en-US" sz="1662" dirty="0">
                  <a:solidFill>
                    <a:srgbClr val="FF0000"/>
                  </a:solidFill>
                  <a:latin typeface="华文楷体" pitchFamily="2" charset="-122"/>
                  <a:ea typeface="华文楷体" pitchFamily="2" charset="-122"/>
                </a:rPr>
                <a:t>全面风险管理</a:t>
              </a:r>
            </a:p>
          </p:txBody>
        </p:sp>
        <p:sp>
          <p:nvSpPr>
            <p:cNvPr id="68" name="矩形 67"/>
            <p:cNvSpPr/>
            <p:nvPr/>
          </p:nvSpPr>
          <p:spPr>
            <a:xfrm>
              <a:off x="267427" y="1219201"/>
              <a:ext cx="1331242" cy="233436"/>
            </a:xfrm>
            <a:prstGeom prst="rect">
              <a:avLst/>
            </a:prstGeom>
            <a:solidFill>
              <a:srgbClr val="F1F4BE"/>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8" dirty="0">
                  <a:solidFill>
                    <a:srgbClr val="FF0000"/>
                  </a:solidFill>
                  <a:latin typeface="华文楷体" pitchFamily="2" charset="-122"/>
                  <a:ea typeface="华文楷体" pitchFamily="2" charset="-122"/>
                </a:rPr>
                <a:t>流动性风险</a:t>
              </a:r>
            </a:p>
          </p:txBody>
        </p:sp>
        <p:sp>
          <p:nvSpPr>
            <p:cNvPr id="69" name="矩形 68"/>
            <p:cNvSpPr/>
            <p:nvPr/>
          </p:nvSpPr>
          <p:spPr>
            <a:xfrm>
              <a:off x="1600389" y="1219201"/>
              <a:ext cx="1331242" cy="233436"/>
            </a:xfrm>
            <a:prstGeom prst="rect">
              <a:avLst/>
            </a:prstGeom>
            <a:solidFill>
              <a:srgbClr val="F1F4BE"/>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8" dirty="0">
                  <a:solidFill>
                    <a:srgbClr val="FF0000"/>
                  </a:solidFill>
                  <a:latin typeface="华文楷体" pitchFamily="2" charset="-122"/>
                  <a:ea typeface="华文楷体" pitchFamily="2" charset="-122"/>
                </a:rPr>
                <a:t>市场风险</a:t>
              </a:r>
            </a:p>
          </p:txBody>
        </p:sp>
        <p:sp>
          <p:nvSpPr>
            <p:cNvPr id="70" name="矩形 69"/>
            <p:cNvSpPr/>
            <p:nvPr/>
          </p:nvSpPr>
          <p:spPr>
            <a:xfrm>
              <a:off x="2935071" y="1219201"/>
              <a:ext cx="1331242" cy="233436"/>
            </a:xfrm>
            <a:prstGeom prst="rect">
              <a:avLst/>
            </a:prstGeom>
            <a:solidFill>
              <a:srgbClr val="F1F4BE"/>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8" dirty="0">
                  <a:solidFill>
                    <a:srgbClr val="FF0000"/>
                  </a:solidFill>
                  <a:latin typeface="华文楷体" pitchFamily="2" charset="-122"/>
                  <a:ea typeface="华文楷体" pitchFamily="2" charset="-122"/>
                </a:rPr>
                <a:t>信用风险</a:t>
              </a:r>
            </a:p>
          </p:txBody>
        </p:sp>
        <p:sp>
          <p:nvSpPr>
            <p:cNvPr id="71" name="矩形 70"/>
            <p:cNvSpPr/>
            <p:nvPr/>
          </p:nvSpPr>
          <p:spPr>
            <a:xfrm>
              <a:off x="4268032" y="1219201"/>
              <a:ext cx="1331242" cy="233436"/>
            </a:xfrm>
            <a:prstGeom prst="rect">
              <a:avLst/>
            </a:prstGeom>
            <a:solidFill>
              <a:srgbClr val="F1F4BE"/>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8" dirty="0">
                  <a:solidFill>
                    <a:srgbClr val="FF0000"/>
                  </a:solidFill>
                  <a:latin typeface="华文楷体" pitchFamily="2" charset="-122"/>
                  <a:ea typeface="华文楷体" pitchFamily="2" charset="-122"/>
                </a:rPr>
                <a:t>保险风险</a:t>
              </a:r>
            </a:p>
          </p:txBody>
        </p:sp>
        <p:sp>
          <p:nvSpPr>
            <p:cNvPr id="72" name="矩形 71"/>
            <p:cNvSpPr/>
            <p:nvPr/>
          </p:nvSpPr>
          <p:spPr>
            <a:xfrm>
              <a:off x="5602713" y="1219201"/>
              <a:ext cx="1331242" cy="233436"/>
            </a:xfrm>
            <a:prstGeom prst="rect">
              <a:avLst/>
            </a:prstGeom>
            <a:solidFill>
              <a:srgbClr val="F1F4BE"/>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8" dirty="0">
                  <a:solidFill>
                    <a:srgbClr val="FF0000"/>
                  </a:solidFill>
                  <a:latin typeface="华文楷体" pitchFamily="2" charset="-122"/>
                  <a:ea typeface="华文楷体" pitchFamily="2" charset="-122"/>
                </a:rPr>
                <a:t>操作风险</a:t>
              </a:r>
            </a:p>
          </p:txBody>
        </p:sp>
        <p:sp>
          <p:nvSpPr>
            <p:cNvPr id="73" name="矩形 72"/>
            <p:cNvSpPr/>
            <p:nvPr/>
          </p:nvSpPr>
          <p:spPr>
            <a:xfrm>
              <a:off x="6935675" y="1219201"/>
              <a:ext cx="1331242" cy="233436"/>
            </a:xfrm>
            <a:prstGeom prst="rect">
              <a:avLst/>
            </a:prstGeom>
            <a:solidFill>
              <a:srgbClr val="F1F4BE"/>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8" dirty="0">
                  <a:solidFill>
                    <a:srgbClr val="FF0000"/>
                  </a:solidFill>
                  <a:latin typeface="华文楷体" pitchFamily="2" charset="-122"/>
                  <a:ea typeface="华文楷体" pitchFamily="2" charset="-122"/>
                </a:rPr>
                <a:t>战略风险</a:t>
              </a:r>
            </a:p>
          </p:txBody>
        </p:sp>
        <p:sp>
          <p:nvSpPr>
            <p:cNvPr id="74" name="矩形 73"/>
            <p:cNvSpPr/>
            <p:nvPr/>
          </p:nvSpPr>
          <p:spPr>
            <a:xfrm>
              <a:off x="8270356" y="1219201"/>
              <a:ext cx="1331242" cy="233436"/>
            </a:xfrm>
            <a:prstGeom prst="rect">
              <a:avLst/>
            </a:prstGeom>
            <a:solidFill>
              <a:srgbClr val="F1F4BE"/>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8" dirty="0">
                  <a:solidFill>
                    <a:srgbClr val="FF0000"/>
                  </a:solidFill>
                  <a:latin typeface="华文楷体" pitchFamily="2" charset="-122"/>
                  <a:ea typeface="华文楷体" pitchFamily="2" charset="-122"/>
                </a:rPr>
                <a:t>声誉风险</a:t>
              </a:r>
            </a:p>
          </p:txBody>
        </p:sp>
      </p:grpSp>
      <p:sp>
        <p:nvSpPr>
          <p:cNvPr id="75" name="上下箭头 74"/>
          <p:cNvSpPr/>
          <p:nvPr/>
        </p:nvSpPr>
        <p:spPr bwMode="auto">
          <a:xfrm>
            <a:off x="4656140" y="5528897"/>
            <a:ext cx="246062" cy="291611"/>
          </a:xfrm>
          <a:prstGeom prst="upDownArrow">
            <a:avLst/>
          </a:prstGeom>
          <a:solidFill>
            <a:srgbClr val="C00000"/>
          </a:solidFill>
          <a:effectLst/>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sz="1108" dirty="0">
              <a:latin typeface="华文楷体" pitchFamily="2" charset="-122"/>
              <a:ea typeface="华文楷体" pitchFamily="2" charset="-122"/>
            </a:endParaRPr>
          </a:p>
        </p:txBody>
      </p:sp>
      <p:sp>
        <p:nvSpPr>
          <p:cNvPr id="77" name="Text Box 191"/>
          <p:cNvSpPr txBox="1">
            <a:spLocks noChangeArrowheads="1"/>
          </p:cNvSpPr>
          <p:nvPr/>
        </p:nvSpPr>
        <p:spPr bwMode="auto">
          <a:xfrm>
            <a:off x="4957441" y="3726176"/>
            <a:ext cx="1030287"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p>
            <a:pPr algn="ctr">
              <a:spcBef>
                <a:spcPct val="50000"/>
              </a:spcBef>
              <a:defRPr/>
            </a:pPr>
            <a:r>
              <a:rPr lang="zh-CN" altLang="en-US" sz="1015" b="1" dirty="0">
                <a:latin typeface="华文楷体" pitchFamily="2" charset="-122"/>
                <a:ea typeface="华文楷体" pitchFamily="2" charset="-122"/>
              </a:rPr>
              <a:t>检查管理</a:t>
            </a:r>
            <a:endParaRPr lang="en-US" altLang="zh-CN" sz="1015" b="1" dirty="0">
              <a:latin typeface="华文楷体" pitchFamily="2" charset="-122"/>
              <a:ea typeface="华文楷体" pitchFamily="2" charset="-122"/>
            </a:endParaRPr>
          </a:p>
        </p:txBody>
      </p:sp>
      <p:sp>
        <p:nvSpPr>
          <p:cNvPr id="95" name="圆角矩形 94"/>
          <p:cNvSpPr/>
          <p:nvPr/>
        </p:nvSpPr>
        <p:spPr>
          <a:xfrm>
            <a:off x="6660232" y="5821881"/>
            <a:ext cx="251520" cy="199407"/>
          </a:xfrm>
          <a:prstGeom prst="round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108" dirty="0"/>
              <a:t>5</a:t>
            </a:r>
            <a:endParaRPr kumimoji="1" lang="zh-CN" altLang="en-US" sz="1108" dirty="0"/>
          </a:p>
        </p:txBody>
      </p:sp>
      <p:sp>
        <p:nvSpPr>
          <p:cNvPr id="99" name="Text Box 191"/>
          <p:cNvSpPr txBox="1">
            <a:spLocks noChangeArrowheads="1"/>
          </p:cNvSpPr>
          <p:nvPr/>
        </p:nvSpPr>
        <p:spPr bwMode="auto">
          <a:xfrm>
            <a:off x="3923929" y="3880152"/>
            <a:ext cx="1030287" cy="24853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solidFill>
                  <a:schemeClr val="tx1"/>
                </a:solidFill>
                <a:latin typeface="华文楷体" pitchFamily="2" charset="-122"/>
                <a:ea typeface="华文楷体" pitchFamily="2" charset="-122"/>
              </a:defRPr>
            </a:lvl1pPr>
          </a:lstStyle>
          <a:p>
            <a:r>
              <a:rPr lang="zh-CN" altLang="en-US" sz="1015" dirty="0"/>
              <a:t>偿付能力计量</a:t>
            </a:r>
            <a:endParaRPr lang="en-US" altLang="zh-CN" sz="1015" dirty="0"/>
          </a:p>
        </p:txBody>
      </p:sp>
    </p:spTree>
    <p:extLst>
      <p:ext uri="{BB962C8B-B14F-4D97-AF65-F5344CB8AC3E}">
        <p14:creationId xmlns="" xmlns:p14="http://schemas.microsoft.com/office/powerpoint/2010/main" val="111060615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360363" y="278483"/>
            <a:ext cx="8423275" cy="630237"/>
          </a:xfrm>
          <a:prstGeom prst="rect">
            <a:avLst/>
          </a:prstGeom>
        </p:spPr>
        <p:txBody>
          <a:bodyPr/>
          <a:lstStyle>
            <a:lvl1pPr algn="ctr" rtl="0" fontAlgn="base">
              <a:spcBef>
                <a:spcPct val="0"/>
              </a:spcBef>
              <a:spcAft>
                <a:spcPct val="0"/>
              </a:spcAft>
              <a:defRPr sz="4400" kern="1200">
                <a:solidFill>
                  <a:schemeClr val="tx1"/>
                </a:solidFill>
                <a:latin typeface="+mj-lt"/>
                <a:ea typeface="+mj-ea"/>
                <a:cs typeface="宋体" charset="0"/>
              </a:defRPr>
            </a:lvl1pPr>
            <a:lvl2pPr algn="ctr" rtl="0" fontAlgn="base">
              <a:spcBef>
                <a:spcPct val="0"/>
              </a:spcBef>
              <a:spcAft>
                <a:spcPct val="0"/>
              </a:spcAft>
              <a:defRPr sz="4400">
                <a:solidFill>
                  <a:schemeClr val="tx1"/>
                </a:solidFill>
                <a:latin typeface="Calibri" charset="0"/>
                <a:ea typeface="宋体" charset="0"/>
                <a:cs typeface="宋体" charset="0"/>
              </a:defRPr>
            </a:lvl2pPr>
            <a:lvl3pPr algn="ctr" rtl="0" fontAlgn="base">
              <a:spcBef>
                <a:spcPct val="0"/>
              </a:spcBef>
              <a:spcAft>
                <a:spcPct val="0"/>
              </a:spcAft>
              <a:defRPr sz="4400">
                <a:solidFill>
                  <a:schemeClr val="tx1"/>
                </a:solidFill>
                <a:latin typeface="Calibri" charset="0"/>
                <a:ea typeface="宋体" charset="0"/>
                <a:cs typeface="宋体" charset="0"/>
              </a:defRPr>
            </a:lvl3pPr>
            <a:lvl4pPr algn="ctr" rtl="0" fontAlgn="base">
              <a:spcBef>
                <a:spcPct val="0"/>
              </a:spcBef>
              <a:spcAft>
                <a:spcPct val="0"/>
              </a:spcAft>
              <a:defRPr sz="4400">
                <a:solidFill>
                  <a:schemeClr val="tx1"/>
                </a:solidFill>
                <a:latin typeface="Calibri" charset="0"/>
                <a:ea typeface="宋体" charset="0"/>
                <a:cs typeface="宋体" charset="0"/>
              </a:defRPr>
            </a:lvl4pPr>
            <a:lvl5pPr algn="ctr" rtl="0" fontAlgn="base">
              <a:spcBef>
                <a:spcPct val="0"/>
              </a:spcBef>
              <a:spcAft>
                <a:spcPct val="0"/>
              </a:spcAft>
              <a:defRPr sz="4400">
                <a:solidFill>
                  <a:schemeClr val="tx1"/>
                </a:solidFill>
                <a:latin typeface="Calibri" charset="0"/>
                <a:ea typeface="宋体" charset="0"/>
                <a:cs typeface="宋体" charset="0"/>
              </a:defRPr>
            </a:lvl5pPr>
            <a:lvl6pPr marL="457200" algn="ctr" rtl="0" fontAlgn="base">
              <a:spcBef>
                <a:spcPct val="0"/>
              </a:spcBef>
              <a:spcAft>
                <a:spcPct val="0"/>
              </a:spcAft>
              <a:defRPr sz="4400">
                <a:solidFill>
                  <a:schemeClr val="tx1"/>
                </a:solidFill>
                <a:latin typeface="Calibri" charset="0"/>
                <a:ea typeface="宋体" charset="0"/>
                <a:cs typeface="宋体" charset="0"/>
              </a:defRPr>
            </a:lvl6pPr>
            <a:lvl7pPr marL="914400" algn="ctr" rtl="0" fontAlgn="base">
              <a:spcBef>
                <a:spcPct val="0"/>
              </a:spcBef>
              <a:spcAft>
                <a:spcPct val="0"/>
              </a:spcAft>
              <a:defRPr sz="4400">
                <a:solidFill>
                  <a:schemeClr val="tx1"/>
                </a:solidFill>
                <a:latin typeface="Calibri" charset="0"/>
                <a:ea typeface="宋体" charset="0"/>
                <a:cs typeface="宋体" charset="0"/>
              </a:defRPr>
            </a:lvl7pPr>
            <a:lvl8pPr marL="1371600" algn="ctr" rtl="0" fontAlgn="base">
              <a:spcBef>
                <a:spcPct val="0"/>
              </a:spcBef>
              <a:spcAft>
                <a:spcPct val="0"/>
              </a:spcAft>
              <a:defRPr sz="4400">
                <a:solidFill>
                  <a:schemeClr val="tx1"/>
                </a:solidFill>
                <a:latin typeface="Calibri" charset="0"/>
                <a:ea typeface="宋体" charset="0"/>
                <a:cs typeface="宋体" charset="0"/>
              </a:defRPr>
            </a:lvl8pPr>
            <a:lvl9pPr marL="1828800" algn="ctr" rtl="0" fontAlgn="base">
              <a:spcBef>
                <a:spcPct val="0"/>
              </a:spcBef>
              <a:spcAft>
                <a:spcPct val="0"/>
              </a:spcAft>
              <a:defRPr sz="4400">
                <a:solidFill>
                  <a:schemeClr val="tx1"/>
                </a:solidFill>
                <a:latin typeface="Calibri" charset="0"/>
                <a:ea typeface="宋体" charset="0"/>
                <a:cs typeface="宋体" charset="0"/>
              </a:defRPr>
            </a:lvl9pPr>
          </a:lstStyle>
          <a:p>
            <a:r>
              <a:rPr lang="zh-CN" altLang="en-US" smtClean="0">
                <a:solidFill>
                  <a:prstClr val="black"/>
                </a:solidFill>
                <a:latin typeface="微软雅黑" pitchFamily="34" charset="-122"/>
                <a:ea typeface="微软雅黑" pitchFamily="34" charset="-122"/>
              </a:rPr>
              <a:t>内容提纲</a:t>
            </a:r>
            <a:endParaRPr lang="zh-CN" altLang="en-US" dirty="0">
              <a:solidFill>
                <a:prstClr val="black"/>
              </a:solidFill>
              <a:latin typeface="微软雅黑" pitchFamily="34" charset="-122"/>
              <a:ea typeface="微软雅黑" pitchFamily="34" charset="-122"/>
            </a:endParaRPr>
          </a:p>
        </p:txBody>
      </p:sp>
      <p:sp>
        <p:nvSpPr>
          <p:cNvPr id="8" name="Rectangle 4"/>
          <p:cNvSpPr>
            <a:spLocks noChangeArrowheads="1"/>
          </p:cNvSpPr>
          <p:nvPr/>
        </p:nvSpPr>
        <p:spPr bwMode="auto">
          <a:xfrm>
            <a:off x="2679844" y="1538664"/>
            <a:ext cx="3846512" cy="612775"/>
          </a:xfrm>
          <a:prstGeom prst="rect">
            <a:avLst/>
          </a:prstGeom>
          <a:noFill/>
          <a:ln w="28575" algn="ctr">
            <a:solidFill>
              <a:schemeClr val="accent5">
                <a:lumMod val="40000"/>
                <a:lumOff val="60000"/>
              </a:schemeClr>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50000"/>
              </a:spcBef>
              <a:spcAft>
                <a:spcPct val="0"/>
              </a:spcAft>
            </a:pPr>
            <a:r>
              <a:rPr lang="zh-CN" altLang="en-US" sz="2000" dirty="0">
                <a:solidFill>
                  <a:srgbClr val="002776"/>
                </a:solidFill>
                <a:latin typeface="微软雅黑" pitchFamily="34" charset="-122"/>
                <a:ea typeface="微软雅黑" pitchFamily="34" charset="-122"/>
                <a:cs typeface="Arial" charset="0"/>
              </a:rPr>
              <a:t>公司介绍</a:t>
            </a:r>
          </a:p>
        </p:txBody>
      </p:sp>
      <p:sp>
        <p:nvSpPr>
          <p:cNvPr id="7" name="Rectangle 4"/>
          <p:cNvSpPr>
            <a:spLocks noChangeArrowheads="1"/>
          </p:cNvSpPr>
          <p:nvPr/>
        </p:nvSpPr>
        <p:spPr bwMode="auto">
          <a:xfrm>
            <a:off x="2691904" y="2535238"/>
            <a:ext cx="3846512" cy="611187"/>
          </a:xfrm>
          <a:prstGeom prst="rect">
            <a:avLst/>
          </a:prstGeom>
          <a:noFill/>
          <a:ln w="28575" algn="ctr">
            <a:solidFill>
              <a:schemeClr val="accent5">
                <a:lumMod val="40000"/>
                <a:lumOff val="60000"/>
              </a:schemeClr>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50000"/>
              </a:spcBef>
              <a:spcAft>
                <a:spcPct val="0"/>
              </a:spcAft>
            </a:pPr>
            <a:r>
              <a:rPr lang="zh-CN" altLang="en-US" sz="2000" dirty="0">
                <a:solidFill>
                  <a:srgbClr val="002776"/>
                </a:solidFill>
                <a:latin typeface="微软雅黑" pitchFamily="34" charset="-122"/>
                <a:ea typeface="微软雅黑" pitchFamily="34" charset="-122"/>
                <a:cs typeface="Arial" charset="0"/>
              </a:rPr>
              <a:t>成功案例</a:t>
            </a:r>
          </a:p>
        </p:txBody>
      </p:sp>
      <p:sp>
        <p:nvSpPr>
          <p:cNvPr id="9" name="Rectangle 4"/>
          <p:cNvSpPr>
            <a:spLocks noChangeArrowheads="1"/>
          </p:cNvSpPr>
          <p:nvPr/>
        </p:nvSpPr>
        <p:spPr bwMode="auto">
          <a:xfrm>
            <a:off x="2704868" y="3526415"/>
            <a:ext cx="3846512" cy="612775"/>
          </a:xfrm>
          <a:prstGeom prst="rect">
            <a:avLst/>
          </a:prstGeom>
          <a:solidFill>
            <a:srgbClr val="00A1DE">
              <a:lumMod val="20000"/>
              <a:lumOff val="80000"/>
            </a:srgbClr>
          </a:solidFill>
          <a:ln w="28575" algn="ctr">
            <a:solidFill>
              <a:srgbClr val="72C7E7">
                <a:lumMod val="40000"/>
                <a:lumOff val="60000"/>
              </a:srgbClr>
            </a:solidFill>
            <a:miter lim="800000"/>
            <a:headEnd type="none" w="sm" len="sm"/>
            <a:tailEnd type="none" w="sm" len="sm"/>
          </a:ln>
          <a:extLst/>
        </p:spPr>
        <p:txBody>
          <a:bodyPr wrap="none" anchor="ctr"/>
          <a:lstStyle/>
          <a:p>
            <a:pPr algn="ctr" fontAlgn="base">
              <a:spcBef>
                <a:spcPct val="50000"/>
              </a:spcBef>
              <a:spcAft>
                <a:spcPct val="0"/>
              </a:spcAft>
            </a:pPr>
            <a:r>
              <a:rPr lang="zh-CN" altLang="en-US" sz="2000" kern="0" dirty="0">
                <a:solidFill>
                  <a:srgbClr val="002776"/>
                </a:solidFill>
                <a:latin typeface="微软雅黑" pitchFamily="34" charset="-122"/>
                <a:ea typeface="微软雅黑" pitchFamily="34" charset="-122"/>
                <a:cs typeface="Arial" charset="0"/>
              </a:rPr>
              <a:t>实施方案</a:t>
            </a:r>
          </a:p>
        </p:txBody>
      </p:sp>
      <p:sp>
        <p:nvSpPr>
          <p:cNvPr id="10" name="Rectangle 4"/>
          <p:cNvSpPr>
            <a:spLocks noChangeArrowheads="1"/>
          </p:cNvSpPr>
          <p:nvPr/>
        </p:nvSpPr>
        <p:spPr bwMode="auto">
          <a:xfrm>
            <a:off x="2679844" y="4524984"/>
            <a:ext cx="3846512" cy="612775"/>
          </a:xfrm>
          <a:prstGeom prst="rect">
            <a:avLst/>
          </a:prstGeom>
          <a:noFill/>
          <a:ln w="28575" algn="ctr">
            <a:solidFill>
              <a:schemeClr val="accent5">
                <a:lumMod val="40000"/>
                <a:lumOff val="60000"/>
              </a:schemeClr>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lr>
                <a:schemeClr val="accent1"/>
              </a:buClr>
              <a:buChar char="•"/>
              <a:defRPr sz="2200">
                <a:solidFill>
                  <a:schemeClr val="tx1"/>
                </a:solidFill>
                <a:latin typeface="Verdana" panose="020B0604030504040204" pitchFamily="34" charset="0"/>
              </a:defRPr>
            </a:lvl1pPr>
            <a:lvl2pPr marL="742950" indent="-285750">
              <a:spcBef>
                <a:spcPct val="20000"/>
              </a:spcBef>
              <a:buClr>
                <a:schemeClr val="accent1"/>
              </a:buClr>
              <a:buChar char="&gt;"/>
              <a:defRPr sz="2000">
                <a:solidFill>
                  <a:schemeClr val="tx1"/>
                </a:solidFill>
                <a:latin typeface="Verdana" panose="020B0604030504040204" pitchFamily="34" charset="0"/>
              </a:defRPr>
            </a:lvl2pPr>
            <a:lvl3pPr marL="1143000" indent="-228600">
              <a:spcBef>
                <a:spcPct val="20000"/>
              </a:spcBef>
              <a:buClr>
                <a:schemeClr val="accent1"/>
              </a:buClr>
              <a:buChar char="–"/>
              <a:defRPr sz="2400">
                <a:solidFill>
                  <a:schemeClr val="tx1"/>
                </a:solidFill>
                <a:latin typeface="Verdana" panose="020B0604030504040204" pitchFamily="34" charset="0"/>
              </a:defRPr>
            </a:lvl3pPr>
            <a:lvl4pPr marL="1600200" indent="-228600">
              <a:spcBef>
                <a:spcPct val="20000"/>
              </a:spcBef>
              <a:buClr>
                <a:schemeClr val="accent1"/>
              </a:buClr>
              <a:buChar char="–"/>
              <a:defRPr sz="1200">
                <a:solidFill>
                  <a:schemeClr val="tx1"/>
                </a:solidFill>
                <a:latin typeface="Verdana" panose="020B0604030504040204" pitchFamily="34" charset="0"/>
              </a:defRPr>
            </a:lvl4pPr>
            <a:lvl5pPr marL="2057400" indent="-228600">
              <a:spcBef>
                <a:spcPct val="20000"/>
              </a:spcBef>
              <a:buClr>
                <a:schemeClr val="accent1"/>
              </a:buClr>
              <a:buChar char="»"/>
              <a:defRPr sz="12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accent1"/>
              </a:buClr>
              <a:buChar char="»"/>
              <a:defRPr sz="12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accent1"/>
              </a:buClr>
              <a:buChar char="»"/>
              <a:defRPr sz="12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accent1"/>
              </a:buClr>
              <a:buChar char="»"/>
              <a:defRPr sz="12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accent1"/>
              </a:buClr>
              <a:buChar char="»"/>
              <a:defRPr sz="1200">
                <a:solidFill>
                  <a:schemeClr val="tx1"/>
                </a:solidFill>
                <a:latin typeface="Verdana" panose="020B0604030504040204" pitchFamily="34" charset="0"/>
              </a:defRPr>
            </a:lvl9pPr>
          </a:lstStyle>
          <a:p>
            <a:pPr algn="ctr" fontAlgn="base">
              <a:spcBef>
                <a:spcPct val="50000"/>
              </a:spcBef>
              <a:spcAft>
                <a:spcPct val="0"/>
              </a:spcAft>
              <a:buClrTx/>
              <a:buFontTx/>
              <a:buNone/>
            </a:pPr>
            <a:r>
              <a:rPr lang="zh-CN" altLang="en-US" sz="2000" kern="0" dirty="0" smtClean="0">
                <a:solidFill>
                  <a:srgbClr val="002776"/>
                </a:solidFill>
                <a:latin typeface="微软雅黑" pitchFamily="34" charset="-122"/>
                <a:ea typeface="微软雅黑" pitchFamily="34" charset="-122"/>
                <a:cs typeface="Arial" charset="0"/>
              </a:rPr>
              <a:t>方案优势</a:t>
            </a:r>
            <a:endParaRPr lang="zh-CN" altLang="en-US" sz="2000" dirty="0">
              <a:solidFill>
                <a:srgbClr val="002776"/>
              </a:solidFill>
              <a:latin typeface="微软雅黑" pitchFamily="34" charset="-122"/>
              <a:ea typeface="微软雅黑" pitchFamily="34" charset="-122"/>
              <a:cs typeface="Arial" charset="0"/>
            </a:endParaRPr>
          </a:p>
        </p:txBody>
      </p:sp>
    </p:spTree>
    <p:custDataLst>
      <p:tags r:id="rId1"/>
    </p:custDataLst>
    <p:extLst>
      <p:ext uri="{BB962C8B-B14F-4D97-AF65-F5344CB8AC3E}">
        <p14:creationId xmlns="" xmlns:p14="http://schemas.microsoft.com/office/powerpoint/2010/main" val="39612991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Placeholder 3"/>
          <p:cNvSpPr txBox="1">
            <a:spLocks/>
          </p:cNvSpPr>
          <p:nvPr>
            <p:custDataLst>
              <p:tags r:id="rId2"/>
            </p:custDataLst>
          </p:nvPr>
        </p:nvSpPr>
        <p:spPr bwMode="auto">
          <a:xfrm>
            <a:off x="17465" y="2768204"/>
            <a:ext cx="1641475" cy="1177528"/>
          </a:xfrm>
          <a:prstGeom prst="rect">
            <a:avLst/>
          </a:prstGeom>
          <a:noFill/>
          <a:ln w="9525">
            <a:noFill/>
            <a:miter lim="800000"/>
            <a:headEnd/>
            <a:tailEnd/>
          </a:ln>
        </p:spPr>
        <p:txBody>
          <a:bodyPr wrap="none" lIns="0" tIns="0" rIns="0" bIns="0" anchor="ctr"/>
          <a:lstStyle/>
          <a:p>
            <a:pPr algn="ctr" eaLnBrk="1" hangingPunct="1">
              <a:spcBef>
                <a:spcPct val="20000"/>
              </a:spcBef>
              <a:buFont typeface="Arial" pitchFamily="34" charset="0"/>
              <a:buNone/>
            </a:pPr>
            <a:r>
              <a:rPr lang="en-US" altLang="zh-CN" sz="11500" b="1" dirty="0" smtClean="0">
                <a:solidFill>
                  <a:srgbClr val="3B8DE9"/>
                </a:solidFill>
                <a:latin typeface="Arial" pitchFamily="34" charset="0"/>
                <a:cs typeface="Arial" pitchFamily="34" charset="0"/>
              </a:rPr>
              <a:t>01</a:t>
            </a:r>
            <a:endParaRPr lang="en-US" altLang="zh-CN" sz="11500" b="1" dirty="0">
              <a:solidFill>
                <a:srgbClr val="3B8DE9"/>
              </a:solidFill>
              <a:latin typeface="Arial" pitchFamily="34" charset="0"/>
              <a:cs typeface="Arial" pitchFamily="34" charset="0"/>
            </a:endParaRPr>
          </a:p>
        </p:txBody>
      </p:sp>
      <p:sp>
        <p:nvSpPr>
          <p:cNvPr id="3075" name="文本框 16"/>
          <p:cNvSpPr txBox="1">
            <a:spLocks noChangeArrowheads="1"/>
          </p:cNvSpPr>
          <p:nvPr>
            <p:custDataLst>
              <p:tags r:id="rId3"/>
            </p:custDataLst>
          </p:nvPr>
        </p:nvSpPr>
        <p:spPr bwMode="auto">
          <a:xfrm>
            <a:off x="1558927" y="3375423"/>
            <a:ext cx="6817630" cy="5643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normAutofit fontScale="92500" lnSpcReduction="10000"/>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3600" b="1" dirty="0" smtClean="0">
                <a:solidFill>
                  <a:srgbClr val="3B8DE9"/>
                </a:solidFill>
                <a:latin typeface="微软雅黑" panose="020B0503020204020204" pitchFamily="34" charset="-122"/>
                <a:ea typeface="微软雅黑" panose="020B0503020204020204" pitchFamily="34" charset="-122"/>
              </a:rPr>
              <a:t>项目理解</a:t>
            </a:r>
            <a:endParaRPr lang="zh-CN" altLang="en-US" sz="3600" b="1" dirty="0">
              <a:solidFill>
                <a:srgbClr val="3B8DE9"/>
              </a:solidFill>
              <a:latin typeface="微软雅黑" panose="020B0503020204020204" pitchFamily="34" charset="-122"/>
              <a:ea typeface="微软雅黑" panose="020B0503020204020204" pitchFamily="34" charset="-122"/>
            </a:endParaRPr>
          </a:p>
        </p:txBody>
      </p:sp>
      <p:sp>
        <p:nvSpPr>
          <p:cNvPr id="19" name="等腰三角形 18"/>
          <p:cNvSpPr/>
          <p:nvPr>
            <p:custDataLst>
              <p:tags r:id="rId4"/>
            </p:custDataLst>
          </p:nvPr>
        </p:nvSpPr>
        <p:spPr>
          <a:xfrm rot="9233090">
            <a:off x="7207250" y="2697957"/>
            <a:ext cx="266700" cy="172641"/>
          </a:xfrm>
          <a:prstGeom prst="triangle">
            <a:avLst/>
          </a:prstGeom>
          <a:solidFill>
            <a:srgbClr val="3B8DE9">
              <a:lumMod val="20000"/>
              <a:lumOff val="80000"/>
            </a:srgb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20" name="等腰三角形 19"/>
          <p:cNvSpPr/>
          <p:nvPr>
            <p:custDataLst>
              <p:tags r:id="rId5"/>
            </p:custDataLst>
          </p:nvPr>
        </p:nvSpPr>
        <p:spPr>
          <a:xfrm rot="15569576">
            <a:off x="6904435" y="3161110"/>
            <a:ext cx="297656" cy="342900"/>
          </a:xfrm>
          <a:prstGeom prst="triangle">
            <a:avLst/>
          </a:prstGeom>
          <a:solidFill>
            <a:srgbClr val="3B8DE9">
              <a:lumMod val="60000"/>
              <a:lumOff val="40000"/>
            </a:srgb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21" name="等腰三角形 20"/>
          <p:cNvSpPr/>
          <p:nvPr>
            <p:custDataLst>
              <p:tags r:id="rId6"/>
            </p:custDataLst>
          </p:nvPr>
        </p:nvSpPr>
        <p:spPr>
          <a:xfrm rot="21371394">
            <a:off x="6723063" y="2210992"/>
            <a:ext cx="266700" cy="172640"/>
          </a:xfrm>
          <a:prstGeom prst="triangle">
            <a:avLst/>
          </a:prstGeom>
          <a:solidFill>
            <a:srgbClr val="3B8DE9">
              <a:lumMod val="60000"/>
              <a:lumOff val="40000"/>
            </a:srgb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22" name="等腰三角形 21"/>
          <p:cNvSpPr/>
          <p:nvPr>
            <p:custDataLst>
              <p:tags r:id="rId7"/>
            </p:custDataLst>
          </p:nvPr>
        </p:nvSpPr>
        <p:spPr>
          <a:xfrm rot="12912161">
            <a:off x="7764463" y="3473055"/>
            <a:ext cx="944562" cy="611981"/>
          </a:xfrm>
          <a:prstGeom prst="triangle">
            <a:avLst/>
          </a:prstGeom>
          <a:solidFill>
            <a:srgbClr val="3B8DE9"/>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23" name="等腰三角形 22"/>
          <p:cNvSpPr/>
          <p:nvPr>
            <p:custDataLst>
              <p:tags r:id="rId8"/>
            </p:custDataLst>
          </p:nvPr>
        </p:nvSpPr>
        <p:spPr>
          <a:xfrm rot="12912161">
            <a:off x="7632700" y="3427811"/>
            <a:ext cx="1176338" cy="760809"/>
          </a:xfrm>
          <a:prstGeom prst="triangle">
            <a:avLst/>
          </a:prstGeom>
          <a:noFill/>
          <a:ln w="12700" cap="flat" cmpd="sng" algn="ctr">
            <a:solidFill>
              <a:srgbClr val="3B8DE9"/>
            </a:solid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24" name="椭圆 23"/>
          <p:cNvSpPr/>
          <p:nvPr>
            <p:custDataLst>
              <p:tags r:id="rId9"/>
            </p:custDataLst>
          </p:nvPr>
        </p:nvSpPr>
        <p:spPr>
          <a:xfrm rot="9110320">
            <a:off x="8953500" y="3701655"/>
            <a:ext cx="114300" cy="86915"/>
          </a:xfrm>
          <a:prstGeom prst="ellipse">
            <a:avLst/>
          </a:prstGeom>
          <a:solidFill>
            <a:srgbClr val="3B8DE9"/>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25" name="椭圆 24"/>
          <p:cNvSpPr/>
          <p:nvPr>
            <p:custDataLst>
              <p:tags r:id="rId10"/>
            </p:custDataLst>
          </p:nvPr>
        </p:nvSpPr>
        <p:spPr>
          <a:xfrm rot="9110320">
            <a:off x="7864475" y="4079081"/>
            <a:ext cx="115888" cy="86916"/>
          </a:xfrm>
          <a:prstGeom prst="ellipse">
            <a:avLst/>
          </a:prstGeom>
          <a:solidFill>
            <a:srgbClr val="3B8DE9"/>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26" name="椭圆 25"/>
          <p:cNvSpPr/>
          <p:nvPr>
            <p:custDataLst>
              <p:tags r:id="rId11"/>
            </p:custDataLst>
          </p:nvPr>
        </p:nvSpPr>
        <p:spPr>
          <a:xfrm rot="9110320">
            <a:off x="7981950" y="3206355"/>
            <a:ext cx="114300" cy="86915"/>
          </a:xfrm>
          <a:prstGeom prst="ellipse">
            <a:avLst/>
          </a:prstGeom>
          <a:solidFill>
            <a:srgbClr val="3B8DE9"/>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27" name="等腰三角形 26"/>
          <p:cNvSpPr/>
          <p:nvPr>
            <p:custDataLst>
              <p:tags r:id="rId12"/>
            </p:custDataLst>
          </p:nvPr>
        </p:nvSpPr>
        <p:spPr>
          <a:xfrm rot="18210217">
            <a:off x="6330157" y="2465786"/>
            <a:ext cx="95250" cy="109537"/>
          </a:xfrm>
          <a:prstGeom prst="triangle">
            <a:avLst/>
          </a:prstGeom>
          <a:solidFill>
            <a:srgbClr val="3B8DE9">
              <a:lumMod val="20000"/>
              <a:lumOff val="80000"/>
            </a:srgb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28" name="等腰三角形 27"/>
          <p:cNvSpPr/>
          <p:nvPr>
            <p:custDataLst>
              <p:tags r:id="rId13"/>
            </p:custDataLst>
          </p:nvPr>
        </p:nvSpPr>
        <p:spPr>
          <a:xfrm rot="8748521">
            <a:off x="6672265" y="2593181"/>
            <a:ext cx="128587" cy="82154"/>
          </a:xfrm>
          <a:prstGeom prst="triangle">
            <a:avLst/>
          </a:prstGeom>
          <a:solidFill>
            <a:srgbClr val="3B8DE9">
              <a:lumMod val="60000"/>
              <a:lumOff val="40000"/>
            </a:srgb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cxnSp>
        <p:nvCxnSpPr>
          <p:cNvPr id="3087" name="Straight Connector 13"/>
          <p:cNvCxnSpPr>
            <a:cxnSpLocks noChangeShapeType="1"/>
          </p:cNvCxnSpPr>
          <p:nvPr>
            <p:custDataLst>
              <p:tags r:id="rId14"/>
            </p:custDataLst>
          </p:nvPr>
        </p:nvCxnSpPr>
        <p:spPr bwMode="auto">
          <a:xfrm flipH="1">
            <a:off x="0" y="3939779"/>
            <a:ext cx="6732588" cy="0"/>
          </a:xfrm>
          <a:prstGeom prst="line">
            <a:avLst/>
          </a:prstGeom>
          <a:noFill/>
          <a:ln w="19050" cap="sq" algn="ctr">
            <a:solidFill>
              <a:srgbClr val="3B8DE9"/>
            </a:solidFill>
            <a:miter lim="800000"/>
            <a:headEnd type="oval" w="med" len="med"/>
            <a:tailEnd/>
          </a:ln>
        </p:spPr>
      </p:cxnSp>
      <p:sp>
        <p:nvSpPr>
          <p:cNvPr id="15" name="文本框 16"/>
          <p:cNvSpPr txBox="1">
            <a:spLocks noChangeArrowheads="1"/>
          </p:cNvSpPr>
          <p:nvPr>
            <p:custDataLst>
              <p:tags r:id="rId15"/>
            </p:custDataLst>
          </p:nvPr>
        </p:nvSpPr>
        <p:spPr bwMode="auto">
          <a:xfrm>
            <a:off x="2627132" y="3962333"/>
            <a:ext cx="6817630" cy="5643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z="1600" b="1" i="1" dirty="0">
              <a:solidFill>
                <a:srgbClr val="3B8DE9"/>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 xmlns:p14="http://schemas.microsoft.com/office/powerpoint/2010/main" val="15137669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360363" y="278483"/>
            <a:ext cx="8423275" cy="630237"/>
          </a:xfrm>
          <a:prstGeom prst="rect">
            <a:avLst/>
          </a:prstGeom>
        </p:spPr>
        <p:txBody>
          <a:bodyPr/>
          <a:lstStyle>
            <a:lvl1pPr algn="ctr" rtl="0" fontAlgn="base">
              <a:spcBef>
                <a:spcPct val="0"/>
              </a:spcBef>
              <a:spcAft>
                <a:spcPct val="0"/>
              </a:spcAft>
              <a:defRPr sz="4400" kern="1200">
                <a:solidFill>
                  <a:schemeClr val="tx1"/>
                </a:solidFill>
                <a:latin typeface="+mj-lt"/>
                <a:ea typeface="+mj-ea"/>
                <a:cs typeface="宋体" charset="0"/>
              </a:defRPr>
            </a:lvl1pPr>
            <a:lvl2pPr algn="ctr" rtl="0" fontAlgn="base">
              <a:spcBef>
                <a:spcPct val="0"/>
              </a:spcBef>
              <a:spcAft>
                <a:spcPct val="0"/>
              </a:spcAft>
              <a:defRPr sz="4400">
                <a:solidFill>
                  <a:schemeClr val="tx1"/>
                </a:solidFill>
                <a:latin typeface="Calibri" charset="0"/>
                <a:ea typeface="宋体" charset="0"/>
                <a:cs typeface="宋体" charset="0"/>
              </a:defRPr>
            </a:lvl2pPr>
            <a:lvl3pPr algn="ctr" rtl="0" fontAlgn="base">
              <a:spcBef>
                <a:spcPct val="0"/>
              </a:spcBef>
              <a:spcAft>
                <a:spcPct val="0"/>
              </a:spcAft>
              <a:defRPr sz="4400">
                <a:solidFill>
                  <a:schemeClr val="tx1"/>
                </a:solidFill>
                <a:latin typeface="Calibri" charset="0"/>
                <a:ea typeface="宋体" charset="0"/>
                <a:cs typeface="宋体" charset="0"/>
              </a:defRPr>
            </a:lvl3pPr>
            <a:lvl4pPr algn="ctr" rtl="0" fontAlgn="base">
              <a:spcBef>
                <a:spcPct val="0"/>
              </a:spcBef>
              <a:spcAft>
                <a:spcPct val="0"/>
              </a:spcAft>
              <a:defRPr sz="4400">
                <a:solidFill>
                  <a:schemeClr val="tx1"/>
                </a:solidFill>
                <a:latin typeface="Calibri" charset="0"/>
                <a:ea typeface="宋体" charset="0"/>
                <a:cs typeface="宋体" charset="0"/>
              </a:defRPr>
            </a:lvl4pPr>
            <a:lvl5pPr algn="ctr" rtl="0" fontAlgn="base">
              <a:spcBef>
                <a:spcPct val="0"/>
              </a:spcBef>
              <a:spcAft>
                <a:spcPct val="0"/>
              </a:spcAft>
              <a:defRPr sz="4400">
                <a:solidFill>
                  <a:schemeClr val="tx1"/>
                </a:solidFill>
                <a:latin typeface="Calibri" charset="0"/>
                <a:ea typeface="宋体" charset="0"/>
                <a:cs typeface="宋体" charset="0"/>
              </a:defRPr>
            </a:lvl5pPr>
            <a:lvl6pPr marL="457200" algn="ctr" rtl="0" fontAlgn="base">
              <a:spcBef>
                <a:spcPct val="0"/>
              </a:spcBef>
              <a:spcAft>
                <a:spcPct val="0"/>
              </a:spcAft>
              <a:defRPr sz="4400">
                <a:solidFill>
                  <a:schemeClr val="tx1"/>
                </a:solidFill>
                <a:latin typeface="Calibri" charset="0"/>
                <a:ea typeface="宋体" charset="0"/>
                <a:cs typeface="宋体" charset="0"/>
              </a:defRPr>
            </a:lvl6pPr>
            <a:lvl7pPr marL="914400" algn="ctr" rtl="0" fontAlgn="base">
              <a:spcBef>
                <a:spcPct val="0"/>
              </a:spcBef>
              <a:spcAft>
                <a:spcPct val="0"/>
              </a:spcAft>
              <a:defRPr sz="4400">
                <a:solidFill>
                  <a:schemeClr val="tx1"/>
                </a:solidFill>
                <a:latin typeface="Calibri" charset="0"/>
                <a:ea typeface="宋体" charset="0"/>
                <a:cs typeface="宋体" charset="0"/>
              </a:defRPr>
            </a:lvl7pPr>
            <a:lvl8pPr marL="1371600" algn="ctr" rtl="0" fontAlgn="base">
              <a:spcBef>
                <a:spcPct val="0"/>
              </a:spcBef>
              <a:spcAft>
                <a:spcPct val="0"/>
              </a:spcAft>
              <a:defRPr sz="4400">
                <a:solidFill>
                  <a:schemeClr val="tx1"/>
                </a:solidFill>
                <a:latin typeface="Calibri" charset="0"/>
                <a:ea typeface="宋体" charset="0"/>
                <a:cs typeface="宋体" charset="0"/>
              </a:defRPr>
            </a:lvl8pPr>
            <a:lvl9pPr marL="1828800" algn="ctr" rtl="0" fontAlgn="base">
              <a:spcBef>
                <a:spcPct val="0"/>
              </a:spcBef>
              <a:spcAft>
                <a:spcPct val="0"/>
              </a:spcAft>
              <a:defRPr sz="4400">
                <a:solidFill>
                  <a:schemeClr val="tx1"/>
                </a:solidFill>
                <a:latin typeface="Calibri" charset="0"/>
                <a:ea typeface="宋体" charset="0"/>
                <a:cs typeface="宋体" charset="0"/>
              </a:defRPr>
            </a:lvl9pPr>
          </a:lstStyle>
          <a:p>
            <a:r>
              <a:rPr lang="zh-CN" altLang="en-US" smtClean="0">
                <a:solidFill>
                  <a:prstClr val="black"/>
                </a:solidFill>
                <a:latin typeface="微软雅黑" pitchFamily="34" charset="-122"/>
                <a:ea typeface="微软雅黑" pitchFamily="34" charset="-122"/>
              </a:rPr>
              <a:t>内容提纲</a:t>
            </a:r>
            <a:endParaRPr lang="zh-CN" altLang="en-US" dirty="0">
              <a:solidFill>
                <a:prstClr val="black"/>
              </a:solidFill>
              <a:latin typeface="微软雅黑" pitchFamily="34" charset="-122"/>
              <a:ea typeface="微软雅黑" pitchFamily="34" charset="-122"/>
            </a:endParaRPr>
          </a:p>
        </p:txBody>
      </p:sp>
      <p:sp>
        <p:nvSpPr>
          <p:cNvPr id="8" name="Rectangle 4"/>
          <p:cNvSpPr>
            <a:spLocks noChangeArrowheads="1"/>
          </p:cNvSpPr>
          <p:nvPr/>
        </p:nvSpPr>
        <p:spPr bwMode="auto">
          <a:xfrm>
            <a:off x="2679844" y="1538664"/>
            <a:ext cx="3846512" cy="612775"/>
          </a:xfrm>
          <a:prstGeom prst="rect">
            <a:avLst/>
          </a:prstGeom>
          <a:solidFill>
            <a:srgbClr val="00A1DE">
              <a:lumMod val="20000"/>
              <a:lumOff val="80000"/>
            </a:srgbClr>
          </a:solidFill>
          <a:ln w="28575" algn="ctr">
            <a:solidFill>
              <a:srgbClr val="72C7E7">
                <a:lumMod val="40000"/>
                <a:lumOff val="60000"/>
              </a:srgbClr>
            </a:solidFill>
            <a:miter lim="800000"/>
            <a:headEnd type="none" w="sm" len="sm"/>
            <a:tailEnd type="none" w="sm" len="sm"/>
          </a:ln>
        </p:spPr>
        <p:txBody>
          <a:bodyPr wrap="none" anchor="ctr"/>
          <a:lstStyle>
            <a:lvl1pPr>
              <a:spcBef>
                <a:spcPct val="20000"/>
              </a:spcBef>
              <a:buClr>
                <a:schemeClr val="accent1"/>
              </a:buClr>
              <a:buChar char="•"/>
              <a:defRPr sz="2200">
                <a:solidFill>
                  <a:schemeClr val="tx1"/>
                </a:solidFill>
                <a:latin typeface="Verdana" panose="020B0604030504040204" pitchFamily="34" charset="0"/>
              </a:defRPr>
            </a:lvl1pPr>
            <a:lvl2pPr marL="742950" indent="-285750">
              <a:spcBef>
                <a:spcPct val="20000"/>
              </a:spcBef>
              <a:buClr>
                <a:schemeClr val="accent1"/>
              </a:buClr>
              <a:buChar char="&gt;"/>
              <a:defRPr sz="2000">
                <a:solidFill>
                  <a:schemeClr val="tx1"/>
                </a:solidFill>
                <a:latin typeface="Verdana" panose="020B0604030504040204" pitchFamily="34" charset="0"/>
              </a:defRPr>
            </a:lvl2pPr>
            <a:lvl3pPr marL="1143000" indent="-228600">
              <a:spcBef>
                <a:spcPct val="20000"/>
              </a:spcBef>
              <a:buClr>
                <a:schemeClr val="accent1"/>
              </a:buClr>
              <a:buChar char="–"/>
              <a:defRPr sz="2400">
                <a:solidFill>
                  <a:schemeClr val="tx1"/>
                </a:solidFill>
                <a:latin typeface="Verdana" panose="020B0604030504040204" pitchFamily="34" charset="0"/>
              </a:defRPr>
            </a:lvl3pPr>
            <a:lvl4pPr marL="1600200" indent="-228600">
              <a:spcBef>
                <a:spcPct val="20000"/>
              </a:spcBef>
              <a:buClr>
                <a:schemeClr val="accent1"/>
              </a:buClr>
              <a:buChar char="–"/>
              <a:defRPr sz="1200">
                <a:solidFill>
                  <a:schemeClr val="tx1"/>
                </a:solidFill>
                <a:latin typeface="Verdana" panose="020B0604030504040204" pitchFamily="34" charset="0"/>
              </a:defRPr>
            </a:lvl4pPr>
            <a:lvl5pPr marL="2057400" indent="-228600">
              <a:spcBef>
                <a:spcPct val="20000"/>
              </a:spcBef>
              <a:buClr>
                <a:schemeClr val="accent1"/>
              </a:buClr>
              <a:buChar char="»"/>
              <a:defRPr sz="12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accent1"/>
              </a:buClr>
              <a:buChar char="»"/>
              <a:defRPr sz="12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accent1"/>
              </a:buClr>
              <a:buChar char="»"/>
              <a:defRPr sz="12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accent1"/>
              </a:buClr>
              <a:buChar char="»"/>
              <a:defRPr sz="12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accent1"/>
              </a:buClr>
              <a:buChar char="»"/>
              <a:defRPr sz="1200">
                <a:solidFill>
                  <a:schemeClr val="tx1"/>
                </a:solidFill>
                <a:latin typeface="Verdana" panose="020B0604030504040204" pitchFamily="34" charset="0"/>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smtClean="0">
                <a:ln>
                  <a:noFill/>
                </a:ln>
                <a:solidFill>
                  <a:srgbClr val="002776"/>
                </a:solidFill>
                <a:effectLst/>
                <a:uLnTx/>
                <a:uFillTx/>
                <a:latin typeface="微软雅黑" pitchFamily="34" charset="-122"/>
                <a:ea typeface="微软雅黑" pitchFamily="34" charset="-122"/>
                <a:cs typeface="Arial" charset="0"/>
              </a:rPr>
              <a:t>公司介绍</a:t>
            </a:r>
            <a:endParaRPr kumimoji="0" lang="zh-CN" altLang="en-US" sz="2000" b="0" i="0" u="none" strike="noStrike" kern="0" cap="none" spc="0" normalizeH="0" baseline="0" noProof="0" dirty="0">
              <a:ln>
                <a:noFill/>
              </a:ln>
              <a:solidFill>
                <a:srgbClr val="002776"/>
              </a:solidFill>
              <a:effectLst/>
              <a:uLnTx/>
              <a:uFillTx/>
              <a:latin typeface="微软雅黑" pitchFamily="34" charset="-122"/>
              <a:ea typeface="微软雅黑" pitchFamily="34" charset="-122"/>
              <a:cs typeface="Arial" charset="0"/>
            </a:endParaRPr>
          </a:p>
        </p:txBody>
      </p:sp>
      <p:sp>
        <p:nvSpPr>
          <p:cNvPr id="7" name="Rectangle 4"/>
          <p:cNvSpPr>
            <a:spLocks noChangeArrowheads="1"/>
          </p:cNvSpPr>
          <p:nvPr/>
        </p:nvSpPr>
        <p:spPr bwMode="auto">
          <a:xfrm>
            <a:off x="2691904" y="2535238"/>
            <a:ext cx="3846512" cy="611187"/>
          </a:xfrm>
          <a:prstGeom prst="rect">
            <a:avLst/>
          </a:prstGeom>
          <a:noFill/>
          <a:ln w="28575" algn="ctr">
            <a:solidFill>
              <a:schemeClr val="accent5">
                <a:lumMod val="40000"/>
                <a:lumOff val="60000"/>
              </a:schemeClr>
            </a:solidFill>
            <a:miter lim="800000"/>
            <a:headEnd type="none" w="sm" len="sm"/>
            <a:tailEnd type="none" w="sm" len="sm"/>
          </a:ln>
          <a:extLst/>
        </p:spPr>
        <p:txBody>
          <a:bodyPr wrap="none" anchor="ctr"/>
          <a:lstStyle/>
          <a:p>
            <a:pPr algn="ctr" fontAlgn="base">
              <a:spcBef>
                <a:spcPct val="50000"/>
              </a:spcBef>
              <a:spcAft>
                <a:spcPct val="0"/>
              </a:spcAft>
            </a:pPr>
            <a:r>
              <a:rPr lang="zh-CN" altLang="en-US" sz="2000" dirty="0" smtClean="0">
                <a:solidFill>
                  <a:srgbClr val="002776"/>
                </a:solidFill>
                <a:latin typeface="微软雅黑" pitchFamily="34" charset="-122"/>
                <a:ea typeface="微软雅黑" pitchFamily="34" charset="-122"/>
                <a:cs typeface="Arial" charset="0"/>
              </a:rPr>
              <a:t>成功案例</a:t>
            </a:r>
            <a:endParaRPr lang="zh-CN" altLang="en-US" sz="2000" dirty="0">
              <a:solidFill>
                <a:srgbClr val="002776"/>
              </a:solidFill>
              <a:latin typeface="微软雅黑" pitchFamily="34" charset="-122"/>
              <a:ea typeface="微软雅黑" pitchFamily="34" charset="-122"/>
              <a:cs typeface="Arial" charset="0"/>
            </a:endParaRPr>
          </a:p>
        </p:txBody>
      </p:sp>
      <p:sp>
        <p:nvSpPr>
          <p:cNvPr id="9" name="Rectangle 4"/>
          <p:cNvSpPr>
            <a:spLocks noChangeArrowheads="1"/>
          </p:cNvSpPr>
          <p:nvPr/>
        </p:nvSpPr>
        <p:spPr bwMode="auto">
          <a:xfrm>
            <a:off x="2704868" y="3526415"/>
            <a:ext cx="3846512" cy="612775"/>
          </a:xfrm>
          <a:prstGeom prst="rect">
            <a:avLst/>
          </a:prstGeom>
          <a:noFill/>
          <a:ln w="28575" algn="ctr">
            <a:solidFill>
              <a:schemeClr val="accent5">
                <a:lumMod val="40000"/>
                <a:lumOff val="60000"/>
              </a:schemeClr>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lr>
                <a:schemeClr val="accent1"/>
              </a:buClr>
              <a:buChar char="•"/>
              <a:defRPr sz="2200">
                <a:solidFill>
                  <a:schemeClr val="tx1"/>
                </a:solidFill>
                <a:latin typeface="Verdana" panose="020B0604030504040204" pitchFamily="34" charset="0"/>
              </a:defRPr>
            </a:lvl1pPr>
            <a:lvl2pPr marL="742950" indent="-285750">
              <a:spcBef>
                <a:spcPct val="20000"/>
              </a:spcBef>
              <a:buClr>
                <a:schemeClr val="accent1"/>
              </a:buClr>
              <a:buChar char="&gt;"/>
              <a:defRPr sz="2000">
                <a:solidFill>
                  <a:schemeClr val="tx1"/>
                </a:solidFill>
                <a:latin typeface="Verdana" panose="020B0604030504040204" pitchFamily="34" charset="0"/>
              </a:defRPr>
            </a:lvl2pPr>
            <a:lvl3pPr marL="1143000" indent="-228600">
              <a:spcBef>
                <a:spcPct val="20000"/>
              </a:spcBef>
              <a:buClr>
                <a:schemeClr val="accent1"/>
              </a:buClr>
              <a:buChar char="–"/>
              <a:defRPr sz="2400">
                <a:solidFill>
                  <a:schemeClr val="tx1"/>
                </a:solidFill>
                <a:latin typeface="Verdana" panose="020B0604030504040204" pitchFamily="34" charset="0"/>
              </a:defRPr>
            </a:lvl3pPr>
            <a:lvl4pPr marL="1600200" indent="-228600">
              <a:spcBef>
                <a:spcPct val="20000"/>
              </a:spcBef>
              <a:buClr>
                <a:schemeClr val="accent1"/>
              </a:buClr>
              <a:buChar char="–"/>
              <a:defRPr sz="1200">
                <a:solidFill>
                  <a:schemeClr val="tx1"/>
                </a:solidFill>
                <a:latin typeface="Verdana" panose="020B0604030504040204" pitchFamily="34" charset="0"/>
              </a:defRPr>
            </a:lvl4pPr>
            <a:lvl5pPr marL="2057400" indent="-228600">
              <a:spcBef>
                <a:spcPct val="20000"/>
              </a:spcBef>
              <a:buClr>
                <a:schemeClr val="accent1"/>
              </a:buClr>
              <a:buChar char="»"/>
              <a:defRPr sz="12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accent1"/>
              </a:buClr>
              <a:buChar char="»"/>
              <a:defRPr sz="12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accent1"/>
              </a:buClr>
              <a:buChar char="»"/>
              <a:defRPr sz="12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accent1"/>
              </a:buClr>
              <a:buChar char="»"/>
              <a:defRPr sz="12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accent1"/>
              </a:buClr>
              <a:buChar char="»"/>
              <a:defRPr sz="1200">
                <a:solidFill>
                  <a:schemeClr val="tx1"/>
                </a:solidFill>
                <a:latin typeface="Verdana" panose="020B0604030504040204" pitchFamily="34" charset="0"/>
              </a:defRPr>
            </a:lvl9pPr>
          </a:lstStyle>
          <a:p>
            <a:pPr algn="ctr" fontAlgn="base">
              <a:spcBef>
                <a:spcPct val="50000"/>
              </a:spcBef>
              <a:spcAft>
                <a:spcPct val="0"/>
              </a:spcAft>
              <a:buClrTx/>
              <a:buNone/>
            </a:pPr>
            <a:r>
              <a:rPr lang="zh-CN" altLang="en-US" sz="2000" dirty="0" smtClean="0">
                <a:solidFill>
                  <a:srgbClr val="002776"/>
                </a:solidFill>
                <a:latin typeface="微软雅黑" pitchFamily="34" charset="-122"/>
                <a:ea typeface="微软雅黑" pitchFamily="34" charset="-122"/>
                <a:cs typeface="Arial" charset="0"/>
              </a:rPr>
              <a:t>解决方案</a:t>
            </a:r>
            <a:endParaRPr lang="zh-CN" altLang="en-US" sz="2000" dirty="0">
              <a:solidFill>
                <a:srgbClr val="002776"/>
              </a:solidFill>
              <a:latin typeface="微软雅黑" pitchFamily="34" charset="-122"/>
              <a:ea typeface="微软雅黑" pitchFamily="34" charset="-122"/>
              <a:cs typeface="Arial" charset="0"/>
            </a:endParaRPr>
          </a:p>
        </p:txBody>
      </p:sp>
      <p:sp>
        <p:nvSpPr>
          <p:cNvPr id="10" name="Rectangle 4"/>
          <p:cNvSpPr>
            <a:spLocks noChangeArrowheads="1"/>
          </p:cNvSpPr>
          <p:nvPr/>
        </p:nvSpPr>
        <p:spPr bwMode="auto">
          <a:xfrm>
            <a:off x="2679844" y="4524984"/>
            <a:ext cx="3846512" cy="612775"/>
          </a:xfrm>
          <a:prstGeom prst="rect">
            <a:avLst/>
          </a:prstGeom>
          <a:noFill/>
          <a:ln w="28575" algn="ctr">
            <a:solidFill>
              <a:schemeClr val="accent5">
                <a:lumMod val="40000"/>
                <a:lumOff val="60000"/>
              </a:schemeClr>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lr>
                <a:schemeClr val="accent1"/>
              </a:buClr>
              <a:buChar char="•"/>
              <a:defRPr sz="2200">
                <a:solidFill>
                  <a:schemeClr val="tx1"/>
                </a:solidFill>
                <a:latin typeface="Verdana" panose="020B0604030504040204" pitchFamily="34" charset="0"/>
              </a:defRPr>
            </a:lvl1pPr>
            <a:lvl2pPr marL="742950" indent="-285750">
              <a:spcBef>
                <a:spcPct val="20000"/>
              </a:spcBef>
              <a:buClr>
                <a:schemeClr val="accent1"/>
              </a:buClr>
              <a:buChar char="&gt;"/>
              <a:defRPr sz="2000">
                <a:solidFill>
                  <a:schemeClr val="tx1"/>
                </a:solidFill>
                <a:latin typeface="Verdana" panose="020B0604030504040204" pitchFamily="34" charset="0"/>
              </a:defRPr>
            </a:lvl2pPr>
            <a:lvl3pPr marL="1143000" indent="-228600">
              <a:spcBef>
                <a:spcPct val="20000"/>
              </a:spcBef>
              <a:buClr>
                <a:schemeClr val="accent1"/>
              </a:buClr>
              <a:buChar char="–"/>
              <a:defRPr sz="2400">
                <a:solidFill>
                  <a:schemeClr val="tx1"/>
                </a:solidFill>
                <a:latin typeface="Verdana" panose="020B0604030504040204" pitchFamily="34" charset="0"/>
              </a:defRPr>
            </a:lvl3pPr>
            <a:lvl4pPr marL="1600200" indent="-228600">
              <a:spcBef>
                <a:spcPct val="20000"/>
              </a:spcBef>
              <a:buClr>
                <a:schemeClr val="accent1"/>
              </a:buClr>
              <a:buChar char="–"/>
              <a:defRPr sz="1200">
                <a:solidFill>
                  <a:schemeClr val="tx1"/>
                </a:solidFill>
                <a:latin typeface="Verdana" panose="020B0604030504040204" pitchFamily="34" charset="0"/>
              </a:defRPr>
            </a:lvl4pPr>
            <a:lvl5pPr marL="2057400" indent="-228600">
              <a:spcBef>
                <a:spcPct val="20000"/>
              </a:spcBef>
              <a:buClr>
                <a:schemeClr val="accent1"/>
              </a:buClr>
              <a:buChar char="»"/>
              <a:defRPr sz="12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accent1"/>
              </a:buClr>
              <a:buChar char="»"/>
              <a:defRPr sz="12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accent1"/>
              </a:buClr>
              <a:buChar char="»"/>
              <a:defRPr sz="12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accent1"/>
              </a:buClr>
              <a:buChar char="»"/>
              <a:defRPr sz="12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accent1"/>
              </a:buClr>
              <a:buChar char="»"/>
              <a:defRPr sz="1200">
                <a:solidFill>
                  <a:schemeClr val="tx1"/>
                </a:solidFill>
                <a:latin typeface="Verdana" panose="020B0604030504040204" pitchFamily="34" charset="0"/>
              </a:defRPr>
            </a:lvl9pPr>
          </a:lstStyle>
          <a:p>
            <a:pPr algn="ctr" fontAlgn="base">
              <a:spcBef>
                <a:spcPct val="50000"/>
              </a:spcBef>
              <a:spcAft>
                <a:spcPct val="0"/>
              </a:spcAft>
              <a:buClrTx/>
              <a:buFontTx/>
              <a:buNone/>
            </a:pPr>
            <a:r>
              <a:rPr lang="zh-CN" altLang="en-US" sz="2000" kern="0" dirty="0" smtClean="0">
                <a:solidFill>
                  <a:srgbClr val="002776"/>
                </a:solidFill>
                <a:latin typeface="微软雅黑" pitchFamily="34" charset="-122"/>
                <a:ea typeface="微软雅黑" pitchFamily="34" charset="-122"/>
                <a:cs typeface="Arial" charset="0"/>
              </a:rPr>
              <a:t>方案优势</a:t>
            </a:r>
            <a:endParaRPr lang="zh-CN" altLang="en-US" sz="2000" dirty="0">
              <a:solidFill>
                <a:srgbClr val="002776"/>
              </a:solidFill>
              <a:latin typeface="微软雅黑" pitchFamily="34" charset="-122"/>
              <a:ea typeface="微软雅黑" pitchFamily="34" charset="-122"/>
              <a:cs typeface="Arial" charset="0"/>
            </a:endParaRPr>
          </a:p>
        </p:txBody>
      </p:sp>
    </p:spTree>
    <p:custDataLst>
      <p:tags r:id="rId1"/>
    </p:custDataLst>
    <p:extLst>
      <p:ext uri="{BB962C8B-B14F-4D97-AF65-F5344CB8AC3E}">
        <p14:creationId xmlns="" xmlns:p14="http://schemas.microsoft.com/office/powerpoint/2010/main" val="3831203789"/>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p:cNvSpPr/>
          <p:nvPr/>
        </p:nvSpPr>
        <p:spPr bwMode="auto">
          <a:xfrm>
            <a:off x="487539" y="1384300"/>
            <a:ext cx="7300102" cy="4902200"/>
          </a:xfrm>
          <a:prstGeom prst="rect">
            <a:avLst/>
          </a:prstGeom>
          <a:solidFill>
            <a:schemeClr val="accent5">
              <a:lumMod val="50000"/>
            </a:schemeClr>
          </a:solidFill>
          <a:ln w="38100">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54000" rIns="68580" bIns="34290" numCol="1" spcCol="0" rtlCol="0" fromWordArt="0" anchor="t" anchorCtr="0" forceAA="0" compatLnSpc="1">
            <a:prstTxWarp prst="textNoShape">
              <a:avLst/>
            </a:prstTxWarp>
            <a:noAutofit/>
          </a:bodyPr>
          <a:lstStyle/>
          <a:p>
            <a:pPr algn="ctr">
              <a:lnSpc>
                <a:spcPct val="150000"/>
              </a:lnSpc>
            </a:pPr>
            <a:endParaRPr lang="zh-CN" altLang="en-US" sz="1050" b="1" dirty="0">
              <a:solidFill>
                <a:srgbClr val="FFC000"/>
              </a:solidFill>
              <a:latin typeface="微软雅黑" panose="020B0503020204020204" pitchFamily="34" charset="-122"/>
              <a:ea typeface="微软雅黑" panose="020B0503020204020204" pitchFamily="34" charset="-122"/>
              <a:cs typeface="Times New Roman" pitchFamily="18" charset="0"/>
            </a:endParaRPr>
          </a:p>
        </p:txBody>
      </p:sp>
      <p:sp>
        <p:nvSpPr>
          <p:cNvPr id="5" name="标题 1"/>
          <p:cNvSpPr>
            <a:spLocks noGrp="1"/>
          </p:cNvSpPr>
          <p:nvPr>
            <p:ph type="title"/>
          </p:nvPr>
        </p:nvSpPr>
        <p:spPr>
          <a:xfrm>
            <a:off x="-18107" y="284934"/>
            <a:ext cx="7590193" cy="541339"/>
          </a:xfrm>
        </p:spPr>
        <p:txBody>
          <a:bodyPr>
            <a:noAutofit/>
          </a:bodyPr>
          <a:lstStyle/>
          <a:p>
            <a:pPr lvl="0">
              <a:lnSpc>
                <a:spcPct val="100000"/>
              </a:lnSpc>
            </a:pPr>
            <a:r>
              <a:rPr lang="zh-CN" altLang="en-US" sz="3600" dirty="0" smtClean="0">
                <a:latin typeface="黑体" panose="02010609060101010101" pitchFamily="49" charset="-122"/>
                <a:ea typeface="黑体" panose="02010609060101010101" pitchFamily="49" charset="-122"/>
              </a:rPr>
              <a:t>偿二</a:t>
            </a:r>
            <a:r>
              <a:rPr lang="zh-CN" altLang="en-US" sz="3600" dirty="0">
                <a:latin typeface="黑体" panose="02010609060101010101" pitchFamily="49" charset="-122"/>
                <a:ea typeface="黑体" panose="02010609060101010101" pitchFamily="49" charset="-122"/>
              </a:rPr>
              <a:t>代对于风险</a:t>
            </a:r>
            <a:r>
              <a:rPr lang="zh-CN" altLang="en-US" sz="3600" dirty="0" smtClean="0">
                <a:latin typeface="黑体" panose="02010609060101010101" pitchFamily="49" charset="-122"/>
                <a:ea typeface="黑体" panose="02010609060101010101" pitchFamily="49" charset="-122"/>
              </a:rPr>
              <a:t>管理系统</a:t>
            </a:r>
            <a:r>
              <a:rPr lang="zh-CN" altLang="en-US" sz="3600" dirty="0">
                <a:latin typeface="黑体" panose="02010609060101010101" pitchFamily="49" charset="-122"/>
                <a:ea typeface="黑体" panose="02010609060101010101" pitchFamily="49" charset="-122"/>
              </a:rPr>
              <a:t>的建设要求</a:t>
            </a:r>
          </a:p>
        </p:txBody>
      </p:sp>
      <p:sp>
        <p:nvSpPr>
          <p:cNvPr id="7" name="矩形 6"/>
          <p:cNvSpPr/>
          <p:nvPr/>
        </p:nvSpPr>
        <p:spPr>
          <a:xfrm>
            <a:off x="1066800" y="2308449"/>
            <a:ext cx="534782" cy="2558207"/>
          </a:xfrm>
          <a:prstGeom prst="rect">
            <a:avLst/>
          </a:prstGeom>
          <a:solidFill>
            <a:srgbClr val="FFC000"/>
          </a:solidFill>
          <a:ln w="9525" cap="flat" cmpd="sng" algn="ctr">
            <a:noFill/>
            <a:prstDash val="solid"/>
          </a:ln>
          <a:effectLst>
            <a:outerShdw blurRad="40000" dist="20000" dir="5400000" rotWithShape="0">
              <a:srgbClr val="000000">
                <a:alpha val="38000"/>
              </a:srgbClr>
            </a:outerShdw>
          </a:effectLst>
        </p:spPr>
        <p:txBody>
          <a:bodyPr rtlCol="0" anchor="ctr"/>
          <a:lstStyle/>
          <a:p>
            <a:pPr algn="ctr" fontAlgn="base">
              <a:spcBef>
                <a:spcPct val="0"/>
              </a:spcBef>
              <a:spcAft>
                <a:spcPct val="0"/>
              </a:spcAft>
              <a:defRPr/>
            </a:pPr>
            <a:r>
              <a:rPr lang="zh-CN" altLang="en-US" sz="1200" kern="0" dirty="0">
                <a:solidFill>
                  <a:prstClr val="black"/>
                </a:solidFill>
                <a:latin typeface="微软雅黑" panose="020B0503020204020204" pitchFamily="34" charset="-122"/>
                <a:ea typeface="微软雅黑" panose="020B0503020204020204" pitchFamily="34" charset="-122"/>
              </a:rPr>
              <a:t>功能</a:t>
            </a:r>
          </a:p>
        </p:txBody>
      </p:sp>
      <p:sp>
        <p:nvSpPr>
          <p:cNvPr id="38" name="矩形 37"/>
          <p:cNvSpPr/>
          <p:nvPr/>
        </p:nvSpPr>
        <p:spPr bwMode="auto">
          <a:xfrm>
            <a:off x="1066800" y="2268385"/>
            <a:ext cx="6505616" cy="2598272"/>
          </a:xfrm>
          <a:prstGeom prst="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54000" rIns="68580" bIns="34290" numCol="1" spcCol="0" rtlCol="0" fromWordArt="0" anchor="t" anchorCtr="0" forceAA="0" compatLnSpc="1">
            <a:prstTxWarp prst="textNoShape">
              <a:avLst/>
            </a:prstTxWarp>
            <a:noAutofit/>
          </a:bodyPr>
          <a:lstStyle/>
          <a:p>
            <a:pPr algn="ctr">
              <a:lnSpc>
                <a:spcPct val="150000"/>
              </a:lnSpc>
            </a:pPr>
            <a:endParaRPr lang="zh-CN" altLang="en-US" sz="1050" b="1" dirty="0">
              <a:solidFill>
                <a:srgbClr val="FFC000"/>
              </a:solidFill>
              <a:latin typeface="微软雅黑" panose="020B0503020204020204" pitchFamily="34" charset="-122"/>
              <a:ea typeface="微软雅黑" panose="020B0503020204020204" pitchFamily="34" charset="-122"/>
              <a:cs typeface="Times New Roman" pitchFamily="18" charset="0"/>
            </a:endParaRPr>
          </a:p>
        </p:txBody>
      </p:sp>
      <p:sp>
        <p:nvSpPr>
          <p:cNvPr id="39" name="矩形 38"/>
          <p:cNvSpPr/>
          <p:nvPr/>
        </p:nvSpPr>
        <p:spPr>
          <a:xfrm>
            <a:off x="1066801" y="4942356"/>
            <a:ext cx="534780" cy="420478"/>
          </a:xfrm>
          <a:prstGeom prst="rect">
            <a:avLst/>
          </a:prstGeom>
          <a:solidFill>
            <a:srgbClr val="FFC000"/>
          </a:solidFill>
          <a:ln w="9525" cap="flat" cmpd="sng" algn="ctr">
            <a:noFill/>
            <a:prstDash val="solid"/>
          </a:ln>
          <a:effectLst>
            <a:outerShdw blurRad="40000" dist="20000" dir="5400000" rotWithShape="0">
              <a:srgbClr val="000000">
                <a:alpha val="38000"/>
              </a:srgbClr>
            </a:outerShdw>
          </a:effectLst>
        </p:spPr>
        <p:txBody>
          <a:bodyPr rtlCol="0" anchor="ctr"/>
          <a:lstStyle/>
          <a:p>
            <a:pPr algn="ctr" fontAlgn="base">
              <a:spcBef>
                <a:spcPct val="0"/>
              </a:spcBef>
              <a:spcAft>
                <a:spcPct val="0"/>
              </a:spcAft>
              <a:defRPr/>
            </a:pPr>
            <a:r>
              <a:rPr lang="zh-CN" altLang="en-US" sz="1200" kern="0" dirty="0">
                <a:solidFill>
                  <a:prstClr val="black"/>
                </a:solidFill>
                <a:latin typeface="微软雅黑" panose="020B0503020204020204" pitchFamily="34" charset="-122"/>
                <a:ea typeface="微软雅黑" panose="020B0503020204020204" pitchFamily="34" charset="-122"/>
              </a:rPr>
              <a:t>数据</a:t>
            </a:r>
          </a:p>
        </p:txBody>
      </p:sp>
      <p:sp>
        <p:nvSpPr>
          <p:cNvPr id="40" name="矩形 39"/>
          <p:cNvSpPr/>
          <p:nvPr/>
        </p:nvSpPr>
        <p:spPr bwMode="auto">
          <a:xfrm>
            <a:off x="1066800" y="4942356"/>
            <a:ext cx="6505615" cy="427556"/>
          </a:xfrm>
          <a:prstGeom prst="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54000" rIns="68580" bIns="34290" numCol="1" spcCol="0" rtlCol="0" fromWordArt="0" anchor="t" anchorCtr="0" forceAA="0" compatLnSpc="1">
            <a:prstTxWarp prst="textNoShape">
              <a:avLst/>
            </a:prstTxWarp>
            <a:noAutofit/>
          </a:bodyPr>
          <a:lstStyle/>
          <a:p>
            <a:pPr algn="ctr">
              <a:lnSpc>
                <a:spcPct val="150000"/>
              </a:lnSpc>
            </a:pPr>
            <a:endParaRPr lang="zh-CN" altLang="en-US" sz="1050" b="1" dirty="0">
              <a:solidFill>
                <a:srgbClr val="FFC000"/>
              </a:solidFill>
              <a:latin typeface="微软雅黑" panose="020B0503020204020204" pitchFamily="34" charset="-122"/>
              <a:ea typeface="微软雅黑" panose="020B0503020204020204" pitchFamily="34" charset="-122"/>
              <a:cs typeface="Times New Roman" pitchFamily="18" charset="0"/>
            </a:endParaRPr>
          </a:p>
        </p:txBody>
      </p:sp>
      <p:sp>
        <p:nvSpPr>
          <p:cNvPr id="41" name="矩形 40"/>
          <p:cNvSpPr/>
          <p:nvPr/>
        </p:nvSpPr>
        <p:spPr>
          <a:xfrm>
            <a:off x="1066800" y="5458401"/>
            <a:ext cx="534779" cy="613093"/>
          </a:xfrm>
          <a:prstGeom prst="rect">
            <a:avLst/>
          </a:prstGeom>
          <a:solidFill>
            <a:srgbClr val="FFC000"/>
          </a:solidFill>
          <a:ln w="9525" cap="flat" cmpd="sng" algn="ctr">
            <a:noFill/>
            <a:prstDash val="solid"/>
          </a:ln>
          <a:effectLst>
            <a:outerShdw blurRad="40000" dist="20000" dir="5400000" rotWithShape="0">
              <a:srgbClr val="000000">
                <a:alpha val="38000"/>
              </a:srgbClr>
            </a:outerShdw>
          </a:effectLst>
        </p:spPr>
        <p:txBody>
          <a:bodyPr rtlCol="0" anchor="ctr"/>
          <a:lstStyle/>
          <a:p>
            <a:pPr algn="ctr" fontAlgn="base">
              <a:spcBef>
                <a:spcPct val="0"/>
              </a:spcBef>
              <a:spcAft>
                <a:spcPct val="0"/>
              </a:spcAft>
              <a:defRPr/>
            </a:pPr>
            <a:r>
              <a:rPr lang="zh-CN" altLang="en-US" sz="1200" kern="0" dirty="0">
                <a:solidFill>
                  <a:prstClr val="black"/>
                </a:solidFill>
                <a:latin typeface="微软雅黑" panose="020B0503020204020204" pitchFamily="34" charset="-122"/>
                <a:ea typeface="微软雅黑" panose="020B0503020204020204" pitchFamily="34" charset="-122"/>
              </a:rPr>
              <a:t>评估</a:t>
            </a:r>
          </a:p>
        </p:txBody>
      </p:sp>
      <p:sp>
        <p:nvSpPr>
          <p:cNvPr id="42" name="矩形 41"/>
          <p:cNvSpPr/>
          <p:nvPr/>
        </p:nvSpPr>
        <p:spPr bwMode="auto">
          <a:xfrm>
            <a:off x="1066800" y="5442556"/>
            <a:ext cx="6518350" cy="612222"/>
          </a:xfrm>
          <a:prstGeom prst="rect">
            <a:avLst/>
          </a:prstGeom>
          <a:noFill/>
          <a:ln w="38100">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54000" rIns="68580" bIns="34290" numCol="1" spcCol="0" rtlCol="0" fromWordArt="0" anchor="t" anchorCtr="0" forceAA="0" compatLnSpc="1">
            <a:prstTxWarp prst="textNoShape">
              <a:avLst/>
            </a:prstTxWarp>
            <a:noAutofit/>
          </a:bodyPr>
          <a:lstStyle/>
          <a:p>
            <a:pPr algn="ctr">
              <a:lnSpc>
                <a:spcPct val="150000"/>
              </a:lnSpc>
            </a:pPr>
            <a:endParaRPr lang="zh-CN" altLang="en-US" sz="1050" b="1" dirty="0">
              <a:solidFill>
                <a:srgbClr val="FFC000"/>
              </a:solidFill>
              <a:latin typeface="微软雅黑" panose="020B0503020204020204" pitchFamily="34" charset="-122"/>
              <a:ea typeface="微软雅黑" panose="020B0503020204020204" pitchFamily="34" charset="-122"/>
              <a:cs typeface="Times New Roman" pitchFamily="18" charset="0"/>
            </a:endParaRPr>
          </a:p>
        </p:txBody>
      </p:sp>
      <p:sp>
        <p:nvSpPr>
          <p:cNvPr id="44" name="矩形 43"/>
          <p:cNvSpPr/>
          <p:nvPr/>
        </p:nvSpPr>
        <p:spPr>
          <a:xfrm>
            <a:off x="1629490" y="5052259"/>
            <a:ext cx="5807630" cy="276999"/>
          </a:xfrm>
          <a:prstGeom prst="rect">
            <a:avLst/>
          </a:prstGeom>
        </p:spPr>
        <p:txBody>
          <a:bodyPr wrap="square">
            <a:spAutoFit/>
          </a:bodyPr>
          <a:lstStyle/>
          <a:p>
            <a:r>
              <a:rPr lang="zh-CN" altLang="en-US" sz="1200" dirty="0">
                <a:solidFill>
                  <a:schemeClr val="tx2">
                    <a:lumMod val="20000"/>
                    <a:lumOff val="80000"/>
                  </a:schemeClr>
                </a:solidFill>
                <a:latin typeface="微软雅黑" panose="020B0503020204020204" pitchFamily="34" charset="-122"/>
                <a:ea typeface="微软雅黑" panose="020B0503020204020204" pitchFamily="34" charset="-122"/>
              </a:rPr>
              <a:t>风险管理信息系统的</a:t>
            </a:r>
            <a:r>
              <a:rPr lang="zh-CN" altLang="en-US" sz="1200" b="1" dirty="0">
                <a:solidFill>
                  <a:srgbClr val="FFC000"/>
                </a:solidFill>
                <a:latin typeface="微软雅黑" panose="020B0503020204020204" pitchFamily="34" charset="-122"/>
                <a:ea typeface="微软雅黑" panose="020B0503020204020204" pitchFamily="34" charset="-122"/>
              </a:rPr>
              <a:t>数据应当符合时效性、准确性、一致性和完整性的要求。</a:t>
            </a:r>
          </a:p>
        </p:txBody>
      </p:sp>
      <p:sp>
        <p:nvSpPr>
          <p:cNvPr id="45" name="矩形 44"/>
          <p:cNvSpPr/>
          <p:nvPr/>
        </p:nvSpPr>
        <p:spPr>
          <a:xfrm>
            <a:off x="1665049" y="5547446"/>
            <a:ext cx="5807630" cy="461665"/>
          </a:xfrm>
          <a:prstGeom prst="rect">
            <a:avLst/>
          </a:prstGeom>
        </p:spPr>
        <p:txBody>
          <a:bodyPr wrap="square">
            <a:spAutoFit/>
          </a:bodyPr>
          <a:lstStyle/>
          <a:p>
            <a:r>
              <a:rPr lang="zh-CN" altLang="en-US" sz="1200" dirty="0">
                <a:solidFill>
                  <a:schemeClr val="tx2">
                    <a:lumMod val="20000"/>
                    <a:lumOff val="80000"/>
                  </a:schemeClr>
                </a:solidFill>
                <a:latin typeface="微软雅黑" panose="020B0503020204020204" pitchFamily="34" charset="-122"/>
                <a:ea typeface="微软雅黑" panose="020B0503020204020204" pitchFamily="34" charset="-122"/>
              </a:rPr>
              <a:t>保险公司应当定期评估风险管理信息系统的有效性，并根据风险管理以及内部控制的变化做适当的调整。</a:t>
            </a:r>
          </a:p>
        </p:txBody>
      </p:sp>
      <p:sp>
        <p:nvSpPr>
          <p:cNvPr id="46" name="矩形 45"/>
          <p:cNvSpPr/>
          <p:nvPr/>
        </p:nvSpPr>
        <p:spPr>
          <a:xfrm>
            <a:off x="1583768" y="2742999"/>
            <a:ext cx="990602" cy="2123658"/>
          </a:xfrm>
          <a:prstGeom prst="rect">
            <a:avLst/>
          </a:prstGeom>
        </p:spPr>
        <p:txBody>
          <a:bodyPr wrap="square">
            <a:spAutoFit/>
          </a:bodyPr>
          <a:lstStyle/>
          <a:p>
            <a:pPr marL="128588" indent="-128588">
              <a:buFont typeface="Wingdings" panose="05000000000000000000" pitchFamily="2" charset="2"/>
              <a:buChar char="l"/>
            </a:pPr>
            <a:r>
              <a:rPr lang="zh-CN" altLang="en-US" sz="1200" b="1" dirty="0">
                <a:solidFill>
                  <a:schemeClr val="tx2">
                    <a:lumMod val="20000"/>
                    <a:lumOff val="80000"/>
                  </a:schemeClr>
                </a:solidFill>
                <a:latin typeface="微软雅黑" panose="020B0503020204020204" pitchFamily="34" charset="-122"/>
                <a:ea typeface="微软雅黑" panose="020B0503020204020204" pitchFamily="34" charset="-122"/>
              </a:rPr>
              <a:t>财务、业务系统对接</a:t>
            </a:r>
            <a:endParaRPr lang="en-US" altLang="zh-CN" sz="1200" b="1" dirty="0">
              <a:solidFill>
                <a:schemeClr val="tx2">
                  <a:lumMod val="20000"/>
                  <a:lumOff val="80000"/>
                </a:schemeClr>
              </a:solidFill>
              <a:latin typeface="微软雅黑" panose="020B0503020204020204" pitchFamily="34" charset="-122"/>
              <a:ea typeface="微软雅黑" panose="020B0503020204020204" pitchFamily="34" charset="-122"/>
            </a:endParaRPr>
          </a:p>
          <a:p>
            <a:pPr marL="128588" indent="-128588">
              <a:buFont typeface="Wingdings" panose="05000000000000000000" pitchFamily="2" charset="2"/>
              <a:buChar char="l"/>
            </a:pPr>
            <a:r>
              <a:rPr lang="zh-CN" altLang="en-US" sz="1200" b="1" dirty="0">
                <a:solidFill>
                  <a:schemeClr val="tx2">
                    <a:lumMod val="20000"/>
                    <a:lumOff val="80000"/>
                  </a:schemeClr>
                </a:solidFill>
                <a:latin typeface="微软雅黑" panose="020B0503020204020204" pitchFamily="34" charset="-122"/>
                <a:ea typeface="微软雅黑" panose="020B0503020204020204" pitchFamily="34" charset="-122"/>
              </a:rPr>
              <a:t>实现风险管理相关数据的采集加工</a:t>
            </a:r>
            <a:endParaRPr lang="en-US" altLang="zh-CN" sz="1200" b="1" dirty="0">
              <a:solidFill>
                <a:schemeClr val="tx2">
                  <a:lumMod val="20000"/>
                  <a:lumOff val="80000"/>
                </a:schemeClr>
              </a:solidFill>
              <a:latin typeface="微软雅黑" panose="020B0503020204020204" pitchFamily="34" charset="-122"/>
              <a:ea typeface="微软雅黑" panose="020B0503020204020204" pitchFamily="34" charset="-122"/>
            </a:endParaRPr>
          </a:p>
          <a:p>
            <a:pPr marL="128588" indent="-128588">
              <a:buFont typeface="Wingdings" panose="05000000000000000000" pitchFamily="2" charset="2"/>
              <a:buChar char="l"/>
            </a:pPr>
            <a:r>
              <a:rPr lang="zh-CN" altLang="en-US" sz="1200" b="1" dirty="0">
                <a:solidFill>
                  <a:schemeClr val="tx2">
                    <a:lumMod val="20000"/>
                    <a:lumOff val="80000"/>
                  </a:schemeClr>
                </a:solidFill>
                <a:latin typeface="微软雅黑" panose="020B0503020204020204" pitchFamily="34" charset="-122"/>
                <a:ea typeface="微软雅黑" panose="020B0503020204020204" pitchFamily="34" charset="-122"/>
              </a:rPr>
              <a:t>风险指标的计算、查询和导出</a:t>
            </a:r>
          </a:p>
        </p:txBody>
      </p:sp>
      <p:cxnSp>
        <p:nvCxnSpPr>
          <p:cNvPr id="50" name="直接连接符 49"/>
          <p:cNvCxnSpPr/>
          <p:nvPr/>
        </p:nvCxnSpPr>
        <p:spPr>
          <a:xfrm>
            <a:off x="2574370" y="2832230"/>
            <a:ext cx="0" cy="1849761"/>
          </a:xfrm>
          <a:prstGeom prst="line">
            <a:avLst/>
          </a:prstGeom>
          <a:ln w="19050">
            <a:solidFill>
              <a:schemeClr val="tx2">
                <a:lumMod val="60000"/>
                <a:lumOff val="4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564972" y="2862602"/>
            <a:ext cx="1" cy="1819389"/>
          </a:xfrm>
          <a:prstGeom prst="line">
            <a:avLst/>
          </a:prstGeom>
          <a:ln w="19050">
            <a:solidFill>
              <a:schemeClr val="tx2">
                <a:lumMod val="60000"/>
                <a:lumOff val="4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465320" y="2862602"/>
            <a:ext cx="0" cy="1819389"/>
          </a:xfrm>
          <a:prstGeom prst="line">
            <a:avLst/>
          </a:prstGeom>
          <a:ln w="19050">
            <a:solidFill>
              <a:schemeClr val="tx2">
                <a:lumMod val="60000"/>
                <a:lumOff val="4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481322" y="2846493"/>
            <a:ext cx="0" cy="1864141"/>
          </a:xfrm>
          <a:prstGeom prst="line">
            <a:avLst/>
          </a:prstGeom>
          <a:ln w="19050">
            <a:solidFill>
              <a:schemeClr val="tx2">
                <a:lumMod val="60000"/>
                <a:lumOff val="4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2574370" y="2742999"/>
            <a:ext cx="990602" cy="1569660"/>
          </a:xfrm>
          <a:prstGeom prst="rect">
            <a:avLst/>
          </a:prstGeom>
        </p:spPr>
        <p:txBody>
          <a:bodyPr wrap="square">
            <a:spAutoFit/>
          </a:bodyPr>
          <a:lstStyle/>
          <a:p>
            <a:pPr marL="128588" indent="-128588">
              <a:buFont typeface="Wingdings" panose="05000000000000000000" pitchFamily="2" charset="2"/>
              <a:buChar char="l"/>
            </a:pPr>
            <a:r>
              <a:rPr lang="zh-CN" altLang="en-US" sz="1200" b="1" dirty="0">
                <a:solidFill>
                  <a:schemeClr val="tx2">
                    <a:lumMod val="20000"/>
                    <a:lumOff val="80000"/>
                  </a:schemeClr>
                </a:solidFill>
                <a:latin typeface="微软雅黑" panose="020B0503020204020204" pitchFamily="34" charset="-122"/>
                <a:ea typeface="微软雅黑" panose="020B0503020204020204" pitchFamily="34" charset="-122"/>
              </a:rPr>
              <a:t>关键风险指标为基础</a:t>
            </a:r>
            <a:endParaRPr lang="en-US" altLang="zh-CN" sz="1200" b="1" dirty="0">
              <a:solidFill>
                <a:schemeClr val="tx2">
                  <a:lumMod val="20000"/>
                  <a:lumOff val="80000"/>
                </a:schemeClr>
              </a:solidFill>
              <a:latin typeface="微软雅黑" panose="020B0503020204020204" pitchFamily="34" charset="-122"/>
              <a:ea typeface="微软雅黑" panose="020B0503020204020204" pitchFamily="34" charset="-122"/>
            </a:endParaRPr>
          </a:p>
          <a:p>
            <a:pPr marL="128588" indent="-128588">
              <a:buFont typeface="Wingdings" panose="05000000000000000000" pitchFamily="2" charset="2"/>
              <a:buChar char="l"/>
            </a:pPr>
            <a:r>
              <a:rPr lang="zh-CN" altLang="en-US" sz="1200" b="1" dirty="0">
                <a:solidFill>
                  <a:schemeClr val="tx2">
                    <a:lumMod val="20000"/>
                    <a:lumOff val="80000"/>
                  </a:schemeClr>
                </a:solidFill>
                <a:latin typeface="微软雅黑" panose="020B0503020204020204" pitchFamily="34" charset="-122"/>
                <a:ea typeface="微软雅黑" panose="020B0503020204020204" pitchFamily="34" charset="-122"/>
              </a:rPr>
              <a:t>对</a:t>
            </a:r>
            <a:r>
              <a:rPr lang="en-US" altLang="zh-CN" sz="1200" b="1" dirty="0">
                <a:solidFill>
                  <a:schemeClr val="tx2">
                    <a:lumMod val="20000"/>
                    <a:lumOff val="80000"/>
                  </a:schemeClr>
                </a:solidFill>
                <a:latin typeface="微软雅黑" panose="020B0503020204020204" pitchFamily="34" charset="-122"/>
                <a:ea typeface="微软雅黑" panose="020B0503020204020204" pitchFamily="34" charset="-122"/>
              </a:rPr>
              <a:t>7</a:t>
            </a:r>
            <a:r>
              <a:rPr lang="zh-CN" altLang="en-US" sz="1200" b="1" dirty="0">
                <a:solidFill>
                  <a:schemeClr val="tx2">
                    <a:lumMod val="20000"/>
                    <a:lumOff val="80000"/>
                  </a:schemeClr>
                </a:solidFill>
                <a:latin typeface="微软雅黑" panose="020B0503020204020204" pitchFamily="34" charset="-122"/>
                <a:ea typeface="微软雅黑" panose="020B0503020204020204" pitchFamily="34" charset="-122"/>
              </a:rPr>
              <a:t>大风险状况进行列示、分析和预警</a:t>
            </a:r>
          </a:p>
        </p:txBody>
      </p:sp>
      <p:sp>
        <p:nvSpPr>
          <p:cNvPr id="55" name="矩形 54"/>
          <p:cNvSpPr/>
          <p:nvPr/>
        </p:nvSpPr>
        <p:spPr>
          <a:xfrm>
            <a:off x="3618903" y="2742999"/>
            <a:ext cx="754978" cy="646331"/>
          </a:xfrm>
          <a:prstGeom prst="rect">
            <a:avLst/>
          </a:prstGeom>
        </p:spPr>
        <p:txBody>
          <a:bodyPr wrap="square">
            <a:spAutoFit/>
          </a:bodyPr>
          <a:lstStyle/>
          <a:p>
            <a:pPr marL="128588" indent="-128588">
              <a:buFont typeface="Wingdings" panose="05000000000000000000" pitchFamily="2" charset="2"/>
              <a:buChar char="l"/>
            </a:pPr>
            <a:r>
              <a:rPr lang="zh-CN" altLang="en-US" sz="1200" b="1" dirty="0">
                <a:solidFill>
                  <a:schemeClr val="accent1">
                    <a:lumMod val="20000"/>
                    <a:lumOff val="80000"/>
                  </a:schemeClr>
                </a:solidFill>
                <a:latin typeface="微软雅黑" panose="020B0503020204020204" pitchFamily="34" charset="-122"/>
                <a:ea typeface="微软雅黑" panose="020B0503020204020204" pitchFamily="34" charset="-122"/>
              </a:rPr>
              <a:t>支持压力测试</a:t>
            </a:r>
          </a:p>
        </p:txBody>
      </p:sp>
      <p:sp>
        <p:nvSpPr>
          <p:cNvPr id="56" name="矩形 55"/>
          <p:cNvSpPr/>
          <p:nvPr/>
        </p:nvSpPr>
        <p:spPr>
          <a:xfrm>
            <a:off x="6558952" y="2742999"/>
            <a:ext cx="990602" cy="1938992"/>
          </a:xfrm>
          <a:prstGeom prst="rect">
            <a:avLst/>
          </a:prstGeom>
        </p:spPr>
        <p:txBody>
          <a:bodyPr wrap="square">
            <a:spAutoFit/>
          </a:bodyPr>
          <a:lstStyle/>
          <a:p>
            <a:pPr marL="128588" indent="-128588">
              <a:buFont typeface="Wingdings" panose="05000000000000000000" pitchFamily="2" charset="2"/>
              <a:buChar char="l"/>
            </a:pPr>
            <a:r>
              <a:rPr lang="zh-CN" altLang="en-US" sz="1200" b="1" dirty="0">
                <a:solidFill>
                  <a:schemeClr val="accent1">
                    <a:lumMod val="20000"/>
                    <a:lumOff val="80000"/>
                  </a:schemeClr>
                </a:solidFill>
                <a:latin typeface="微软雅黑" panose="020B0503020204020204" pitchFamily="34" charset="-122"/>
                <a:ea typeface="微软雅黑" panose="020B0503020204020204" pitchFamily="34" charset="-122"/>
              </a:rPr>
              <a:t>在各级分支机构、各职能部门之间的汇总和共享</a:t>
            </a:r>
            <a:endParaRPr lang="en-US" altLang="zh-CN" sz="1200" b="1" dirty="0">
              <a:solidFill>
                <a:schemeClr val="accent1">
                  <a:lumMod val="20000"/>
                  <a:lumOff val="80000"/>
                </a:schemeClr>
              </a:solidFill>
              <a:latin typeface="微软雅黑" panose="020B0503020204020204" pitchFamily="34" charset="-122"/>
              <a:ea typeface="微软雅黑" panose="020B0503020204020204" pitchFamily="34" charset="-122"/>
            </a:endParaRPr>
          </a:p>
          <a:p>
            <a:pPr marL="128588" indent="-128588">
              <a:buFont typeface="Wingdings" panose="05000000000000000000" pitchFamily="2" charset="2"/>
              <a:buChar char="l"/>
            </a:pPr>
            <a:r>
              <a:rPr lang="zh-CN" altLang="en-US" sz="1200" b="1" dirty="0">
                <a:solidFill>
                  <a:schemeClr val="accent1">
                    <a:lumMod val="20000"/>
                    <a:lumOff val="80000"/>
                  </a:schemeClr>
                </a:solidFill>
                <a:latin typeface="微软雅黑" panose="020B0503020204020204" pitchFamily="34" charset="-122"/>
                <a:ea typeface="微软雅黑" panose="020B0503020204020204" pitchFamily="34" charset="-122"/>
              </a:rPr>
              <a:t>访问权限区分风险信息列示内容</a:t>
            </a:r>
          </a:p>
        </p:txBody>
      </p:sp>
      <p:sp>
        <p:nvSpPr>
          <p:cNvPr id="57" name="矩形 56"/>
          <p:cNvSpPr/>
          <p:nvPr/>
        </p:nvSpPr>
        <p:spPr>
          <a:xfrm>
            <a:off x="4465320" y="2742999"/>
            <a:ext cx="990602" cy="1754326"/>
          </a:xfrm>
          <a:prstGeom prst="rect">
            <a:avLst/>
          </a:prstGeom>
        </p:spPr>
        <p:txBody>
          <a:bodyPr wrap="square">
            <a:spAutoFit/>
          </a:bodyPr>
          <a:lstStyle/>
          <a:p>
            <a:pPr marL="128588" indent="-128588">
              <a:buFont typeface="Wingdings" panose="05000000000000000000" pitchFamily="2" charset="2"/>
              <a:buChar char="l"/>
            </a:pPr>
            <a:r>
              <a:rPr lang="zh-CN" altLang="en-US" sz="1200" b="1" dirty="0">
                <a:solidFill>
                  <a:schemeClr val="accent1">
                    <a:lumMod val="20000"/>
                    <a:lumOff val="80000"/>
                  </a:schemeClr>
                </a:solidFill>
                <a:latin typeface="微软雅黑" panose="020B0503020204020204" pitchFamily="34" charset="-122"/>
                <a:ea typeface="微软雅黑" panose="020B0503020204020204" pitchFamily="34" charset="-122"/>
              </a:rPr>
              <a:t>实现风险事件的上传汇报、审核、跟踪等操作</a:t>
            </a:r>
            <a:endParaRPr lang="en-US" altLang="zh-CN" sz="1200" b="1" dirty="0">
              <a:solidFill>
                <a:schemeClr val="accent1">
                  <a:lumMod val="20000"/>
                  <a:lumOff val="80000"/>
                </a:schemeClr>
              </a:solidFill>
              <a:latin typeface="微软雅黑" panose="020B0503020204020204" pitchFamily="34" charset="-122"/>
              <a:ea typeface="微软雅黑" panose="020B0503020204020204" pitchFamily="34" charset="-122"/>
            </a:endParaRPr>
          </a:p>
          <a:p>
            <a:pPr marL="128588" indent="-128588">
              <a:buFont typeface="Wingdings" panose="05000000000000000000" pitchFamily="2" charset="2"/>
              <a:buChar char="l"/>
            </a:pPr>
            <a:r>
              <a:rPr lang="zh-CN" altLang="en-US" sz="1200" b="1" dirty="0">
                <a:solidFill>
                  <a:schemeClr val="accent1">
                    <a:lumMod val="20000"/>
                    <a:lumOff val="80000"/>
                  </a:schemeClr>
                </a:solidFill>
                <a:latin typeface="微软雅黑" panose="020B0503020204020204" pitchFamily="34" charset="-122"/>
                <a:ea typeface="微软雅黑" panose="020B0503020204020204" pitchFamily="34" charset="-122"/>
              </a:rPr>
              <a:t>提供检索、跟踪、报告和库管理能力。</a:t>
            </a:r>
          </a:p>
        </p:txBody>
      </p:sp>
      <p:sp>
        <p:nvSpPr>
          <p:cNvPr id="58" name="矩形 57"/>
          <p:cNvSpPr/>
          <p:nvPr/>
        </p:nvSpPr>
        <p:spPr>
          <a:xfrm>
            <a:off x="5606454" y="2742999"/>
            <a:ext cx="990602" cy="646331"/>
          </a:xfrm>
          <a:prstGeom prst="rect">
            <a:avLst/>
          </a:prstGeom>
        </p:spPr>
        <p:txBody>
          <a:bodyPr wrap="square">
            <a:spAutoFit/>
          </a:bodyPr>
          <a:lstStyle/>
          <a:p>
            <a:pPr marL="128588" indent="-128588">
              <a:buFont typeface="Wingdings" panose="05000000000000000000" pitchFamily="2" charset="2"/>
              <a:buChar char="l"/>
            </a:pPr>
            <a:r>
              <a:rPr lang="zh-CN" altLang="en-US" sz="1200" b="1" dirty="0">
                <a:solidFill>
                  <a:schemeClr val="accent1">
                    <a:lumMod val="20000"/>
                    <a:lumOff val="80000"/>
                  </a:schemeClr>
                </a:solidFill>
                <a:latin typeface="微软雅黑" panose="020B0503020204020204" pitchFamily="34" charset="-122"/>
                <a:ea typeface="微软雅黑" panose="020B0503020204020204" pitchFamily="34" charset="-122"/>
              </a:rPr>
              <a:t>生成和传递</a:t>
            </a:r>
            <a:endParaRPr lang="en-US" altLang="zh-CN" sz="1200" b="1" dirty="0">
              <a:solidFill>
                <a:schemeClr val="accent1">
                  <a:lumMod val="20000"/>
                  <a:lumOff val="80000"/>
                </a:schemeClr>
              </a:solidFill>
              <a:latin typeface="微软雅黑" panose="020B0503020204020204" pitchFamily="34" charset="-122"/>
              <a:ea typeface="微软雅黑" panose="020B0503020204020204" pitchFamily="34" charset="-122"/>
            </a:endParaRPr>
          </a:p>
          <a:p>
            <a:pPr marL="128588" indent="-128588">
              <a:buFont typeface="Wingdings" panose="05000000000000000000" pitchFamily="2" charset="2"/>
              <a:buChar char="l"/>
            </a:pPr>
            <a:r>
              <a:rPr lang="zh-CN" altLang="en-US" sz="1200" b="1" dirty="0">
                <a:solidFill>
                  <a:schemeClr val="accent1">
                    <a:lumMod val="20000"/>
                    <a:lumOff val="80000"/>
                  </a:schemeClr>
                </a:solidFill>
                <a:latin typeface="微软雅黑" panose="020B0503020204020204" pitchFamily="34" charset="-122"/>
                <a:ea typeface="微软雅黑" panose="020B0503020204020204" pitchFamily="34" charset="-122"/>
              </a:rPr>
              <a:t>留档备查</a:t>
            </a:r>
          </a:p>
        </p:txBody>
      </p:sp>
      <p:sp>
        <p:nvSpPr>
          <p:cNvPr id="59" name="TextBox 58"/>
          <p:cNvSpPr txBox="1"/>
          <p:nvPr/>
        </p:nvSpPr>
        <p:spPr>
          <a:xfrm>
            <a:off x="1913639" y="2324399"/>
            <a:ext cx="359394" cy="507831"/>
          </a:xfrm>
          <a:prstGeom prst="rect">
            <a:avLst/>
          </a:prstGeom>
          <a:noFill/>
        </p:spPr>
        <p:txBody>
          <a:bodyPr wrap="none" rtlCol="0">
            <a:spAutoFit/>
          </a:bodyPr>
          <a:lstStyle/>
          <a:p>
            <a:r>
              <a:rPr lang="en-US" altLang="zh-CN" sz="2700" b="1" dirty="0">
                <a:solidFill>
                  <a:srgbClr val="FFC000"/>
                </a:solidFill>
              </a:rPr>
              <a:t>1</a:t>
            </a:r>
            <a:endParaRPr lang="zh-CN" altLang="en-US" sz="2700" b="1" dirty="0">
              <a:solidFill>
                <a:srgbClr val="FFC000"/>
              </a:solidFill>
            </a:endParaRPr>
          </a:p>
        </p:txBody>
      </p:sp>
      <p:cxnSp>
        <p:nvCxnSpPr>
          <p:cNvPr id="60" name="直接连接符 59"/>
          <p:cNvCxnSpPr/>
          <p:nvPr/>
        </p:nvCxnSpPr>
        <p:spPr>
          <a:xfrm>
            <a:off x="6558952" y="2862602"/>
            <a:ext cx="0" cy="1848032"/>
          </a:xfrm>
          <a:prstGeom prst="line">
            <a:avLst/>
          </a:prstGeom>
          <a:ln w="19050">
            <a:solidFill>
              <a:schemeClr val="tx2">
                <a:lumMod val="60000"/>
                <a:lumOff val="4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904241" y="2354771"/>
            <a:ext cx="359394" cy="507831"/>
          </a:xfrm>
          <a:prstGeom prst="rect">
            <a:avLst/>
          </a:prstGeom>
          <a:noFill/>
        </p:spPr>
        <p:txBody>
          <a:bodyPr wrap="none" rtlCol="0">
            <a:spAutoFit/>
          </a:bodyPr>
          <a:lstStyle/>
          <a:p>
            <a:r>
              <a:rPr lang="en-US" altLang="zh-CN" sz="2700" b="1" dirty="0">
                <a:solidFill>
                  <a:srgbClr val="FFC000"/>
                </a:solidFill>
              </a:rPr>
              <a:t>2</a:t>
            </a:r>
            <a:endParaRPr lang="zh-CN" altLang="en-US" sz="2700" b="1" dirty="0">
              <a:solidFill>
                <a:srgbClr val="FFC000"/>
              </a:solidFill>
            </a:endParaRPr>
          </a:p>
        </p:txBody>
      </p:sp>
      <p:sp>
        <p:nvSpPr>
          <p:cNvPr id="62" name="TextBox 61"/>
          <p:cNvSpPr txBox="1"/>
          <p:nvPr/>
        </p:nvSpPr>
        <p:spPr>
          <a:xfrm>
            <a:off x="5877232" y="2317771"/>
            <a:ext cx="359394" cy="507831"/>
          </a:xfrm>
          <a:prstGeom prst="rect">
            <a:avLst/>
          </a:prstGeom>
          <a:noFill/>
        </p:spPr>
        <p:txBody>
          <a:bodyPr wrap="none" rtlCol="0">
            <a:spAutoFit/>
          </a:bodyPr>
          <a:lstStyle/>
          <a:p>
            <a:r>
              <a:rPr lang="en-US" altLang="zh-CN" sz="2700" b="1" dirty="0">
                <a:solidFill>
                  <a:srgbClr val="FFC000"/>
                </a:solidFill>
              </a:rPr>
              <a:t>5</a:t>
            </a:r>
            <a:endParaRPr lang="zh-CN" altLang="en-US" sz="2700" b="1" dirty="0">
              <a:solidFill>
                <a:srgbClr val="FFC000"/>
              </a:solidFill>
            </a:endParaRPr>
          </a:p>
        </p:txBody>
      </p:sp>
      <p:sp>
        <p:nvSpPr>
          <p:cNvPr id="63" name="TextBox 62"/>
          <p:cNvSpPr txBox="1"/>
          <p:nvPr/>
        </p:nvSpPr>
        <p:spPr>
          <a:xfrm>
            <a:off x="3830961" y="2343640"/>
            <a:ext cx="359394" cy="507831"/>
          </a:xfrm>
          <a:prstGeom prst="rect">
            <a:avLst/>
          </a:prstGeom>
          <a:noFill/>
        </p:spPr>
        <p:txBody>
          <a:bodyPr wrap="none" rtlCol="0">
            <a:spAutoFit/>
          </a:bodyPr>
          <a:lstStyle/>
          <a:p>
            <a:r>
              <a:rPr lang="en-US" altLang="zh-CN" sz="2700" b="1" dirty="0">
                <a:solidFill>
                  <a:srgbClr val="FFC000"/>
                </a:solidFill>
              </a:rPr>
              <a:t>3</a:t>
            </a:r>
            <a:endParaRPr lang="zh-CN" altLang="en-US" sz="2700" b="1" dirty="0">
              <a:solidFill>
                <a:srgbClr val="FFC000"/>
              </a:solidFill>
            </a:endParaRPr>
          </a:p>
        </p:txBody>
      </p:sp>
      <p:sp>
        <p:nvSpPr>
          <p:cNvPr id="64" name="TextBox 63"/>
          <p:cNvSpPr txBox="1"/>
          <p:nvPr/>
        </p:nvSpPr>
        <p:spPr>
          <a:xfrm>
            <a:off x="4795191" y="2338662"/>
            <a:ext cx="359394" cy="507831"/>
          </a:xfrm>
          <a:prstGeom prst="rect">
            <a:avLst/>
          </a:prstGeom>
          <a:noFill/>
        </p:spPr>
        <p:txBody>
          <a:bodyPr wrap="none" rtlCol="0">
            <a:spAutoFit/>
          </a:bodyPr>
          <a:lstStyle/>
          <a:p>
            <a:r>
              <a:rPr lang="en-US" altLang="zh-CN" sz="2700" b="1" dirty="0">
                <a:solidFill>
                  <a:srgbClr val="FFC000"/>
                </a:solidFill>
              </a:rPr>
              <a:t>4</a:t>
            </a:r>
            <a:endParaRPr lang="zh-CN" altLang="en-US" sz="2700" b="1" dirty="0">
              <a:solidFill>
                <a:srgbClr val="FFC000"/>
              </a:solidFill>
            </a:endParaRPr>
          </a:p>
        </p:txBody>
      </p:sp>
      <p:sp>
        <p:nvSpPr>
          <p:cNvPr id="65" name="TextBox 64"/>
          <p:cNvSpPr txBox="1"/>
          <p:nvPr/>
        </p:nvSpPr>
        <p:spPr>
          <a:xfrm>
            <a:off x="6820919" y="2317770"/>
            <a:ext cx="359394" cy="507831"/>
          </a:xfrm>
          <a:prstGeom prst="rect">
            <a:avLst/>
          </a:prstGeom>
          <a:noFill/>
        </p:spPr>
        <p:txBody>
          <a:bodyPr wrap="none" rtlCol="0">
            <a:spAutoFit/>
          </a:bodyPr>
          <a:lstStyle/>
          <a:p>
            <a:r>
              <a:rPr lang="en-US" altLang="zh-CN" sz="2700" b="1" dirty="0">
                <a:solidFill>
                  <a:srgbClr val="FFC000"/>
                </a:solidFill>
              </a:rPr>
              <a:t>6</a:t>
            </a:r>
            <a:endParaRPr lang="zh-CN" altLang="en-US" sz="2700" b="1" dirty="0">
              <a:solidFill>
                <a:srgbClr val="FFC000"/>
              </a:solidFill>
            </a:endParaRPr>
          </a:p>
        </p:txBody>
      </p:sp>
      <p:sp>
        <p:nvSpPr>
          <p:cNvPr id="66" name="矩形 65"/>
          <p:cNvSpPr/>
          <p:nvPr/>
        </p:nvSpPr>
        <p:spPr bwMode="auto">
          <a:xfrm>
            <a:off x="8107086" y="1384300"/>
            <a:ext cx="633055" cy="4902200"/>
          </a:xfrm>
          <a:prstGeom prst="rect">
            <a:avLst/>
          </a:prstGeom>
          <a:solidFill>
            <a:srgbClr val="92D050"/>
          </a:solidFill>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54000" rIns="68580" bIns="34290" numCol="1" spcCol="0" rtlCol="0" fromWordArt="0" anchor="ctr" anchorCtr="0" forceAA="0" compatLnSpc="1">
            <a:prstTxWarp prst="textNoShape">
              <a:avLst/>
            </a:prstTxWarp>
            <a:noAutofit/>
          </a:bodyPr>
          <a:lstStyle/>
          <a:p>
            <a:pPr algn="ctr">
              <a:lnSpc>
                <a:spcPct val="150000"/>
              </a:lnSpc>
            </a:pPr>
            <a:endParaRPr lang="zh-CN" altLang="en-US" sz="1050" b="1" dirty="0">
              <a:solidFill>
                <a:srgbClr val="FFC000"/>
              </a:solidFill>
              <a:latin typeface="微软雅黑" panose="020B0503020204020204" pitchFamily="34" charset="-122"/>
              <a:ea typeface="微软雅黑" panose="020B0503020204020204" pitchFamily="34" charset="-122"/>
              <a:cs typeface="Times New Roman" pitchFamily="18" charset="0"/>
            </a:endParaRPr>
          </a:p>
        </p:txBody>
      </p:sp>
      <p:sp>
        <p:nvSpPr>
          <p:cNvPr id="68" name="TextBox 67"/>
          <p:cNvSpPr txBox="1"/>
          <p:nvPr/>
        </p:nvSpPr>
        <p:spPr>
          <a:xfrm>
            <a:off x="8094731" y="2820978"/>
            <a:ext cx="507831" cy="1977464"/>
          </a:xfrm>
          <a:prstGeom prst="rect">
            <a:avLst/>
          </a:prstGeom>
          <a:noFill/>
        </p:spPr>
        <p:txBody>
          <a:bodyPr vert="eaVert" wrap="none" rtlCol="0">
            <a:spAutoFit/>
          </a:bodyPr>
          <a:lstStyle/>
          <a:p>
            <a:r>
              <a:rPr lang="zh-CN" altLang="en-US" sz="1050" kern="0" dirty="0">
                <a:latin typeface="微软雅黑" panose="020B0503020204020204" pitchFamily="34" charset="-122"/>
                <a:ea typeface="微软雅黑" panose="020B0503020204020204" pitchFamily="34" charset="-122"/>
              </a:rPr>
              <a:t>实现偿二代风险管理制度的落地</a:t>
            </a:r>
          </a:p>
          <a:p>
            <a:endParaRPr lang="zh-CN" altLang="en-US" sz="1050" dirty="0"/>
          </a:p>
        </p:txBody>
      </p:sp>
      <p:sp>
        <p:nvSpPr>
          <p:cNvPr id="69" name="箭头: 右 29"/>
          <p:cNvSpPr/>
          <p:nvPr/>
        </p:nvSpPr>
        <p:spPr bwMode="auto">
          <a:xfrm>
            <a:off x="7643993" y="3512609"/>
            <a:ext cx="341226" cy="519373"/>
          </a:xfrm>
          <a:prstGeom prst="rightArrow">
            <a:avLst/>
          </a:prstGeom>
          <a:solidFill>
            <a:srgbClr val="FFC000"/>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zh-CN" altLang="en-US" sz="105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7" name="等腰三角形 25"/>
          <p:cNvSpPr/>
          <p:nvPr/>
        </p:nvSpPr>
        <p:spPr>
          <a:xfrm>
            <a:off x="1066801" y="1613001"/>
            <a:ext cx="6520854" cy="566744"/>
          </a:xfrm>
          <a:prstGeom prst="triangle">
            <a:avLst/>
          </a:prstGeom>
          <a:solidFill>
            <a:srgbClr val="FFC000"/>
          </a:solidFill>
          <a:ln w="9525" cap="flat" cmpd="sng" algn="ctr">
            <a:noFill/>
            <a:prstDash val="solid"/>
          </a:ln>
          <a:effectLst>
            <a:outerShdw blurRad="40000" dist="20000" dir="5400000" rotWithShape="0">
              <a:srgbClr val="000000">
                <a:alpha val="38000"/>
              </a:srgbClr>
            </a:outerShdw>
          </a:effectLst>
        </p:spPr>
        <p:txBody>
          <a:bodyPr rtlCol="0" anchor="ctr"/>
          <a:lstStyle/>
          <a:p>
            <a:pPr algn="ctr" fontAlgn="base">
              <a:spcBef>
                <a:spcPct val="0"/>
              </a:spcBef>
              <a:spcAft>
                <a:spcPct val="0"/>
              </a:spcAft>
            </a:pPr>
            <a:r>
              <a:rPr lang="zh-CN" altLang="en-US" sz="1662" kern="0" dirty="0">
                <a:solidFill>
                  <a:prstClr val="black"/>
                </a:solidFill>
                <a:latin typeface="华文楷体" panose="02010600040101010101" pitchFamily="2" charset="-122"/>
                <a:ea typeface="华文楷体" panose="02010600040101010101" pitchFamily="2" charset="-122"/>
              </a:rPr>
              <a:t>风险管理信息系统</a:t>
            </a:r>
          </a:p>
        </p:txBody>
      </p:sp>
    </p:spTree>
    <p:extLst>
      <p:ext uri="{BB962C8B-B14F-4D97-AF65-F5344CB8AC3E}">
        <p14:creationId xmlns="" xmlns:p14="http://schemas.microsoft.com/office/powerpoint/2010/main" val="17086391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10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blinds(horizontal)">
                                      <p:cBhvr>
                                        <p:cTn id="10" dur="500"/>
                                        <p:tgtEl>
                                          <p:spTgt spid="3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blinds(horizontal)">
                                      <p:cBhvr>
                                        <p:cTn id="1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9" grpId="0" animBg="1"/>
      <p:bldP spid="4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7554" t="6058" r="6270" b="17609"/>
          <a:stretch/>
        </p:blipFill>
        <p:spPr bwMode="auto">
          <a:xfrm>
            <a:off x="0" y="1295400"/>
            <a:ext cx="5859780" cy="4927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标题 1"/>
          <p:cNvSpPr>
            <a:spLocks noGrp="1"/>
          </p:cNvSpPr>
          <p:nvPr>
            <p:ph type="title"/>
          </p:nvPr>
        </p:nvSpPr>
        <p:spPr>
          <a:xfrm>
            <a:off x="-1773701" y="359554"/>
            <a:ext cx="7004207" cy="354155"/>
          </a:xfrm>
        </p:spPr>
        <p:txBody>
          <a:bodyPr>
            <a:noAutofit/>
          </a:bodyPr>
          <a:lstStyle/>
          <a:p>
            <a:pPr lvl="0">
              <a:lnSpc>
                <a:spcPct val="100000"/>
              </a:lnSpc>
            </a:pPr>
            <a:r>
              <a:rPr lang="zh-CN" altLang="en-US" sz="3600" dirty="0">
                <a:latin typeface="黑体" panose="02010609060101010101" pitchFamily="49" charset="-122"/>
                <a:ea typeface="黑体" panose="02010609060101010101" pitchFamily="49" charset="-122"/>
              </a:rPr>
              <a:t>项目建设原则</a:t>
            </a:r>
          </a:p>
        </p:txBody>
      </p:sp>
      <p:sp>
        <p:nvSpPr>
          <p:cNvPr id="6" name="文本框 1"/>
          <p:cNvSpPr txBox="1"/>
          <p:nvPr/>
        </p:nvSpPr>
        <p:spPr>
          <a:xfrm>
            <a:off x="6220149" y="3858789"/>
            <a:ext cx="2606351" cy="1444691"/>
          </a:xfrm>
          <a:prstGeom prst="rect">
            <a:avLst/>
          </a:prstGeom>
          <a:noFill/>
        </p:spPr>
        <p:txBody>
          <a:bodyPr wrap="square" rtlCol="0">
            <a:spAutoFit/>
          </a:bodyPr>
          <a:lstStyle/>
          <a:p>
            <a:pPr marL="128588" indent="-128588">
              <a:lnSpc>
                <a:spcPct val="150000"/>
              </a:lnSpc>
              <a:spcBef>
                <a:spcPts val="450"/>
              </a:spcBef>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cs typeface="华文楷体"/>
              </a:rPr>
              <a:t>原则二：不建空中楼阁，偿付能力风险管理信息系统以风险计量模型、风险数据集市与风险业务流程为基础，实现保监会的偿二代监管规则的各项信息系统要求。</a:t>
            </a:r>
            <a:endParaRPr lang="en-US" altLang="zh-CN" sz="1200" dirty="0">
              <a:latin typeface="微软雅黑" panose="020B0503020204020204" pitchFamily="34" charset="-122"/>
              <a:ea typeface="微软雅黑" panose="020B0503020204020204" pitchFamily="34" charset="-122"/>
              <a:cs typeface="华文楷体"/>
            </a:endParaRPr>
          </a:p>
        </p:txBody>
      </p:sp>
      <p:sp>
        <p:nvSpPr>
          <p:cNvPr id="7" name="文本框 21"/>
          <p:cNvSpPr txBox="1"/>
          <p:nvPr/>
        </p:nvSpPr>
        <p:spPr>
          <a:xfrm>
            <a:off x="6220149" y="1878096"/>
            <a:ext cx="2606351" cy="1721690"/>
          </a:xfrm>
          <a:prstGeom prst="rect">
            <a:avLst/>
          </a:prstGeom>
          <a:noFill/>
        </p:spPr>
        <p:txBody>
          <a:bodyPr wrap="square" rtlCol="0">
            <a:spAutoFit/>
          </a:bodyPr>
          <a:lstStyle/>
          <a:p>
            <a:pPr marL="128588" indent="-128588">
              <a:lnSpc>
                <a:spcPct val="150000"/>
              </a:lnSpc>
              <a:spcBef>
                <a:spcPts val="450"/>
              </a:spcBef>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cs typeface="华文楷体"/>
              </a:rPr>
              <a:t>原则一：不能把工具当目标，系统是风险管理工作的载体，偿二代下风险管理能力提升的重要工具，但最终系统建设的目标是要切实对风险管理工作有帮助，对偿二代相关工作有帮助。</a:t>
            </a:r>
            <a:endParaRPr lang="en-US" altLang="zh-CN" sz="1200" dirty="0">
              <a:latin typeface="微软雅黑" panose="020B0503020204020204" pitchFamily="34" charset="-122"/>
              <a:ea typeface="微软雅黑" panose="020B0503020204020204" pitchFamily="34" charset="-122"/>
              <a:cs typeface="华文楷体"/>
            </a:endParaRPr>
          </a:p>
        </p:txBody>
      </p:sp>
    </p:spTree>
    <p:extLst>
      <p:ext uri="{BB962C8B-B14F-4D97-AF65-F5344CB8AC3E}">
        <p14:creationId xmlns="" xmlns:p14="http://schemas.microsoft.com/office/powerpoint/2010/main" val="3362431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6"/>
          <p:cNvGrpSpPr>
            <a:grpSpLocks/>
          </p:cNvGrpSpPr>
          <p:nvPr/>
        </p:nvGrpSpPr>
        <p:grpSpPr bwMode="auto">
          <a:xfrm>
            <a:off x="58739" y="1529070"/>
            <a:ext cx="8804275" cy="400050"/>
            <a:chOff x="63634" y="1381274"/>
            <a:chExt cx="9537963" cy="400050"/>
          </a:xfrm>
        </p:grpSpPr>
        <p:sp>
          <p:nvSpPr>
            <p:cNvPr id="4" name="矩形 3"/>
            <p:cNvSpPr/>
            <p:nvPr/>
          </p:nvSpPr>
          <p:spPr bwMode="auto">
            <a:xfrm>
              <a:off x="266569" y="1392387"/>
              <a:ext cx="9335028" cy="354012"/>
            </a:xfrm>
            <a:prstGeom prst="rect">
              <a:avLst/>
            </a:prstGeom>
            <a:solidFill>
              <a:schemeClr val="accent5">
                <a:lumMod val="40000"/>
                <a:lumOff val="60000"/>
              </a:schemeClr>
            </a:solidFill>
            <a:ln w="3175">
              <a:solidFill>
                <a:srgbClr val="005E7F"/>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dirty="0">
                <a:solidFill>
                  <a:prstClr val="white"/>
                </a:solidFill>
                <a:latin typeface="华文楷体" pitchFamily="2" charset="-122"/>
                <a:ea typeface="华文楷体" pitchFamily="2" charset="-122"/>
              </a:endParaRPr>
            </a:p>
          </p:txBody>
        </p:sp>
        <p:sp>
          <p:nvSpPr>
            <p:cNvPr id="5" name="矩形 4"/>
            <p:cNvSpPr/>
            <p:nvPr/>
          </p:nvSpPr>
          <p:spPr bwMode="auto">
            <a:xfrm>
              <a:off x="63634" y="1449537"/>
              <a:ext cx="1157419" cy="20955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b="1" dirty="0">
                  <a:solidFill>
                    <a:srgbClr val="1F497D">
                      <a:lumMod val="50000"/>
                    </a:srgbClr>
                  </a:solidFill>
                  <a:latin typeface="华文楷体" pitchFamily="2" charset="-122"/>
                  <a:ea typeface="华文楷体" pitchFamily="2" charset="-122"/>
                  <a:cs typeface="Arial Unicode MS" pitchFamily="34" charset="-122"/>
                </a:rPr>
                <a:t>用户</a:t>
              </a:r>
            </a:p>
          </p:txBody>
        </p:sp>
        <p:sp>
          <p:nvSpPr>
            <p:cNvPr id="6" name="TextBox 103"/>
            <p:cNvSpPr txBox="1">
              <a:spLocks noChangeArrowheads="1"/>
            </p:cNvSpPr>
            <p:nvPr/>
          </p:nvSpPr>
          <p:spPr bwMode="auto">
            <a:xfrm>
              <a:off x="994040" y="1381274"/>
              <a:ext cx="988881"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1000">
                  <a:solidFill>
                    <a:prstClr val="black"/>
                  </a:solidFill>
                  <a:latin typeface="华文楷体" pitchFamily="2" charset="-122"/>
                  <a:ea typeface="华文楷体" pitchFamily="2" charset="-122"/>
                </a:rPr>
                <a:t>全机构</a:t>
              </a:r>
              <a:endParaRPr kumimoji="1" lang="en-US" altLang="zh-CN" sz="1000">
                <a:solidFill>
                  <a:prstClr val="black"/>
                </a:solidFill>
                <a:latin typeface="华文楷体" pitchFamily="2" charset="-122"/>
                <a:ea typeface="华文楷体" pitchFamily="2" charset="-122"/>
              </a:endParaRPr>
            </a:p>
            <a:p>
              <a:pPr eaLnBrk="1" hangingPunct="1"/>
              <a:r>
                <a:rPr kumimoji="1" lang="zh-CN" altLang="en-US" sz="1000">
                  <a:solidFill>
                    <a:prstClr val="black"/>
                  </a:solidFill>
                  <a:latin typeface="华文楷体" pitchFamily="2" charset="-122"/>
                  <a:ea typeface="华文楷体" pitchFamily="2" charset="-122"/>
                </a:rPr>
                <a:t>覆盖</a:t>
              </a:r>
            </a:p>
          </p:txBody>
        </p:sp>
        <p:grpSp>
          <p:nvGrpSpPr>
            <p:cNvPr id="3" name="组合 170"/>
            <p:cNvGrpSpPr>
              <a:grpSpLocks/>
            </p:cNvGrpSpPr>
            <p:nvPr/>
          </p:nvGrpSpPr>
          <p:grpSpPr bwMode="auto">
            <a:xfrm>
              <a:off x="1690557" y="1457474"/>
              <a:ext cx="7653072" cy="249848"/>
              <a:chOff x="1935205" y="548125"/>
              <a:chExt cx="6768363" cy="257392"/>
            </a:xfrm>
          </p:grpSpPr>
          <p:sp>
            <p:nvSpPr>
              <p:cNvPr id="8" name="矩形 7"/>
              <p:cNvSpPr/>
              <p:nvPr/>
            </p:nvSpPr>
            <p:spPr bwMode="auto">
              <a:xfrm>
                <a:off x="1935205" y="548125"/>
                <a:ext cx="1327815" cy="235503"/>
              </a:xfrm>
              <a:prstGeom prst="rect">
                <a:avLst/>
              </a:prstGeom>
              <a:solidFill>
                <a:srgbClr val="005E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b="1" dirty="0">
                    <a:solidFill>
                      <a:prstClr val="white"/>
                    </a:solidFill>
                    <a:latin typeface="华文楷体" pitchFamily="2" charset="-122"/>
                    <a:ea typeface="华文楷体" pitchFamily="2" charset="-122"/>
                    <a:cs typeface="Arial Unicode MS" pitchFamily="34" charset="-122"/>
                  </a:rPr>
                  <a:t>管理层</a:t>
                </a:r>
              </a:p>
            </p:txBody>
          </p:sp>
          <p:sp>
            <p:nvSpPr>
              <p:cNvPr id="9" name="矩形 8"/>
              <p:cNvSpPr/>
              <p:nvPr/>
            </p:nvSpPr>
            <p:spPr bwMode="auto">
              <a:xfrm>
                <a:off x="7374231" y="570014"/>
                <a:ext cx="1329337" cy="235503"/>
              </a:xfrm>
              <a:prstGeom prst="rect">
                <a:avLst/>
              </a:prstGeom>
              <a:solidFill>
                <a:srgbClr val="005E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b="1" dirty="0">
                    <a:solidFill>
                      <a:prstClr val="white"/>
                    </a:solidFill>
                    <a:latin typeface="华文楷体" pitchFamily="2" charset="-122"/>
                    <a:ea typeface="华文楷体" pitchFamily="2" charset="-122"/>
                    <a:cs typeface="Arial Unicode MS" pitchFamily="34" charset="-122"/>
                  </a:rPr>
                  <a:t>业务部门人员</a:t>
                </a:r>
              </a:p>
            </p:txBody>
          </p:sp>
          <p:sp>
            <p:nvSpPr>
              <p:cNvPr id="10" name="矩形 9"/>
              <p:cNvSpPr/>
              <p:nvPr/>
            </p:nvSpPr>
            <p:spPr bwMode="auto">
              <a:xfrm>
                <a:off x="6026642" y="570014"/>
                <a:ext cx="1327815" cy="235503"/>
              </a:xfrm>
              <a:prstGeom prst="rect">
                <a:avLst/>
              </a:prstGeom>
              <a:solidFill>
                <a:srgbClr val="005E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b="1" dirty="0">
                    <a:solidFill>
                      <a:prstClr val="white"/>
                    </a:solidFill>
                    <a:latin typeface="华文楷体" pitchFamily="2" charset="-122"/>
                    <a:ea typeface="华文楷体" pitchFamily="2" charset="-122"/>
                    <a:cs typeface="Arial Unicode MS" pitchFamily="34" charset="-122"/>
                  </a:rPr>
                  <a:t>内控管理人员</a:t>
                </a:r>
              </a:p>
            </p:txBody>
          </p:sp>
          <p:sp>
            <p:nvSpPr>
              <p:cNvPr id="11" name="矩形 10"/>
              <p:cNvSpPr/>
              <p:nvPr/>
            </p:nvSpPr>
            <p:spPr bwMode="auto">
              <a:xfrm>
                <a:off x="4666886" y="556302"/>
                <a:ext cx="1327815" cy="235503"/>
              </a:xfrm>
              <a:prstGeom prst="rect">
                <a:avLst/>
              </a:prstGeom>
              <a:solidFill>
                <a:srgbClr val="005E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b="1" dirty="0">
                    <a:solidFill>
                      <a:prstClr val="white"/>
                    </a:solidFill>
                    <a:latin typeface="华文楷体" pitchFamily="2" charset="-122"/>
                    <a:ea typeface="华文楷体" pitchFamily="2" charset="-122"/>
                    <a:cs typeface="Arial Unicode MS" pitchFamily="34" charset="-122"/>
                  </a:rPr>
                  <a:t>合规管理人员</a:t>
                </a:r>
              </a:p>
            </p:txBody>
          </p:sp>
          <p:sp>
            <p:nvSpPr>
              <p:cNvPr id="12" name="矩形 11"/>
              <p:cNvSpPr/>
              <p:nvPr/>
            </p:nvSpPr>
            <p:spPr bwMode="auto">
              <a:xfrm>
                <a:off x="3302566" y="556302"/>
                <a:ext cx="1329337" cy="235503"/>
              </a:xfrm>
              <a:prstGeom prst="rect">
                <a:avLst/>
              </a:prstGeom>
              <a:solidFill>
                <a:srgbClr val="005E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b="1" dirty="0">
                    <a:solidFill>
                      <a:prstClr val="white"/>
                    </a:solidFill>
                    <a:latin typeface="华文楷体" pitchFamily="2" charset="-122"/>
                    <a:ea typeface="华文楷体" pitchFamily="2" charset="-122"/>
                    <a:cs typeface="Arial Unicode MS" pitchFamily="34" charset="-122"/>
                  </a:rPr>
                  <a:t>风险管理人员</a:t>
                </a:r>
              </a:p>
            </p:txBody>
          </p:sp>
        </p:grpSp>
      </p:grpSp>
      <p:sp>
        <p:nvSpPr>
          <p:cNvPr id="13" name="矩形 12"/>
          <p:cNvSpPr/>
          <p:nvPr/>
        </p:nvSpPr>
        <p:spPr bwMode="auto">
          <a:xfrm>
            <a:off x="241301" y="2428875"/>
            <a:ext cx="8604250" cy="2706470"/>
          </a:xfrm>
          <a:prstGeom prst="rect">
            <a:avLst/>
          </a:prstGeom>
          <a:solidFill>
            <a:schemeClr val="accent5">
              <a:lumMod val="40000"/>
              <a:lumOff val="60000"/>
            </a:schemeClr>
          </a:solidFill>
          <a:ln w="3175">
            <a:solidFill>
              <a:srgbClr val="005E7F"/>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dirty="0">
              <a:solidFill>
                <a:prstClr val="white"/>
              </a:solidFill>
              <a:latin typeface="华文楷体" pitchFamily="2" charset="-122"/>
              <a:ea typeface="华文楷体" pitchFamily="2" charset="-122"/>
            </a:endParaRPr>
          </a:p>
        </p:txBody>
      </p:sp>
      <p:sp>
        <p:nvSpPr>
          <p:cNvPr id="15" name="矩形 14"/>
          <p:cNvSpPr/>
          <p:nvPr/>
        </p:nvSpPr>
        <p:spPr bwMode="auto">
          <a:xfrm>
            <a:off x="252414" y="2005320"/>
            <a:ext cx="8610600" cy="363600"/>
          </a:xfrm>
          <a:prstGeom prst="rect">
            <a:avLst/>
          </a:prstGeom>
          <a:solidFill>
            <a:schemeClr val="accent5">
              <a:lumMod val="40000"/>
              <a:lumOff val="60000"/>
            </a:schemeClr>
          </a:solidFill>
          <a:ln w="12700">
            <a:solidFill>
              <a:srgbClr val="005E7F"/>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dirty="0">
              <a:solidFill>
                <a:prstClr val="white"/>
              </a:solidFill>
              <a:latin typeface="华文楷体" pitchFamily="2" charset="-122"/>
              <a:ea typeface="华文楷体" pitchFamily="2" charset="-122"/>
            </a:endParaRPr>
          </a:p>
        </p:txBody>
      </p:sp>
      <p:sp>
        <p:nvSpPr>
          <p:cNvPr id="16" name="矩形 15"/>
          <p:cNvSpPr/>
          <p:nvPr/>
        </p:nvSpPr>
        <p:spPr bwMode="auto">
          <a:xfrm>
            <a:off x="203201" y="2001761"/>
            <a:ext cx="923925" cy="40163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zh-CN" sz="1400" b="1" dirty="0">
              <a:solidFill>
                <a:prstClr val="black"/>
              </a:solidFill>
              <a:latin typeface="华文楷体" pitchFamily="2" charset="-122"/>
              <a:ea typeface="华文楷体" pitchFamily="2" charset="-122"/>
              <a:cs typeface="Arial Unicode MS" pitchFamily="34" charset="-122"/>
            </a:endParaRPr>
          </a:p>
        </p:txBody>
      </p:sp>
      <p:sp>
        <p:nvSpPr>
          <p:cNvPr id="18" name="Text Box 191"/>
          <p:cNvSpPr txBox="1">
            <a:spLocks noChangeArrowheads="1"/>
          </p:cNvSpPr>
          <p:nvPr/>
        </p:nvSpPr>
        <p:spPr bwMode="auto">
          <a:xfrm>
            <a:off x="5192889" y="2060499"/>
            <a:ext cx="1827213" cy="261937"/>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dirty="0">
                <a:solidFill>
                  <a:prstClr val="black"/>
                </a:solidFill>
              </a:rPr>
              <a:t>报表管理</a:t>
            </a:r>
          </a:p>
        </p:txBody>
      </p:sp>
      <p:sp>
        <p:nvSpPr>
          <p:cNvPr id="19" name="Rectangle 21"/>
          <p:cNvSpPr>
            <a:spLocks noChangeArrowheads="1"/>
          </p:cNvSpPr>
          <p:nvPr/>
        </p:nvSpPr>
        <p:spPr bwMode="auto">
          <a:xfrm flipH="1">
            <a:off x="2388016" y="2073583"/>
            <a:ext cx="1544884" cy="276999"/>
          </a:xfrm>
          <a:prstGeom prst="rect">
            <a:avLst/>
          </a:prstGeom>
          <a:solidFill>
            <a:schemeClr val="tx2">
              <a:lumMod val="60000"/>
              <a:lumOff val="40000"/>
            </a:schemeClr>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p>
            <a:pPr algn="ctr">
              <a:spcBef>
                <a:spcPct val="50000"/>
              </a:spcBef>
              <a:defRPr/>
            </a:pPr>
            <a:r>
              <a:rPr lang="zh-CN" altLang="en-US" sz="1200" b="1" dirty="0">
                <a:solidFill>
                  <a:schemeClr val="bg1"/>
                </a:solidFill>
                <a:latin typeface="华文楷体" pitchFamily="2" charset="-122"/>
                <a:ea typeface="华文楷体" pitchFamily="2" charset="-122"/>
              </a:rPr>
              <a:t>风险报告</a:t>
            </a:r>
          </a:p>
        </p:txBody>
      </p:sp>
      <p:sp>
        <p:nvSpPr>
          <p:cNvPr id="20" name="上下箭头 19"/>
          <p:cNvSpPr/>
          <p:nvPr/>
        </p:nvSpPr>
        <p:spPr bwMode="auto">
          <a:xfrm>
            <a:off x="2897189" y="2466975"/>
            <a:ext cx="244475" cy="315913"/>
          </a:xfrm>
          <a:prstGeom prst="upDownArrow">
            <a:avLst/>
          </a:prstGeom>
          <a:solidFill>
            <a:srgbClr val="C00000"/>
          </a:solidFill>
          <a:effectLst/>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sz="1200" dirty="0">
              <a:solidFill>
                <a:prstClr val="black"/>
              </a:solidFill>
              <a:latin typeface="华文楷体" pitchFamily="2" charset="-122"/>
              <a:ea typeface="华文楷体" pitchFamily="2" charset="-122"/>
            </a:endParaRPr>
          </a:p>
        </p:txBody>
      </p:sp>
      <p:sp>
        <p:nvSpPr>
          <p:cNvPr id="21" name="上下箭头 20"/>
          <p:cNvSpPr/>
          <p:nvPr/>
        </p:nvSpPr>
        <p:spPr bwMode="auto">
          <a:xfrm>
            <a:off x="4962526" y="2473325"/>
            <a:ext cx="246063" cy="317500"/>
          </a:xfrm>
          <a:prstGeom prst="upDownArrow">
            <a:avLst/>
          </a:prstGeom>
          <a:solidFill>
            <a:srgbClr val="C00000"/>
          </a:solidFill>
          <a:effectLst/>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sz="1200" dirty="0">
              <a:solidFill>
                <a:prstClr val="black"/>
              </a:solidFill>
              <a:latin typeface="华文楷体" pitchFamily="2" charset="-122"/>
              <a:ea typeface="华文楷体" pitchFamily="2" charset="-122"/>
            </a:endParaRPr>
          </a:p>
        </p:txBody>
      </p:sp>
      <p:sp>
        <p:nvSpPr>
          <p:cNvPr id="22" name="上下箭头 21"/>
          <p:cNvSpPr/>
          <p:nvPr/>
        </p:nvSpPr>
        <p:spPr bwMode="auto">
          <a:xfrm>
            <a:off x="7035801" y="2466975"/>
            <a:ext cx="246063" cy="315913"/>
          </a:xfrm>
          <a:prstGeom prst="upDownArrow">
            <a:avLst/>
          </a:prstGeom>
          <a:solidFill>
            <a:srgbClr val="C00000"/>
          </a:solidFill>
          <a:effectLst/>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sz="1200" dirty="0">
              <a:solidFill>
                <a:prstClr val="black"/>
              </a:solidFill>
              <a:latin typeface="华文楷体" pitchFamily="2" charset="-122"/>
              <a:ea typeface="华文楷体" pitchFamily="2" charset="-122"/>
            </a:endParaRPr>
          </a:p>
        </p:txBody>
      </p:sp>
      <p:sp>
        <p:nvSpPr>
          <p:cNvPr id="23" name="矩形 22"/>
          <p:cNvSpPr/>
          <p:nvPr/>
        </p:nvSpPr>
        <p:spPr bwMode="auto">
          <a:xfrm>
            <a:off x="779696" y="2473326"/>
            <a:ext cx="7977600" cy="261610"/>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p>
            <a:pPr algn="ctr">
              <a:spcBef>
                <a:spcPct val="50000"/>
              </a:spcBef>
            </a:pPr>
            <a:endParaRPr lang="zh-CN" altLang="en-US" sz="1100" b="1">
              <a:solidFill>
                <a:prstClr val="black"/>
              </a:solidFill>
              <a:latin typeface="华文楷体" pitchFamily="2" charset="-122"/>
              <a:ea typeface="华文楷体" pitchFamily="2" charset="-122"/>
            </a:endParaRPr>
          </a:p>
        </p:txBody>
      </p:sp>
      <p:grpSp>
        <p:nvGrpSpPr>
          <p:cNvPr id="7" name="组合 98"/>
          <p:cNvGrpSpPr>
            <a:grpSpLocks/>
          </p:cNvGrpSpPr>
          <p:nvPr/>
        </p:nvGrpSpPr>
        <p:grpSpPr bwMode="auto">
          <a:xfrm>
            <a:off x="242889" y="928997"/>
            <a:ext cx="8620125" cy="466725"/>
            <a:chOff x="262268" y="985763"/>
            <a:chExt cx="9339330" cy="466874"/>
          </a:xfrm>
        </p:grpSpPr>
        <p:sp>
          <p:nvSpPr>
            <p:cNvPr id="26" name="矩形 25"/>
            <p:cNvSpPr/>
            <p:nvPr/>
          </p:nvSpPr>
          <p:spPr>
            <a:xfrm>
              <a:off x="262268" y="985763"/>
              <a:ext cx="9339330" cy="233438"/>
            </a:xfrm>
            <a:prstGeom prst="rect">
              <a:avLst/>
            </a:prstGeom>
            <a:solidFill>
              <a:srgbClr val="F1F4BE"/>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smtClean="0">
                  <a:solidFill>
                    <a:srgbClr val="FF0000"/>
                  </a:solidFill>
                  <a:latin typeface="华文楷体" pitchFamily="2" charset="-122"/>
                  <a:ea typeface="华文楷体" pitchFamily="2" charset="-122"/>
                </a:rPr>
                <a:t>风险综合评级数据报送项目</a:t>
              </a:r>
              <a:endParaRPr lang="zh-CN" altLang="en-US" dirty="0">
                <a:solidFill>
                  <a:srgbClr val="FF0000"/>
                </a:solidFill>
                <a:latin typeface="华文楷体" pitchFamily="2" charset="-122"/>
                <a:ea typeface="华文楷体" pitchFamily="2" charset="-122"/>
              </a:endParaRPr>
            </a:p>
          </p:txBody>
        </p:sp>
        <p:sp>
          <p:nvSpPr>
            <p:cNvPr id="27" name="矩形 26"/>
            <p:cNvSpPr/>
            <p:nvPr/>
          </p:nvSpPr>
          <p:spPr>
            <a:xfrm>
              <a:off x="267427" y="1219201"/>
              <a:ext cx="1331242" cy="233436"/>
            </a:xfrm>
            <a:prstGeom prst="rect">
              <a:avLst/>
            </a:prstGeom>
            <a:solidFill>
              <a:srgbClr val="F1F4BE"/>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rgbClr val="FF0000"/>
                  </a:solidFill>
                  <a:latin typeface="华文楷体" pitchFamily="2" charset="-122"/>
                  <a:ea typeface="华文楷体" pitchFamily="2" charset="-122"/>
                </a:rPr>
                <a:t>流动性风险</a:t>
              </a:r>
            </a:p>
          </p:txBody>
        </p:sp>
        <p:sp>
          <p:nvSpPr>
            <p:cNvPr id="28" name="矩形 27"/>
            <p:cNvSpPr/>
            <p:nvPr/>
          </p:nvSpPr>
          <p:spPr>
            <a:xfrm>
              <a:off x="1600389" y="1219201"/>
              <a:ext cx="1331242" cy="233436"/>
            </a:xfrm>
            <a:prstGeom prst="rect">
              <a:avLst/>
            </a:prstGeom>
            <a:solidFill>
              <a:srgbClr val="F1F4BE"/>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rgbClr val="FF0000"/>
                  </a:solidFill>
                  <a:latin typeface="华文楷体" pitchFamily="2" charset="-122"/>
                  <a:ea typeface="华文楷体" pitchFamily="2" charset="-122"/>
                </a:rPr>
                <a:t>市场风险</a:t>
              </a:r>
            </a:p>
          </p:txBody>
        </p:sp>
        <p:sp>
          <p:nvSpPr>
            <p:cNvPr id="29" name="矩形 28"/>
            <p:cNvSpPr/>
            <p:nvPr/>
          </p:nvSpPr>
          <p:spPr>
            <a:xfrm>
              <a:off x="2935071" y="1219201"/>
              <a:ext cx="1331242" cy="233436"/>
            </a:xfrm>
            <a:prstGeom prst="rect">
              <a:avLst/>
            </a:prstGeom>
            <a:solidFill>
              <a:srgbClr val="F1F4BE"/>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rgbClr val="FF0000"/>
                  </a:solidFill>
                  <a:latin typeface="华文楷体" pitchFamily="2" charset="-122"/>
                  <a:ea typeface="华文楷体" pitchFamily="2" charset="-122"/>
                </a:rPr>
                <a:t>信用风险</a:t>
              </a:r>
            </a:p>
          </p:txBody>
        </p:sp>
        <p:sp>
          <p:nvSpPr>
            <p:cNvPr id="30" name="矩形 29"/>
            <p:cNvSpPr/>
            <p:nvPr/>
          </p:nvSpPr>
          <p:spPr>
            <a:xfrm>
              <a:off x="4268032" y="1219201"/>
              <a:ext cx="1331242" cy="233436"/>
            </a:xfrm>
            <a:prstGeom prst="rect">
              <a:avLst/>
            </a:prstGeom>
            <a:solidFill>
              <a:srgbClr val="F1F4BE"/>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rgbClr val="FF0000"/>
                  </a:solidFill>
                  <a:latin typeface="华文楷体" pitchFamily="2" charset="-122"/>
                  <a:ea typeface="华文楷体" pitchFamily="2" charset="-122"/>
                </a:rPr>
                <a:t>保险风险</a:t>
              </a:r>
            </a:p>
          </p:txBody>
        </p:sp>
        <p:sp>
          <p:nvSpPr>
            <p:cNvPr id="31" name="矩形 30"/>
            <p:cNvSpPr/>
            <p:nvPr/>
          </p:nvSpPr>
          <p:spPr>
            <a:xfrm>
              <a:off x="5602713" y="1219201"/>
              <a:ext cx="1331242" cy="233436"/>
            </a:xfrm>
            <a:prstGeom prst="rect">
              <a:avLst/>
            </a:prstGeom>
            <a:solidFill>
              <a:srgbClr val="F1F4BE"/>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rgbClr val="FF0000"/>
                  </a:solidFill>
                  <a:latin typeface="华文楷体" pitchFamily="2" charset="-122"/>
                  <a:ea typeface="华文楷体" pitchFamily="2" charset="-122"/>
                </a:rPr>
                <a:t>操作风险</a:t>
              </a:r>
            </a:p>
          </p:txBody>
        </p:sp>
        <p:sp>
          <p:nvSpPr>
            <p:cNvPr id="32" name="矩形 31"/>
            <p:cNvSpPr/>
            <p:nvPr/>
          </p:nvSpPr>
          <p:spPr>
            <a:xfrm>
              <a:off x="6935675" y="1219201"/>
              <a:ext cx="1331242" cy="233436"/>
            </a:xfrm>
            <a:prstGeom prst="rect">
              <a:avLst/>
            </a:prstGeom>
            <a:solidFill>
              <a:srgbClr val="F1F4BE"/>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rgbClr val="FF0000"/>
                  </a:solidFill>
                  <a:latin typeface="华文楷体" pitchFamily="2" charset="-122"/>
                  <a:ea typeface="华文楷体" pitchFamily="2" charset="-122"/>
                </a:rPr>
                <a:t>战略风险</a:t>
              </a:r>
            </a:p>
          </p:txBody>
        </p:sp>
        <p:sp>
          <p:nvSpPr>
            <p:cNvPr id="33" name="矩形 32"/>
            <p:cNvSpPr/>
            <p:nvPr/>
          </p:nvSpPr>
          <p:spPr>
            <a:xfrm>
              <a:off x="8270356" y="1219201"/>
              <a:ext cx="1331242" cy="233436"/>
            </a:xfrm>
            <a:prstGeom prst="rect">
              <a:avLst/>
            </a:prstGeom>
            <a:solidFill>
              <a:srgbClr val="F1F4BE"/>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rgbClr val="FF0000"/>
                  </a:solidFill>
                  <a:latin typeface="华文楷体" pitchFamily="2" charset="-122"/>
                  <a:ea typeface="华文楷体" pitchFamily="2" charset="-122"/>
                </a:rPr>
                <a:t>声誉风险</a:t>
              </a:r>
            </a:p>
          </p:txBody>
        </p:sp>
      </p:grpSp>
      <p:sp>
        <p:nvSpPr>
          <p:cNvPr id="34" name="Title 1"/>
          <p:cNvSpPr>
            <a:spLocks noGrp="1"/>
          </p:cNvSpPr>
          <p:nvPr>
            <p:ph type="title"/>
          </p:nvPr>
        </p:nvSpPr>
        <p:spPr>
          <a:xfrm>
            <a:off x="20588" y="332656"/>
            <a:ext cx="8255000" cy="612775"/>
          </a:xfrm>
        </p:spPr>
        <p:txBody>
          <a:bodyPr>
            <a:noAutofit/>
          </a:bodyPr>
          <a:lstStyle/>
          <a:p>
            <a:r>
              <a:rPr lang="zh-CN" altLang="en-US" sz="3600" dirty="0" smtClean="0">
                <a:latin typeface="SimHei" charset="-122"/>
                <a:ea typeface="SimHei" charset="-122"/>
                <a:cs typeface="SimHei" charset="-122"/>
              </a:rPr>
              <a:t>建议的偿二代风险管理信息系统框架</a:t>
            </a:r>
            <a:endParaRPr lang="en-US" sz="3600" dirty="0">
              <a:latin typeface="SimHei" charset="-122"/>
              <a:ea typeface="SimHei" charset="-122"/>
              <a:cs typeface="SimHei" charset="-122"/>
            </a:endParaRPr>
          </a:p>
        </p:txBody>
      </p:sp>
      <p:grpSp>
        <p:nvGrpSpPr>
          <p:cNvPr id="25" name="组合 100"/>
          <p:cNvGrpSpPr>
            <a:grpSpLocks/>
          </p:cNvGrpSpPr>
          <p:nvPr/>
        </p:nvGrpSpPr>
        <p:grpSpPr bwMode="auto">
          <a:xfrm>
            <a:off x="258764" y="6209686"/>
            <a:ext cx="8604250" cy="400050"/>
            <a:chOff x="280327" y="5943600"/>
            <a:chExt cx="9321271" cy="400050"/>
          </a:xfrm>
          <a:solidFill>
            <a:schemeClr val="accent5">
              <a:lumMod val="40000"/>
              <a:lumOff val="60000"/>
            </a:schemeClr>
          </a:solidFill>
        </p:grpSpPr>
        <p:sp>
          <p:nvSpPr>
            <p:cNvPr id="37" name="Rectangle 11"/>
            <p:cNvSpPr>
              <a:spLocks noChangeArrowheads="1"/>
            </p:cNvSpPr>
            <p:nvPr/>
          </p:nvSpPr>
          <p:spPr bwMode="auto">
            <a:xfrm flipH="1">
              <a:off x="280327" y="5943600"/>
              <a:ext cx="9321271" cy="400050"/>
            </a:xfrm>
            <a:prstGeom prst="rect">
              <a:avLst/>
            </a:prstGeom>
            <a:grpFill/>
            <a:ln w="3175">
              <a:solidFill>
                <a:srgbClr val="005E7F"/>
              </a:solidFill>
              <a:prstDash val="dash"/>
              <a:miter lim="800000"/>
              <a:headEnd/>
              <a:tailEnd/>
            </a:ln>
            <a:effectLst/>
          </p:spPr>
          <p:txBody>
            <a:bodyPr wrap="none" tIns="18000" anchor="ctr">
              <a:flatTx/>
            </a:bodyPr>
            <a:lstStyle/>
            <a:p>
              <a:pPr algn="ctr">
                <a:defRPr/>
              </a:pPr>
              <a:endParaRPr lang="en-US" altLang="zh-CN" sz="1050" dirty="0">
                <a:solidFill>
                  <a:prstClr val="black"/>
                </a:solidFill>
                <a:latin typeface="华文楷体" pitchFamily="2" charset="-122"/>
                <a:ea typeface="华文楷体" pitchFamily="2" charset="-122"/>
                <a:cs typeface="Arial" pitchFamily="34" charset="0"/>
              </a:endParaRPr>
            </a:p>
          </p:txBody>
        </p:sp>
        <p:sp>
          <p:nvSpPr>
            <p:cNvPr id="38" name="TextBox 6"/>
            <p:cNvSpPr txBox="1">
              <a:spLocks noChangeArrowheads="1"/>
            </p:cNvSpPr>
            <p:nvPr/>
          </p:nvSpPr>
          <p:spPr bwMode="auto">
            <a:xfrm>
              <a:off x="290646" y="6010274"/>
              <a:ext cx="1489340" cy="307777"/>
            </a:xfrm>
            <a:prstGeom prst="rect">
              <a:avLst/>
            </a:prstGeom>
            <a:grpFill/>
            <a:ln w="9525">
              <a:noFill/>
              <a:miter lim="800000"/>
              <a:headEnd/>
              <a:tailEnd/>
            </a:ln>
          </p:spPr>
          <p:txBody>
            <a:bodyPr>
              <a:spAutoFit/>
            </a:bodyPr>
            <a:lstStyle/>
            <a:p>
              <a:pPr>
                <a:defRPr/>
              </a:pPr>
              <a:r>
                <a:rPr kumimoji="1" lang="zh-CN" altLang="en-US" sz="1400" b="1" dirty="0">
                  <a:solidFill>
                    <a:prstClr val="black"/>
                  </a:solidFill>
                  <a:latin typeface="华文楷体" pitchFamily="2" charset="-122"/>
                  <a:ea typeface="华文楷体" pitchFamily="2" charset="-122"/>
                </a:rPr>
                <a:t>数据存储</a:t>
              </a:r>
            </a:p>
          </p:txBody>
        </p:sp>
        <p:sp>
          <p:nvSpPr>
            <p:cNvPr id="39" name="矩形 38"/>
            <p:cNvSpPr/>
            <p:nvPr/>
          </p:nvSpPr>
          <p:spPr bwMode="auto">
            <a:xfrm>
              <a:off x="2924774" y="6011762"/>
              <a:ext cx="4365610" cy="216024"/>
            </a:xfrm>
            <a:prstGeom prst="rect">
              <a:avLst/>
            </a:prstGeom>
            <a:grp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ctr">
                <a:defRPr/>
              </a:pPr>
              <a:r>
                <a:rPr lang="zh-CN" altLang="en-US" sz="1400" b="1" dirty="0">
                  <a:solidFill>
                    <a:prstClr val="black"/>
                  </a:solidFill>
                  <a:latin typeface="华文楷体" pitchFamily="2" charset="-122"/>
                  <a:ea typeface="华文楷体" pitchFamily="2" charset="-122"/>
                  <a:cs typeface="Arial Unicode MS" pitchFamily="34" charset="-122"/>
                </a:rPr>
                <a:t>           风险数据库</a:t>
              </a:r>
              <a:r>
                <a:rPr lang="en-US" altLang="zh-CN" sz="1400" b="1" dirty="0">
                  <a:solidFill>
                    <a:prstClr val="black"/>
                  </a:solidFill>
                  <a:latin typeface="华文楷体" pitchFamily="2" charset="-122"/>
                  <a:ea typeface="华文楷体" pitchFamily="2" charset="-122"/>
                  <a:cs typeface="Arial Unicode MS" pitchFamily="34" charset="-122"/>
                </a:rPr>
                <a:t>/</a:t>
              </a:r>
              <a:r>
                <a:rPr lang="zh-CN" altLang="en-US" sz="1400" b="1" dirty="0">
                  <a:solidFill>
                    <a:prstClr val="black"/>
                  </a:solidFill>
                  <a:latin typeface="华文楷体" pitchFamily="2" charset="-122"/>
                  <a:ea typeface="华文楷体" pitchFamily="2" charset="-122"/>
                  <a:cs typeface="Arial Unicode MS" pitchFamily="34" charset="-122"/>
                </a:rPr>
                <a:t>风险数据集市</a:t>
              </a:r>
              <a:r>
                <a:rPr lang="en-US" altLang="zh-CN" sz="1400" b="1" dirty="0">
                  <a:solidFill>
                    <a:prstClr val="black"/>
                  </a:solidFill>
                  <a:latin typeface="华文楷体" pitchFamily="2" charset="-122"/>
                  <a:ea typeface="华文楷体" pitchFamily="2" charset="-122"/>
                  <a:cs typeface="Arial Unicode MS" pitchFamily="34" charset="-122"/>
                </a:rPr>
                <a:t>(</a:t>
              </a:r>
              <a:r>
                <a:rPr lang="zh-CN" altLang="en-US" sz="1400" b="1" dirty="0">
                  <a:solidFill>
                    <a:prstClr val="black"/>
                  </a:solidFill>
                  <a:latin typeface="华文楷体" pitchFamily="2" charset="-122"/>
                  <a:ea typeface="华文楷体" pitchFamily="2" charset="-122"/>
                  <a:cs typeface="Arial Unicode MS" pitchFamily="34" charset="-122"/>
                </a:rPr>
                <a:t>扩展）</a:t>
              </a:r>
            </a:p>
          </p:txBody>
        </p:sp>
      </p:grpSp>
      <p:sp>
        <p:nvSpPr>
          <p:cNvPr id="40" name="矩形 39"/>
          <p:cNvSpPr/>
          <p:nvPr/>
        </p:nvSpPr>
        <p:spPr bwMode="auto">
          <a:xfrm>
            <a:off x="260350" y="5744121"/>
            <a:ext cx="8602663" cy="385766"/>
          </a:xfrm>
          <a:prstGeom prst="rect">
            <a:avLst/>
          </a:prstGeom>
          <a:solidFill>
            <a:srgbClr val="DAEDEF">
              <a:lumMod val="40000"/>
              <a:lumOff val="60000"/>
            </a:srgbClr>
          </a:solidFill>
          <a:ln w="3175" cap="flat" cmpd="sng" algn="ctr">
            <a:solidFill>
              <a:srgbClr val="005E7F"/>
            </a:solidFill>
            <a:prstDash val="dash"/>
          </a:ln>
          <a:effectLst/>
        </p:spPr>
        <p:txBody>
          <a:bodyPr anchor="ctr"/>
          <a:lstStyle/>
          <a:p>
            <a:pPr algn="ctr" defTabSz="914400"/>
            <a:endParaRPr lang="zh-CN" altLang="en-US" sz="1200" kern="0" dirty="0">
              <a:solidFill>
                <a:srgbClr val="FFFFFF"/>
              </a:solidFill>
              <a:latin typeface="华文楷体"/>
              <a:ea typeface="华文楷体"/>
              <a:cs typeface="华文楷体"/>
            </a:endParaRPr>
          </a:p>
        </p:txBody>
      </p:sp>
      <p:sp>
        <p:nvSpPr>
          <p:cNvPr id="41" name="矩形 40"/>
          <p:cNvSpPr/>
          <p:nvPr/>
        </p:nvSpPr>
        <p:spPr bwMode="auto">
          <a:xfrm>
            <a:off x="206375" y="5690007"/>
            <a:ext cx="922338" cy="44162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400" b="1" dirty="0">
                <a:solidFill>
                  <a:prstClr val="black"/>
                </a:solidFill>
                <a:latin typeface="华文楷体" pitchFamily="2" charset="-122"/>
                <a:ea typeface="华文楷体" pitchFamily="2" charset="-122"/>
                <a:cs typeface="Arial Unicode MS" pitchFamily="34" charset="-122"/>
              </a:rPr>
              <a:t>风险引擎</a:t>
            </a:r>
          </a:p>
        </p:txBody>
      </p:sp>
      <p:sp>
        <p:nvSpPr>
          <p:cNvPr id="42" name="上下箭头 41"/>
          <p:cNvSpPr/>
          <p:nvPr/>
        </p:nvSpPr>
        <p:spPr bwMode="auto">
          <a:xfrm>
            <a:off x="4656139" y="5973276"/>
            <a:ext cx="246062" cy="315912"/>
          </a:xfrm>
          <a:prstGeom prst="upDownArrow">
            <a:avLst/>
          </a:prstGeom>
          <a:solidFill>
            <a:srgbClr val="C00000"/>
          </a:solidFill>
          <a:effectLst/>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sz="1200" dirty="0">
              <a:solidFill>
                <a:prstClr val="black"/>
              </a:solidFill>
              <a:latin typeface="华文楷体" pitchFamily="2" charset="-122"/>
              <a:ea typeface="华文楷体" pitchFamily="2" charset="-122"/>
            </a:endParaRPr>
          </a:p>
        </p:txBody>
      </p:sp>
      <p:sp>
        <p:nvSpPr>
          <p:cNvPr id="43" name="矩形 42"/>
          <p:cNvSpPr/>
          <p:nvPr/>
        </p:nvSpPr>
        <p:spPr bwMode="auto">
          <a:xfrm>
            <a:off x="273781" y="5199485"/>
            <a:ext cx="8571770" cy="430613"/>
          </a:xfrm>
          <a:prstGeom prst="rect">
            <a:avLst/>
          </a:prstGeom>
          <a:solidFill>
            <a:srgbClr val="DAEDEF">
              <a:lumMod val="40000"/>
              <a:lumOff val="60000"/>
            </a:srgbClr>
          </a:solidFill>
          <a:ln w="3175" cap="flat" cmpd="sng" algn="ctr">
            <a:solidFill>
              <a:srgbClr val="005E7F"/>
            </a:solidFill>
            <a:prstDash val="dash"/>
          </a:ln>
          <a:effectLst/>
        </p:spPr>
        <p:txBody>
          <a:bodyPr anchor="ctr"/>
          <a:lstStyle/>
          <a:p>
            <a:pPr algn="ctr" defTabSz="914400">
              <a:defRPr/>
            </a:pPr>
            <a:endParaRPr lang="zh-CN" altLang="en-US" sz="1200" kern="0" dirty="0">
              <a:solidFill>
                <a:srgbClr val="FFFFFF"/>
              </a:solidFill>
              <a:latin typeface="华文楷体"/>
              <a:ea typeface="华文楷体"/>
              <a:cs typeface="华文楷体"/>
            </a:endParaRPr>
          </a:p>
        </p:txBody>
      </p:sp>
      <p:sp>
        <p:nvSpPr>
          <p:cNvPr id="44" name="Rectangle 4"/>
          <p:cNvSpPr>
            <a:spLocks noChangeArrowheads="1"/>
          </p:cNvSpPr>
          <p:nvPr/>
        </p:nvSpPr>
        <p:spPr bwMode="auto">
          <a:xfrm flipH="1">
            <a:off x="4655183" y="5270923"/>
            <a:ext cx="1321933" cy="246221"/>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anchor="ctr"/>
          <a:lstStyle/>
          <a:p>
            <a:pPr algn="ctr"/>
            <a:r>
              <a:rPr lang="zh-CN" altLang="en-US" sz="1000" dirty="0">
                <a:solidFill>
                  <a:prstClr val="black"/>
                </a:solidFill>
                <a:latin typeface="华文楷体"/>
                <a:ea typeface="华文楷体"/>
                <a:cs typeface="华文楷体"/>
              </a:rPr>
              <a:t>个人工作台</a:t>
            </a:r>
          </a:p>
        </p:txBody>
      </p:sp>
      <p:sp>
        <p:nvSpPr>
          <p:cNvPr id="45" name="Rectangle 4"/>
          <p:cNvSpPr>
            <a:spLocks noChangeArrowheads="1"/>
          </p:cNvSpPr>
          <p:nvPr/>
        </p:nvSpPr>
        <p:spPr bwMode="auto">
          <a:xfrm flipH="1">
            <a:off x="1285790" y="5270923"/>
            <a:ext cx="955176" cy="246221"/>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anchor="ctr"/>
          <a:lstStyle/>
          <a:p>
            <a:pPr algn="ctr"/>
            <a:r>
              <a:rPr lang="zh-CN" altLang="en-US" sz="1000" dirty="0">
                <a:solidFill>
                  <a:prstClr val="black"/>
                </a:solidFill>
                <a:latin typeface="华文楷体"/>
                <a:ea typeface="华文楷体"/>
                <a:cs typeface="华文楷体"/>
              </a:rPr>
              <a:t>系统管理</a:t>
            </a:r>
          </a:p>
        </p:txBody>
      </p:sp>
      <p:sp>
        <p:nvSpPr>
          <p:cNvPr id="46" name="矩形 45"/>
          <p:cNvSpPr/>
          <p:nvPr/>
        </p:nvSpPr>
        <p:spPr bwMode="auto">
          <a:xfrm>
            <a:off x="245573" y="5229196"/>
            <a:ext cx="1040217" cy="401746"/>
          </a:xfrm>
          <a:prstGeom prst="rect">
            <a:avLst/>
          </a:prstGeom>
          <a:noFill/>
          <a:ln w="25400" cap="flat" cmpd="sng" algn="ctr">
            <a:noFill/>
            <a:prstDash val="solid"/>
          </a:ln>
          <a:effectLst/>
        </p:spPr>
        <p:txBody>
          <a:bodyPr anchor="ctr"/>
          <a:lstStyle/>
          <a:p>
            <a:pPr defTabSz="914400">
              <a:defRPr/>
            </a:pPr>
            <a:r>
              <a:rPr lang="zh-CN" altLang="en-US" sz="1400" b="1" kern="0" dirty="0">
                <a:solidFill>
                  <a:srgbClr val="000000"/>
                </a:solidFill>
                <a:latin typeface="华文楷体"/>
                <a:ea typeface="华文楷体"/>
                <a:cs typeface="华文楷体"/>
              </a:rPr>
              <a:t>基础支撑</a:t>
            </a:r>
          </a:p>
        </p:txBody>
      </p:sp>
      <p:sp>
        <p:nvSpPr>
          <p:cNvPr id="47" name="Rectangle 4"/>
          <p:cNvSpPr>
            <a:spLocks noChangeArrowheads="1"/>
          </p:cNvSpPr>
          <p:nvPr/>
        </p:nvSpPr>
        <p:spPr bwMode="auto">
          <a:xfrm flipH="1">
            <a:off x="2399310" y="5266692"/>
            <a:ext cx="955176" cy="246221"/>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anchor="ctr"/>
          <a:lstStyle/>
          <a:p>
            <a:pPr algn="ctr"/>
            <a:r>
              <a:rPr lang="zh-CN" altLang="en-US" sz="1000" dirty="0">
                <a:solidFill>
                  <a:prstClr val="black"/>
                </a:solidFill>
                <a:latin typeface="华文楷体"/>
                <a:ea typeface="华文楷体"/>
                <a:cs typeface="华文楷体"/>
              </a:rPr>
              <a:t>咨询互动</a:t>
            </a:r>
          </a:p>
        </p:txBody>
      </p:sp>
      <p:sp>
        <p:nvSpPr>
          <p:cNvPr id="48" name="Rectangle 4"/>
          <p:cNvSpPr>
            <a:spLocks noChangeArrowheads="1"/>
          </p:cNvSpPr>
          <p:nvPr/>
        </p:nvSpPr>
        <p:spPr bwMode="auto">
          <a:xfrm flipH="1">
            <a:off x="3532851" y="5264529"/>
            <a:ext cx="955176" cy="246221"/>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anchor="ctr"/>
          <a:lstStyle/>
          <a:p>
            <a:pPr algn="ctr"/>
            <a:r>
              <a:rPr lang="zh-CN" altLang="en-US" sz="1000" dirty="0">
                <a:solidFill>
                  <a:prstClr val="black"/>
                </a:solidFill>
                <a:latin typeface="华文楷体"/>
                <a:ea typeface="华文楷体"/>
                <a:cs typeface="华文楷体"/>
              </a:rPr>
              <a:t>培训考试</a:t>
            </a:r>
          </a:p>
        </p:txBody>
      </p:sp>
      <p:sp>
        <p:nvSpPr>
          <p:cNvPr id="49" name="Line 43"/>
          <p:cNvSpPr>
            <a:spLocks noChangeShapeType="1"/>
          </p:cNvSpPr>
          <p:nvPr/>
        </p:nvSpPr>
        <p:spPr bwMode="auto">
          <a:xfrm rot="16200000" flipH="1">
            <a:off x="5534161" y="3714833"/>
            <a:ext cx="985886" cy="62843"/>
          </a:xfrm>
          <a:prstGeom prst="line">
            <a:avLst/>
          </a:prstGeom>
          <a:noFill/>
          <a:ln w="22225">
            <a:solidFill>
              <a:srgbClr val="DADCE7">
                <a:alpha val="49019"/>
              </a:srgbClr>
            </a:solidFill>
            <a:prstDash val="sysDot"/>
            <a:round/>
            <a:headEnd/>
            <a:tailEnd/>
          </a:ln>
          <a:extLst>
            <a:ext uri="{909E8E84-426E-40DD-AFC4-6F175D3DCCD1}">
              <a14:hiddenFill xmlns="" xmlns:a14="http://schemas.microsoft.com/office/drawing/2010/main">
                <a:noFill/>
              </a14:hiddenFill>
            </a:ext>
          </a:extLst>
        </p:spPr>
        <p:txBody>
          <a:bodyPr wrap="none" anchor="ctr"/>
          <a:lstStyle/>
          <a:p>
            <a:endParaRPr lang="zh-CN" altLang="en-US" sz="1200">
              <a:solidFill>
                <a:prstClr val="black"/>
              </a:solidFill>
              <a:latin typeface="Calibri"/>
              <a:ea typeface="宋体"/>
            </a:endParaRPr>
          </a:p>
        </p:txBody>
      </p:sp>
      <p:grpSp>
        <p:nvGrpSpPr>
          <p:cNvPr id="36" name="组合 184"/>
          <p:cNvGrpSpPr>
            <a:grpSpLocks/>
          </p:cNvGrpSpPr>
          <p:nvPr/>
        </p:nvGrpSpPr>
        <p:grpSpPr bwMode="auto">
          <a:xfrm>
            <a:off x="838621" y="2779123"/>
            <a:ext cx="7863242" cy="325176"/>
            <a:chOff x="1500167" y="4000460"/>
            <a:chExt cx="5715039" cy="428609"/>
          </a:xfrm>
        </p:grpSpPr>
        <p:sp>
          <p:nvSpPr>
            <p:cNvPr id="51" name="燕尾形 50"/>
            <p:cNvSpPr/>
            <p:nvPr/>
          </p:nvSpPr>
          <p:spPr>
            <a:xfrm>
              <a:off x="1500167" y="4000462"/>
              <a:ext cx="1071927" cy="428607"/>
            </a:xfrm>
            <a:prstGeom prst="chevron">
              <a:avLst/>
            </a:prstGeom>
            <a:solidFill>
              <a:srgbClr val="FFFFCC"/>
            </a:solidFill>
            <a:ln>
              <a:solidFill>
                <a:srgbClr val="005E7F"/>
              </a:solidFill>
              <a:headEnd/>
              <a:tailEnd/>
            </a:ln>
            <a:effectLst/>
          </p:spPr>
          <p:style>
            <a:lnRef idx="1">
              <a:schemeClr val="accent1"/>
            </a:lnRef>
            <a:fillRef idx="2">
              <a:schemeClr val="accent1"/>
            </a:fillRef>
            <a:effectRef idx="1">
              <a:schemeClr val="accent1"/>
            </a:effectRef>
            <a:fontRef idx="minor">
              <a:schemeClr val="dk1"/>
            </a:fontRef>
          </p:style>
          <p:txBody>
            <a:bodyPr wrap="none" tIns="18000" anchor="ctr">
              <a:flatTx/>
            </a:bodyPr>
            <a:lstStyle/>
            <a:p>
              <a:pPr algn="ctr">
                <a:defRPr/>
              </a:pPr>
              <a:r>
                <a:rPr lang="zh-CN" altLang="en-US" sz="1100" b="1" dirty="0">
                  <a:solidFill>
                    <a:srgbClr val="C00000"/>
                  </a:solidFill>
                  <a:latin typeface="华文楷体" pitchFamily="2" charset="-122"/>
                  <a:ea typeface="华文楷体" pitchFamily="2" charset="-122"/>
                </a:rPr>
                <a:t>风险治理</a:t>
              </a:r>
              <a:endParaRPr lang="en-US" altLang="zh-CN" sz="1100" b="1" dirty="0">
                <a:solidFill>
                  <a:srgbClr val="C00000"/>
                </a:solidFill>
                <a:latin typeface="华文楷体" pitchFamily="2" charset="-122"/>
                <a:ea typeface="华文楷体" pitchFamily="2" charset="-122"/>
              </a:endParaRPr>
            </a:p>
            <a:p>
              <a:pPr algn="ctr">
                <a:defRPr/>
              </a:pPr>
              <a:r>
                <a:rPr lang="zh-CN" altLang="en-US" sz="1100" b="1" dirty="0">
                  <a:solidFill>
                    <a:srgbClr val="C00000"/>
                  </a:solidFill>
                  <a:latin typeface="华文楷体" pitchFamily="2" charset="-122"/>
                  <a:ea typeface="华文楷体" pitchFamily="2" charset="-122"/>
                </a:rPr>
                <a:t>环境</a:t>
              </a:r>
            </a:p>
          </p:txBody>
        </p:sp>
        <p:sp>
          <p:nvSpPr>
            <p:cNvPr id="52" name="燕尾形 51"/>
            <p:cNvSpPr/>
            <p:nvPr/>
          </p:nvSpPr>
          <p:spPr>
            <a:xfrm>
              <a:off x="2429361" y="4000462"/>
              <a:ext cx="1070499" cy="428607"/>
            </a:xfrm>
            <a:prstGeom prst="chevron">
              <a:avLst/>
            </a:prstGeom>
            <a:solidFill>
              <a:srgbClr val="FFFFCC"/>
            </a:solidFill>
            <a:ln>
              <a:solidFill>
                <a:srgbClr val="005E7F"/>
              </a:solidFill>
              <a:headEnd/>
              <a:tailEnd/>
            </a:ln>
            <a:effectLst/>
          </p:spPr>
          <p:style>
            <a:lnRef idx="1">
              <a:schemeClr val="accent1"/>
            </a:lnRef>
            <a:fillRef idx="2">
              <a:schemeClr val="accent1"/>
            </a:fillRef>
            <a:effectRef idx="1">
              <a:schemeClr val="accent1"/>
            </a:effectRef>
            <a:fontRef idx="minor">
              <a:schemeClr val="dk1"/>
            </a:fontRef>
          </p:style>
          <p:txBody>
            <a:bodyPr wrap="none" tIns="18000" anchor="ctr">
              <a:flatTx/>
            </a:bodyPr>
            <a:lstStyle/>
            <a:p>
              <a:pPr algn="ctr">
                <a:defRPr/>
              </a:pPr>
              <a:r>
                <a:rPr lang="zh-CN" altLang="en-US" sz="1100" b="1" dirty="0">
                  <a:solidFill>
                    <a:srgbClr val="C00000"/>
                  </a:solidFill>
                  <a:latin typeface="华文楷体" pitchFamily="2" charset="-122"/>
                  <a:ea typeface="华文楷体" pitchFamily="2" charset="-122"/>
                </a:rPr>
                <a:t>风险控制</a:t>
              </a:r>
              <a:endParaRPr lang="en-US" altLang="zh-CN" sz="1100" b="1" dirty="0">
                <a:solidFill>
                  <a:srgbClr val="C00000"/>
                </a:solidFill>
                <a:latin typeface="华文楷体" pitchFamily="2" charset="-122"/>
                <a:ea typeface="华文楷体" pitchFamily="2" charset="-122"/>
              </a:endParaRPr>
            </a:p>
            <a:p>
              <a:pPr algn="ctr">
                <a:defRPr/>
              </a:pPr>
              <a:r>
                <a:rPr lang="zh-CN" altLang="en-US" sz="1100" b="1" dirty="0">
                  <a:solidFill>
                    <a:srgbClr val="C00000"/>
                  </a:solidFill>
                  <a:latin typeface="华文楷体" pitchFamily="2" charset="-122"/>
                  <a:ea typeface="华文楷体" pitchFamily="2" charset="-122"/>
                </a:rPr>
                <a:t>识别评估</a:t>
              </a:r>
            </a:p>
          </p:txBody>
        </p:sp>
        <p:sp>
          <p:nvSpPr>
            <p:cNvPr id="53" name="燕尾形 52"/>
            <p:cNvSpPr/>
            <p:nvPr/>
          </p:nvSpPr>
          <p:spPr>
            <a:xfrm>
              <a:off x="3364263" y="4000462"/>
              <a:ext cx="1071927" cy="428607"/>
            </a:xfrm>
            <a:prstGeom prst="chevron">
              <a:avLst/>
            </a:prstGeom>
            <a:solidFill>
              <a:srgbClr val="FFFFCC"/>
            </a:solidFill>
            <a:ln>
              <a:solidFill>
                <a:srgbClr val="005E7F"/>
              </a:solidFill>
              <a:headEnd/>
              <a:tailEnd/>
            </a:ln>
            <a:effectLst/>
          </p:spPr>
          <p:style>
            <a:lnRef idx="1">
              <a:schemeClr val="accent1"/>
            </a:lnRef>
            <a:fillRef idx="2">
              <a:schemeClr val="accent1"/>
            </a:fillRef>
            <a:effectRef idx="1">
              <a:schemeClr val="accent1"/>
            </a:effectRef>
            <a:fontRef idx="minor">
              <a:schemeClr val="dk1"/>
            </a:fontRef>
          </p:style>
          <p:txBody>
            <a:bodyPr wrap="none" tIns="18000" anchor="ctr">
              <a:flatTx/>
            </a:bodyPr>
            <a:lstStyle/>
            <a:p>
              <a:pPr algn="ctr">
                <a:defRPr/>
              </a:pPr>
              <a:r>
                <a:rPr lang="zh-CN" altLang="en-US" sz="1100" b="1" dirty="0">
                  <a:solidFill>
                    <a:srgbClr val="C00000"/>
                  </a:solidFill>
                  <a:latin typeface="华文楷体" pitchFamily="2" charset="-122"/>
                  <a:ea typeface="华文楷体" pitchFamily="2" charset="-122"/>
                </a:rPr>
                <a:t>风险监测</a:t>
              </a:r>
              <a:endParaRPr lang="en-US" altLang="zh-CN" sz="1100" b="1" dirty="0">
                <a:solidFill>
                  <a:srgbClr val="C00000"/>
                </a:solidFill>
                <a:latin typeface="华文楷体" pitchFamily="2" charset="-122"/>
                <a:ea typeface="华文楷体" pitchFamily="2" charset="-122"/>
              </a:endParaRPr>
            </a:p>
            <a:p>
              <a:pPr algn="ctr">
                <a:defRPr/>
              </a:pPr>
              <a:r>
                <a:rPr lang="zh-CN" altLang="en-US" sz="1100" b="1" dirty="0">
                  <a:solidFill>
                    <a:srgbClr val="C00000"/>
                  </a:solidFill>
                  <a:latin typeface="华文楷体" pitchFamily="2" charset="-122"/>
                  <a:ea typeface="华文楷体" pitchFamily="2" charset="-122"/>
                </a:rPr>
                <a:t>预警</a:t>
              </a:r>
            </a:p>
          </p:txBody>
        </p:sp>
        <p:sp>
          <p:nvSpPr>
            <p:cNvPr id="54" name="燕尾形 53"/>
            <p:cNvSpPr/>
            <p:nvPr/>
          </p:nvSpPr>
          <p:spPr>
            <a:xfrm>
              <a:off x="4293457" y="4000460"/>
              <a:ext cx="1071926" cy="428607"/>
            </a:xfrm>
            <a:prstGeom prst="chevron">
              <a:avLst/>
            </a:prstGeom>
            <a:solidFill>
              <a:srgbClr val="FFFFCC"/>
            </a:solidFill>
            <a:ln>
              <a:solidFill>
                <a:srgbClr val="005E7F"/>
              </a:solidFill>
              <a:headEnd/>
              <a:tailEnd/>
            </a:ln>
            <a:effectLst/>
          </p:spPr>
          <p:style>
            <a:lnRef idx="1">
              <a:schemeClr val="accent1"/>
            </a:lnRef>
            <a:fillRef idx="2">
              <a:schemeClr val="accent1"/>
            </a:fillRef>
            <a:effectRef idx="1">
              <a:schemeClr val="accent1"/>
            </a:effectRef>
            <a:fontRef idx="minor">
              <a:schemeClr val="dk1"/>
            </a:fontRef>
          </p:style>
          <p:txBody>
            <a:bodyPr wrap="none" tIns="18000" anchor="ctr">
              <a:flatTx/>
            </a:bodyPr>
            <a:lstStyle/>
            <a:p>
              <a:pPr algn="ctr">
                <a:defRPr/>
              </a:pPr>
              <a:r>
                <a:rPr lang="zh-CN" altLang="en-US" sz="1100" b="1" dirty="0">
                  <a:solidFill>
                    <a:srgbClr val="C00000"/>
                  </a:solidFill>
                  <a:latin typeface="华文楷体" pitchFamily="2" charset="-122"/>
                  <a:ea typeface="华文楷体" pitchFamily="2" charset="-122"/>
                </a:rPr>
                <a:t>风险计量与</a:t>
              </a:r>
              <a:endParaRPr lang="en-US" altLang="zh-CN" sz="1100" b="1" dirty="0">
                <a:solidFill>
                  <a:srgbClr val="C00000"/>
                </a:solidFill>
                <a:latin typeface="华文楷体" pitchFamily="2" charset="-122"/>
                <a:ea typeface="华文楷体" pitchFamily="2" charset="-122"/>
              </a:endParaRPr>
            </a:p>
            <a:p>
              <a:pPr algn="ctr">
                <a:defRPr/>
              </a:pPr>
              <a:r>
                <a:rPr lang="zh-CN" altLang="en-US" sz="1100" b="1" dirty="0">
                  <a:solidFill>
                    <a:srgbClr val="C00000"/>
                  </a:solidFill>
                  <a:latin typeface="华文楷体" pitchFamily="2" charset="-122"/>
                  <a:ea typeface="华文楷体" pitchFamily="2" charset="-122"/>
                </a:rPr>
                <a:t>资本分配</a:t>
              </a:r>
            </a:p>
          </p:txBody>
        </p:sp>
        <p:sp>
          <p:nvSpPr>
            <p:cNvPr id="55" name="燕尾形 54"/>
            <p:cNvSpPr/>
            <p:nvPr/>
          </p:nvSpPr>
          <p:spPr>
            <a:xfrm>
              <a:off x="5215514" y="4000462"/>
              <a:ext cx="1070499" cy="428607"/>
            </a:xfrm>
            <a:prstGeom prst="chevron">
              <a:avLst/>
            </a:prstGeom>
            <a:solidFill>
              <a:srgbClr val="FFFFCC"/>
            </a:solidFill>
            <a:ln>
              <a:solidFill>
                <a:srgbClr val="005E7F"/>
              </a:solidFill>
              <a:headEnd/>
              <a:tailEnd/>
            </a:ln>
            <a:effectLst/>
          </p:spPr>
          <p:style>
            <a:lnRef idx="1">
              <a:schemeClr val="accent1"/>
            </a:lnRef>
            <a:fillRef idx="2">
              <a:schemeClr val="accent1"/>
            </a:fillRef>
            <a:effectRef idx="1">
              <a:schemeClr val="accent1"/>
            </a:effectRef>
            <a:fontRef idx="minor">
              <a:schemeClr val="dk1"/>
            </a:fontRef>
          </p:style>
          <p:txBody>
            <a:bodyPr wrap="none" tIns="18000" anchor="ctr">
              <a:flatTx/>
            </a:bodyPr>
            <a:lstStyle/>
            <a:p>
              <a:pPr algn="ctr">
                <a:defRPr/>
              </a:pPr>
              <a:r>
                <a:rPr lang="zh-CN" altLang="en-US" sz="1100" b="1" dirty="0">
                  <a:solidFill>
                    <a:srgbClr val="C00000"/>
                  </a:solidFill>
                  <a:latin typeface="华文楷体" pitchFamily="2" charset="-122"/>
                  <a:ea typeface="华文楷体" pitchFamily="2" charset="-122"/>
                </a:rPr>
                <a:t>风险应对</a:t>
              </a:r>
              <a:endParaRPr lang="en-US" altLang="zh-CN" sz="1100" b="1" dirty="0">
                <a:solidFill>
                  <a:srgbClr val="C00000"/>
                </a:solidFill>
                <a:latin typeface="华文楷体" pitchFamily="2" charset="-122"/>
                <a:ea typeface="华文楷体" pitchFamily="2" charset="-122"/>
              </a:endParaRPr>
            </a:p>
            <a:p>
              <a:pPr algn="ctr">
                <a:defRPr/>
              </a:pPr>
              <a:r>
                <a:rPr lang="zh-CN" altLang="en-US" sz="1100" b="1" dirty="0">
                  <a:solidFill>
                    <a:srgbClr val="C00000"/>
                  </a:solidFill>
                  <a:latin typeface="华文楷体" pitchFamily="2" charset="-122"/>
                  <a:ea typeface="华文楷体" pitchFamily="2" charset="-122"/>
                </a:rPr>
                <a:t>控制</a:t>
              </a:r>
            </a:p>
          </p:txBody>
        </p:sp>
        <p:sp>
          <p:nvSpPr>
            <p:cNvPr id="56" name="燕尾形 55"/>
            <p:cNvSpPr/>
            <p:nvPr/>
          </p:nvSpPr>
          <p:spPr>
            <a:xfrm>
              <a:off x="6143280" y="4000462"/>
              <a:ext cx="1071926" cy="428607"/>
            </a:xfrm>
            <a:prstGeom prst="chevron">
              <a:avLst/>
            </a:prstGeom>
            <a:solidFill>
              <a:srgbClr val="FFFFCC"/>
            </a:solidFill>
            <a:ln>
              <a:solidFill>
                <a:srgbClr val="005E7F"/>
              </a:solidFill>
              <a:headEnd/>
              <a:tailEnd/>
            </a:ln>
            <a:effectLst/>
          </p:spPr>
          <p:style>
            <a:lnRef idx="1">
              <a:schemeClr val="accent1"/>
            </a:lnRef>
            <a:fillRef idx="2">
              <a:schemeClr val="accent1"/>
            </a:fillRef>
            <a:effectRef idx="1">
              <a:schemeClr val="accent1"/>
            </a:effectRef>
            <a:fontRef idx="minor">
              <a:schemeClr val="dk1"/>
            </a:fontRef>
          </p:style>
          <p:txBody>
            <a:bodyPr wrap="none" tIns="18000" anchor="ctr">
              <a:flatTx/>
            </a:bodyPr>
            <a:lstStyle/>
            <a:p>
              <a:pPr algn="ctr">
                <a:defRPr/>
              </a:pPr>
              <a:r>
                <a:rPr lang="zh-CN" altLang="en-US" sz="1100" b="1" dirty="0">
                  <a:solidFill>
                    <a:srgbClr val="C00000"/>
                  </a:solidFill>
                  <a:latin typeface="华文楷体" pitchFamily="2" charset="-122"/>
                  <a:ea typeface="华文楷体" pitchFamily="2" charset="-122"/>
                </a:rPr>
                <a:t>风险考核</a:t>
              </a:r>
              <a:endParaRPr lang="en-US" altLang="zh-CN" sz="1100" b="1" dirty="0">
                <a:solidFill>
                  <a:srgbClr val="C00000"/>
                </a:solidFill>
                <a:latin typeface="华文楷体" pitchFamily="2" charset="-122"/>
                <a:ea typeface="华文楷体" pitchFamily="2" charset="-122"/>
              </a:endParaRPr>
            </a:p>
            <a:p>
              <a:pPr algn="ctr">
                <a:defRPr/>
              </a:pPr>
              <a:r>
                <a:rPr lang="zh-CN" altLang="en-US" sz="1100" b="1" dirty="0">
                  <a:solidFill>
                    <a:srgbClr val="C00000"/>
                  </a:solidFill>
                  <a:latin typeface="华文楷体" pitchFamily="2" charset="-122"/>
                  <a:ea typeface="华文楷体" pitchFamily="2" charset="-122"/>
                </a:rPr>
                <a:t>监督</a:t>
              </a:r>
            </a:p>
          </p:txBody>
        </p:sp>
      </p:grpSp>
      <p:sp>
        <p:nvSpPr>
          <p:cNvPr id="57" name="Text Box 191"/>
          <p:cNvSpPr txBox="1">
            <a:spLocks noChangeArrowheads="1"/>
          </p:cNvSpPr>
          <p:nvPr/>
        </p:nvSpPr>
        <p:spPr bwMode="auto">
          <a:xfrm>
            <a:off x="838621" y="3169108"/>
            <a:ext cx="1274537" cy="276999"/>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p>
            <a:pPr algn="ctr">
              <a:spcBef>
                <a:spcPct val="50000"/>
              </a:spcBef>
              <a:defRPr/>
            </a:pPr>
            <a:r>
              <a:rPr lang="zh-CN" altLang="en-US" sz="1200" b="1" dirty="0">
                <a:solidFill>
                  <a:prstClr val="black"/>
                </a:solidFill>
                <a:latin typeface="华文楷体" pitchFamily="2" charset="-122"/>
                <a:ea typeface="华文楷体" pitchFamily="2" charset="-122"/>
              </a:rPr>
              <a:t>风控分类管理</a:t>
            </a:r>
            <a:endParaRPr lang="en-US" altLang="zh-CN" sz="1200" b="1" dirty="0">
              <a:solidFill>
                <a:prstClr val="black"/>
              </a:solidFill>
              <a:latin typeface="华文楷体" pitchFamily="2" charset="-122"/>
              <a:ea typeface="华文楷体" pitchFamily="2" charset="-122"/>
            </a:endParaRPr>
          </a:p>
        </p:txBody>
      </p:sp>
      <p:sp>
        <p:nvSpPr>
          <p:cNvPr id="58" name="Text Box 191"/>
          <p:cNvSpPr txBox="1">
            <a:spLocks noChangeArrowheads="1"/>
          </p:cNvSpPr>
          <p:nvPr/>
        </p:nvSpPr>
        <p:spPr bwMode="auto">
          <a:xfrm>
            <a:off x="2146047" y="3161722"/>
            <a:ext cx="1274537" cy="276999"/>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solidFill>
                  <a:schemeClr val="tx1"/>
                </a:solidFill>
                <a:latin typeface="华文楷体" pitchFamily="2" charset="-122"/>
                <a:ea typeface="华文楷体" pitchFamily="2" charset="-122"/>
              </a:defRPr>
            </a:lvl1pPr>
          </a:lstStyle>
          <a:p>
            <a:r>
              <a:rPr lang="zh-CN" altLang="en-US" sz="1200" dirty="0">
                <a:solidFill>
                  <a:prstClr val="black"/>
                </a:solidFill>
              </a:rPr>
              <a:t>风险事件管理</a:t>
            </a:r>
            <a:endParaRPr lang="en-US" altLang="zh-CN" sz="1200" dirty="0">
              <a:solidFill>
                <a:prstClr val="black"/>
              </a:solidFill>
            </a:endParaRPr>
          </a:p>
        </p:txBody>
      </p:sp>
      <p:sp>
        <p:nvSpPr>
          <p:cNvPr id="60" name="Text Box 191"/>
          <p:cNvSpPr txBox="1">
            <a:spLocks noChangeArrowheads="1"/>
          </p:cNvSpPr>
          <p:nvPr/>
        </p:nvSpPr>
        <p:spPr bwMode="auto">
          <a:xfrm>
            <a:off x="2146543" y="3475489"/>
            <a:ext cx="1274537" cy="276999"/>
          </a:xfrm>
          <a:prstGeom prst="rect">
            <a:avLst/>
          </a:prstGeom>
          <a:solidFill>
            <a:schemeClr val="tx2">
              <a:lumMod val="60000"/>
              <a:lumOff val="40000"/>
            </a:schemeClr>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200" dirty="0" smtClean="0">
                <a:solidFill>
                  <a:schemeClr val="bg1"/>
                </a:solidFill>
              </a:rPr>
              <a:t>风险综合评级</a:t>
            </a:r>
            <a:endParaRPr lang="en-US" altLang="zh-CN" sz="1200" dirty="0">
              <a:solidFill>
                <a:schemeClr val="bg1"/>
              </a:solidFill>
            </a:endParaRPr>
          </a:p>
        </p:txBody>
      </p:sp>
      <p:sp>
        <p:nvSpPr>
          <p:cNvPr id="61" name="Text Box 191"/>
          <p:cNvSpPr txBox="1">
            <a:spLocks noChangeArrowheads="1"/>
          </p:cNvSpPr>
          <p:nvPr/>
        </p:nvSpPr>
        <p:spPr bwMode="auto">
          <a:xfrm>
            <a:off x="3452502" y="3465970"/>
            <a:ext cx="1274536" cy="276999"/>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200" dirty="0" smtClean="0">
                <a:solidFill>
                  <a:prstClr val="black"/>
                </a:solidFill>
              </a:rPr>
              <a:t>风险预警</a:t>
            </a:r>
            <a:endParaRPr lang="en-US" altLang="zh-CN" sz="1200" dirty="0">
              <a:solidFill>
                <a:prstClr val="black"/>
              </a:solidFill>
            </a:endParaRPr>
          </a:p>
        </p:txBody>
      </p:sp>
      <p:sp>
        <p:nvSpPr>
          <p:cNvPr id="62" name="Text Box 191"/>
          <p:cNvSpPr txBox="1">
            <a:spLocks noChangeArrowheads="1"/>
          </p:cNvSpPr>
          <p:nvPr/>
        </p:nvSpPr>
        <p:spPr bwMode="auto">
          <a:xfrm>
            <a:off x="3452502" y="3169108"/>
            <a:ext cx="1274536" cy="276999"/>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200" dirty="0" smtClean="0">
                <a:solidFill>
                  <a:prstClr val="black"/>
                </a:solidFill>
              </a:rPr>
              <a:t>风险指标检测</a:t>
            </a:r>
            <a:endParaRPr lang="en-US" altLang="zh-CN" sz="1200" dirty="0">
              <a:solidFill>
                <a:prstClr val="black"/>
              </a:solidFill>
            </a:endParaRPr>
          </a:p>
        </p:txBody>
      </p:sp>
      <p:sp>
        <p:nvSpPr>
          <p:cNvPr id="63" name="Text Box 191"/>
          <p:cNvSpPr txBox="1">
            <a:spLocks noChangeArrowheads="1"/>
          </p:cNvSpPr>
          <p:nvPr/>
        </p:nvSpPr>
        <p:spPr bwMode="auto">
          <a:xfrm>
            <a:off x="4760424" y="3173870"/>
            <a:ext cx="1274536" cy="276999"/>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p>
            <a:pPr algn="ctr">
              <a:spcBef>
                <a:spcPct val="50000"/>
              </a:spcBef>
              <a:defRPr/>
            </a:pPr>
            <a:r>
              <a:rPr lang="zh-CN" altLang="en-US" sz="1200" b="1" dirty="0">
                <a:solidFill>
                  <a:prstClr val="black"/>
                </a:solidFill>
                <a:latin typeface="华文楷体" pitchFamily="2" charset="-122"/>
                <a:ea typeface="华文楷体" pitchFamily="2" charset="-122"/>
              </a:rPr>
              <a:t>压力测试</a:t>
            </a:r>
            <a:endParaRPr lang="en-US" altLang="zh-CN" sz="1200" b="1" dirty="0">
              <a:solidFill>
                <a:prstClr val="black"/>
              </a:solidFill>
              <a:latin typeface="华文楷体" pitchFamily="2" charset="-122"/>
              <a:ea typeface="华文楷体" pitchFamily="2" charset="-122"/>
            </a:endParaRPr>
          </a:p>
        </p:txBody>
      </p:sp>
      <p:sp>
        <p:nvSpPr>
          <p:cNvPr id="64" name="Text Box 191"/>
          <p:cNvSpPr txBox="1">
            <a:spLocks noChangeArrowheads="1"/>
          </p:cNvSpPr>
          <p:nvPr/>
        </p:nvSpPr>
        <p:spPr bwMode="auto">
          <a:xfrm>
            <a:off x="6050670" y="3169108"/>
            <a:ext cx="1272573" cy="276999"/>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pPr>
              <a:defRPr/>
            </a:pPr>
            <a:r>
              <a:rPr lang="zh-CN" altLang="en-US" sz="1200" dirty="0" smtClean="0">
                <a:solidFill>
                  <a:prstClr val="black"/>
                </a:solidFill>
              </a:rPr>
              <a:t>问题与行动计划</a:t>
            </a:r>
            <a:endParaRPr lang="en-US" altLang="zh-CN" sz="1200" dirty="0">
              <a:solidFill>
                <a:prstClr val="black"/>
              </a:solidFill>
            </a:endParaRPr>
          </a:p>
        </p:txBody>
      </p:sp>
      <p:sp>
        <p:nvSpPr>
          <p:cNvPr id="65" name="Text Box 191"/>
          <p:cNvSpPr txBox="1">
            <a:spLocks noChangeArrowheads="1"/>
          </p:cNvSpPr>
          <p:nvPr/>
        </p:nvSpPr>
        <p:spPr bwMode="auto">
          <a:xfrm>
            <a:off x="7374303" y="3170695"/>
            <a:ext cx="1278465" cy="276999"/>
          </a:xfrm>
          <a:prstGeom prst="rect">
            <a:avLst/>
          </a:prstGeom>
          <a:solidFill>
            <a:srgbClr val="FFC000"/>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200" dirty="0" smtClean="0">
                <a:solidFill>
                  <a:prstClr val="black"/>
                </a:solidFill>
              </a:rPr>
              <a:t>任务监控</a:t>
            </a:r>
            <a:endParaRPr lang="en-US" altLang="zh-CN" sz="1200" dirty="0">
              <a:solidFill>
                <a:prstClr val="black"/>
              </a:solidFill>
            </a:endParaRPr>
          </a:p>
        </p:txBody>
      </p:sp>
      <p:sp>
        <p:nvSpPr>
          <p:cNvPr id="66" name="Text Box 191"/>
          <p:cNvSpPr txBox="1">
            <a:spLocks noChangeArrowheads="1"/>
          </p:cNvSpPr>
          <p:nvPr/>
        </p:nvSpPr>
        <p:spPr bwMode="auto">
          <a:xfrm>
            <a:off x="7374303" y="3785278"/>
            <a:ext cx="1278465" cy="276999"/>
          </a:xfrm>
          <a:prstGeom prst="rect">
            <a:avLst/>
          </a:prstGeom>
          <a:solidFill>
            <a:schemeClr val="tx2">
              <a:lumMod val="60000"/>
              <a:lumOff val="40000"/>
            </a:schemeClr>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200" dirty="0" smtClean="0">
                <a:solidFill>
                  <a:schemeClr val="bg1"/>
                </a:solidFill>
              </a:rPr>
              <a:t>绩效考核</a:t>
            </a:r>
            <a:endParaRPr lang="en-US" altLang="zh-CN" sz="1200" dirty="0">
              <a:solidFill>
                <a:schemeClr val="bg1"/>
              </a:solidFill>
            </a:endParaRPr>
          </a:p>
        </p:txBody>
      </p:sp>
      <p:sp>
        <p:nvSpPr>
          <p:cNvPr id="73" name="Rectangle 4"/>
          <p:cNvSpPr>
            <a:spLocks noChangeArrowheads="1"/>
          </p:cNvSpPr>
          <p:nvPr/>
        </p:nvSpPr>
        <p:spPr bwMode="auto">
          <a:xfrm flipH="1">
            <a:off x="7361048" y="5280990"/>
            <a:ext cx="1321933" cy="246221"/>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anchor="ctr"/>
          <a:lstStyle/>
          <a:p>
            <a:pPr algn="ctr"/>
            <a:r>
              <a:rPr lang="zh-CN" altLang="en-US" sz="1000" dirty="0">
                <a:solidFill>
                  <a:prstClr val="black"/>
                </a:solidFill>
                <a:latin typeface="华文楷体"/>
                <a:ea typeface="华文楷体"/>
                <a:cs typeface="华文楷体"/>
              </a:rPr>
              <a:t>基础数据管理</a:t>
            </a:r>
          </a:p>
        </p:txBody>
      </p:sp>
      <p:sp>
        <p:nvSpPr>
          <p:cNvPr id="74" name="Rectangle 4"/>
          <p:cNvSpPr>
            <a:spLocks noChangeArrowheads="1"/>
          </p:cNvSpPr>
          <p:nvPr/>
        </p:nvSpPr>
        <p:spPr bwMode="auto">
          <a:xfrm flipH="1">
            <a:off x="6160514" y="5280990"/>
            <a:ext cx="955176" cy="246221"/>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anchor="ctr"/>
          <a:lstStyle/>
          <a:p>
            <a:pPr algn="ctr"/>
            <a:r>
              <a:rPr lang="zh-CN" altLang="en-US" sz="1000" dirty="0">
                <a:solidFill>
                  <a:prstClr val="black"/>
                </a:solidFill>
                <a:latin typeface="华文楷体"/>
                <a:ea typeface="华文楷体"/>
                <a:cs typeface="华文楷体"/>
              </a:rPr>
              <a:t>邮件提醒</a:t>
            </a:r>
          </a:p>
        </p:txBody>
      </p:sp>
      <p:sp>
        <p:nvSpPr>
          <p:cNvPr id="78" name="TextBox 28"/>
          <p:cNvSpPr txBox="1">
            <a:spLocks noChangeArrowheads="1"/>
          </p:cNvSpPr>
          <p:nvPr/>
        </p:nvSpPr>
        <p:spPr bwMode="auto">
          <a:xfrm>
            <a:off x="342634" y="1960800"/>
            <a:ext cx="615553" cy="641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eaVert"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1400" b="1" dirty="0" smtClean="0">
                <a:solidFill>
                  <a:prstClr val="black"/>
                </a:solidFill>
                <a:latin typeface="华文楷体" pitchFamily="2" charset="-122"/>
                <a:ea typeface="华文楷体" pitchFamily="2" charset="-122"/>
              </a:rPr>
              <a:t>风险</a:t>
            </a:r>
            <a:endParaRPr kumimoji="1" lang="en-US" altLang="zh-CN" sz="1400" b="1" dirty="0" smtClean="0">
              <a:solidFill>
                <a:prstClr val="black"/>
              </a:solidFill>
              <a:latin typeface="华文楷体" pitchFamily="2" charset="-122"/>
              <a:ea typeface="华文楷体" pitchFamily="2" charset="-122"/>
            </a:endParaRPr>
          </a:p>
          <a:p>
            <a:pPr eaLnBrk="1" hangingPunct="1"/>
            <a:r>
              <a:rPr kumimoji="1" lang="zh-CN" altLang="en-US" sz="1400" b="1" dirty="0" smtClean="0">
                <a:solidFill>
                  <a:prstClr val="black"/>
                </a:solidFill>
                <a:latin typeface="华文楷体" pitchFamily="2" charset="-122"/>
                <a:ea typeface="华文楷体" pitchFamily="2" charset="-122"/>
              </a:rPr>
              <a:t>展现</a:t>
            </a:r>
            <a:endParaRPr kumimoji="1" lang="en-US" altLang="zh-CN" sz="1400" b="1" dirty="0" smtClean="0">
              <a:solidFill>
                <a:prstClr val="black"/>
              </a:solidFill>
              <a:latin typeface="华文楷体" pitchFamily="2" charset="-122"/>
              <a:ea typeface="华文楷体" pitchFamily="2" charset="-122"/>
            </a:endParaRPr>
          </a:p>
        </p:txBody>
      </p:sp>
      <p:grpSp>
        <p:nvGrpSpPr>
          <p:cNvPr id="79" name="组 81"/>
          <p:cNvGrpSpPr/>
          <p:nvPr/>
        </p:nvGrpSpPr>
        <p:grpSpPr>
          <a:xfrm>
            <a:off x="1272961" y="5803777"/>
            <a:ext cx="7304400" cy="255600"/>
            <a:chOff x="1560988" y="5782606"/>
            <a:chExt cx="8321200" cy="276802"/>
          </a:xfrm>
        </p:grpSpPr>
        <p:sp>
          <p:nvSpPr>
            <p:cNvPr id="83" name="Rectangle 4"/>
            <p:cNvSpPr>
              <a:spLocks noChangeArrowheads="1"/>
            </p:cNvSpPr>
            <p:nvPr/>
          </p:nvSpPr>
          <p:spPr bwMode="auto">
            <a:xfrm flipH="1">
              <a:off x="1560988" y="5782606"/>
              <a:ext cx="1354139" cy="261607"/>
            </a:xfrm>
            <a:prstGeom prst="rect">
              <a:avLst/>
            </a:prstGeom>
            <a:solidFill>
              <a:srgbClr val="008080"/>
            </a:solidFill>
            <a:ln w="9525" cap="flat" cmpd="sng" algn="ctr">
              <a:noFill/>
              <a:prstDash val="solid"/>
              <a:headEnd/>
              <a:tailEnd/>
            </a:ln>
            <a:effectLst/>
          </p:spPr>
          <p:txBody>
            <a:bodyPr wrap="square">
              <a:spAutoFit/>
            </a:bodyPr>
            <a:lstStyle/>
            <a:p>
              <a:pPr algn="ctr" defTabSz="914400">
                <a:spcBef>
                  <a:spcPct val="50000"/>
                </a:spcBef>
              </a:pPr>
              <a:r>
                <a:rPr lang="zh-CN" altLang="en-US" sz="1100" b="1" kern="0" dirty="0">
                  <a:solidFill>
                    <a:srgbClr val="FFFFFF"/>
                  </a:solidFill>
                  <a:latin typeface="黑体"/>
                  <a:ea typeface="黑体"/>
                  <a:cs typeface="黑体"/>
                </a:rPr>
                <a:t>模型引擎</a:t>
              </a:r>
            </a:p>
          </p:txBody>
        </p:sp>
        <p:sp>
          <p:nvSpPr>
            <p:cNvPr id="84" name="Rectangle 4"/>
            <p:cNvSpPr>
              <a:spLocks noChangeArrowheads="1"/>
            </p:cNvSpPr>
            <p:nvPr/>
          </p:nvSpPr>
          <p:spPr bwMode="auto">
            <a:xfrm flipH="1">
              <a:off x="3153736" y="5795424"/>
              <a:ext cx="1476376" cy="261610"/>
            </a:xfrm>
            <a:prstGeom prst="rect">
              <a:avLst/>
            </a:prstGeom>
            <a:solidFill>
              <a:srgbClr val="008080"/>
            </a:solidFill>
            <a:ln w="9525" cap="flat" cmpd="sng" algn="ctr">
              <a:noFill/>
              <a:prstDash val="solid"/>
              <a:headEnd/>
              <a:tailEnd/>
            </a:ln>
            <a:effectLst/>
          </p:spPr>
          <p:txBody>
            <a:bodyPr wrap="square">
              <a:spAutoFit/>
            </a:bodyPr>
            <a:lstStyle/>
            <a:p>
              <a:pPr algn="ctr" defTabSz="914400">
                <a:spcBef>
                  <a:spcPct val="50000"/>
                </a:spcBef>
              </a:pPr>
              <a:r>
                <a:rPr lang="zh-CN" altLang="en-US" sz="1100" b="1" kern="0" dirty="0">
                  <a:solidFill>
                    <a:srgbClr val="FFFFFF"/>
                  </a:solidFill>
                  <a:latin typeface="黑体"/>
                  <a:ea typeface="黑体"/>
                  <a:cs typeface="黑体"/>
                </a:rPr>
                <a:t>流程引擎</a:t>
              </a:r>
            </a:p>
          </p:txBody>
        </p:sp>
        <p:sp>
          <p:nvSpPr>
            <p:cNvPr id="85" name="Rectangle 4"/>
            <p:cNvSpPr>
              <a:spLocks noChangeArrowheads="1"/>
            </p:cNvSpPr>
            <p:nvPr/>
          </p:nvSpPr>
          <p:spPr bwMode="auto">
            <a:xfrm flipH="1">
              <a:off x="4895603" y="5795424"/>
              <a:ext cx="1476376" cy="261610"/>
            </a:xfrm>
            <a:prstGeom prst="rect">
              <a:avLst/>
            </a:prstGeom>
            <a:solidFill>
              <a:srgbClr val="008080"/>
            </a:solidFill>
            <a:ln w="9525" cap="flat" cmpd="sng" algn="ctr">
              <a:noFill/>
              <a:prstDash val="solid"/>
              <a:headEnd/>
              <a:tailEnd/>
            </a:ln>
            <a:effectLst/>
          </p:spPr>
          <p:txBody>
            <a:bodyPr wrap="square">
              <a:spAutoFit/>
            </a:bodyPr>
            <a:lstStyle/>
            <a:p>
              <a:pPr algn="ctr" defTabSz="914400">
                <a:spcBef>
                  <a:spcPct val="50000"/>
                </a:spcBef>
              </a:pPr>
              <a:r>
                <a:rPr lang="zh-CN" altLang="en-US" sz="1100" b="1" kern="0" dirty="0">
                  <a:solidFill>
                    <a:srgbClr val="FFFFFF"/>
                  </a:solidFill>
                  <a:latin typeface="黑体"/>
                  <a:ea typeface="黑体"/>
                  <a:cs typeface="黑体"/>
                </a:rPr>
                <a:t>指标定制工具</a:t>
              </a:r>
            </a:p>
          </p:txBody>
        </p:sp>
        <p:sp>
          <p:nvSpPr>
            <p:cNvPr id="86" name="Rectangle 4"/>
            <p:cNvSpPr>
              <a:spLocks noChangeArrowheads="1"/>
            </p:cNvSpPr>
            <p:nvPr/>
          </p:nvSpPr>
          <p:spPr bwMode="auto">
            <a:xfrm flipH="1">
              <a:off x="6662418" y="5797798"/>
              <a:ext cx="1476376" cy="261610"/>
            </a:xfrm>
            <a:prstGeom prst="rect">
              <a:avLst/>
            </a:prstGeom>
            <a:solidFill>
              <a:srgbClr val="008080"/>
            </a:solidFill>
            <a:ln w="9525" cap="flat" cmpd="sng" algn="ctr">
              <a:noFill/>
              <a:prstDash val="solid"/>
              <a:headEnd/>
              <a:tailEnd/>
            </a:ln>
            <a:effectLst/>
          </p:spPr>
          <p:txBody>
            <a:bodyPr wrap="square">
              <a:spAutoFit/>
            </a:bodyPr>
            <a:lstStyle/>
            <a:p>
              <a:pPr algn="ctr" defTabSz="914400">
                <a:spcBef>
                  <a:spcPct val="50000"/>
                </a:spcBef>
              </a:pPr>
              <a:r>
                <a:rPr lang="zh-CN" altLang="en-US" sz="1100" b="1" kern="0" dirty="0">
                  <a:solidFill>
                    <a:srgbClr val="FFFFFF"/>
                  </a:solidFill>
                  <a:latin typeface="黑体"/>
                  <a:ea typeface="黑体"/>
                  <a:cs typeface="黑体"/>
                </a:rPr>
                <a:t>报告报表平台</a:t>
              </a:r>
            </a:p>
          </p:txBody>
        </p:sp>
        <p:sp>
          <p:nvSpPr>
            <p:cNvPr id="87" name="Rectangle 4"/>
            <p:cNvSpPr>
              <a:spLocks noChangeArrowheads="1"/>
            </p:cNvSpPr>
            <p:nvPr/>
          </p:nvSpPr>
          <p:spPr bwMode="auto">
            <a:xfrm flipH="1">
              <a:off x="8405812" y="5795424"/>
              <a:ext cx="1476376" cy="261610"/>
            </a:xfrm>
            <a:prstGeom prst="rect">
              <a:avLst/>
            </a:prstGeom>
            <a:solidFill>
              <a:srgbClr val="008080"/>
            </a:solidFill>
            <a:ln w="9525" cap="flat" cmpd="sng" algn="ctr">
              <a:noFill/>
              <a:prstDash val="solid"/>
              <a:headEnd/>
              <a:tailEnd/>
            </a:ln>
            <a:effectLst/>
          </p:spPr>
          <p:txBody>
            <a:bodyPr wrap="square">
              <a:spAutoFit/>
            </a:bodyPr>
            <a:lstStyle/>
            <a:p>
              <a:pPr algn="ctr" defTabSz="914400">
                <a:spcBef>
                  <a:spcPct val="50000"/>
                </a:spcBef>
              </a:pPr>
              <a:r>
                <a:rPr lang="zh-CN" altLang="en-US" sz="1100" b="1" kern="0" dirty="0">
                  <a:solidFill>
                    <a:srgbClr val="FFFFFF"/>
                  </a:solidFill>
                  <a:latin typeface="黑体"/>
                  <a:ea typeface="黑体"/>
                  <a:cs typeface="黑体"/>
                </a:rPr>
                <a:t>统一门户平台</a:t>
              </a:r>
            </a:p>
          </p:txBody>
        </p:sp>
      </p:grpSp>
      <p:sp>
        <p:nvSpPr>
          <p:cNvPr id="89" name="Text Box 191"/>
          <p:cNvSpPr txBox="1">
            <a:spLocks noChangeArrowheads="1"/>
          </p:cNvSpPr>
          <p:nvPr/>
        </p:nvSpPr>
        <p:spPr bwMode="auto">
          <a:xfrm>
            <a:off x="7371969" y="3478495"/>
            <a:ext cx="1271588" cy="276999"/>
          </a:xfrm>
          <a:prstGeom prst="rect">
            <a:avLst/>
          </a:prstGeom>
          <a:solidFill>
            <a:schemeClr val="tx2">
              <a:lumMod val="60000"/>
              <a:lumOff val="40000"/>
            </a:schemeClr>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200" dirty="0" smtClean="0">
                <a:solidFill>
                  <a:schemeClr val="bg1"/>
                </a:solidFill>
              </a:rPr>
              <a:t>数据报送</a:t>
            </a:r>
            <a:endParaRPr lang="en-US" altLang="zh-CN" sz="1200" dirty="0">
              <a:solidFill>
                <a:schemeClr val="bg1"/>
              </a:solidFill>
            </a:endParaRPr>
          </a:p>
        </p:txBody>
      </p:sp>
      <p:sp>
        <p:nvSpPr>
          <p:cNvPr id="92" name="Text Box 191"/>
          <p:cNvSpPr txBox="1">
            <a:spLocks noChangeArrowheads="1"/>
          </p:cNvSpPr>
          <p:nvPr/>
        </p:nvSpPr>
        <p:spPr bwMode="auto">
          <a:xfrm>
            <a:off x="7437000" y="4730975"/>
            <a:ext cx="1274537" cy="276999"/>
          </a:xfrm>
          <a:prstGeom prst="rect">
            <a:avLst/>
          </a:prstGeom>
          <a:solidFill>
            <a:schemeClr val="tx2">
              <a:lumMod val="60000"/>
              <a:lumOff val="40000"/>
            </a:schemeClr>
          </a:solidFill>
          <a:ln>
            <a:noFill/>
            <a:headEnd/>
            <a:tailEnd/>
          </a:ln>
          <a:effectLst/>
        </p:spPr>
        <p:style>
          <a:lnRef idx="1">
            <a:schemeClr val="dk1"/>
          </a:lnRef>
          <a:fillRef idx="2">
            <a:schemeClr val="dk1"/>
          </a:fillRef>
          <a:effectRef idx="1">
            <a:schemeClr val="dk1"/>
          </a:effectRef>
          <a:fontRef idx="minor">
            <a:schemeClr val="dk1"/>
          </a:fontRef>
        </p:style>
        <p:txBody>
          <a:bodyPr>
            <a:spAutoFit/>
          </a:bodyPr>
          <a:lstStyle>
            <a:defPPr>
              <a:defRPr lang="zh-CN"/>
            </a:defPPr>
            <a:lvl1pPr algn="ctr" fontAlgn="auto">
              <a:spcBef>
                <a:spcPct val="50000"/>
              </a:spcBef>
              <a:spcAft>
                <a:spcPts val="0"/>
              </a:spcAft>
              <a:defRPr sz="1100" b="1">
                <a:latin typeface="华文楷体" pitchFamily="2" charset="-122"/>
                <a:ea typeface="华文楷体" pitchFamily="2" charset="-122"/>
              </a:defRPr>
            </a:lvl1pPr>
          </a:lstStyle>
          <a:p>
            <a:r>
              <a:rPr lang="zh-CN" altLang="en-US" sz="1200" dirty="0" smtClean="0">
                <a:solidFill>
                  <a:schemeClr val="bg1"/>
                </a:solidFill>
              </a:rPr>
              <a:t>本期实施</a:t>
            </a:r>
            <a:endParaRPr lang="en-US" altLang="zh-CN" sz="1200" dirty="0">
              <a:solidFill>
                <a:schemeClr val="bg1"/>
              </a:solidFill>
            </a:endParaRPr>
          </a:p>
        </p:txBody>
      </p:sp>
    </p:spTree>
    <p:extLst>
      <p:ext uri="{BB962C8B-B14F-4D97-AF65-F5344CB8AC3E}">
        <p14:creationId xmlns="" xmlns:p14="http://schemas.microsoft.com/office/powerpoint/2010/main" val="20694526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Placeholder 3"/>
          <p:cNvSpPr txBox="1">
            <a:spLocks/>
          </p:cNvSpPr>
          <p:nvPr>
            <p:custDataLst>
              <p:tags r:id="rId2"/>
            </p:custDataLst>
          </p:nvPr>
        </p:nvSpPr>
        <p:spPr bwMode="auto">
          <a:xfrm>
            <a:off x="17465" y="2768204"/>
            <a:ext cx="1641475" cy="1177528"/>
          </a:xfrm>
          <a:prstGeom prst="rect">
            <a:avLst/>
          </a:prstGeom>
          <a:noFill/>
          <a:ln w="9525">
            <a:noFill/>
            <a:miter lim="800000"/>
            <a:headEnd/>
            <a:tailEnd/>
          </a:ln>
        </p:spPr>
        <p:txBody>
          <a:bodyPr wrap="none" lIns="0" tIns="0" rIns="0" bIns="0" anchor="ctr"/>
          <a:lstStyle/>
          <a:p>
            <a:pPr algn="ctr" eaLnBrk="1" hangingPunct="1">
              <a:spcBef>
                <a:spcPct val="20000"/>
              </a:spcBef>
              <a:buFont typeface="Arial" pitchFamily="34" charset="0"/>
              <a:buNone/>
            </a:pPr>
            <a:r>
              <a:rPr lang="en-US" altLang="zh-CN" sz="11500" b="1" dirty="0" smtClean="0">
                <a:solidFill>
                  <a:srgbClr val="3B8DE9"/>
                </a:solidFill>
                <a:latin typeface="Arial" pitchFamily="34" charset="0"/>
                <a:cs typeface="Arial" pitchFamily="34" charset="0"/>
              </a:rPr>
              <a:t>02</a:t>
            </a:r>
            <a:endParaRPr lang="en-US" altLang="zh-CN" sz="11500" b="1" dirty="0">
              <a:solidFill>
                <a:srgbClr val="3B8DE9"/>
              </a:solidFill>
              <a:latin typeface="Arial" pitchFamily="34" charset="0"/>
              <a:cs typeface="Arial" pitchFamily="34" charset="0"/>
            </a:endParaRPr>
          </a:p>
        </p:txBody>
      </p:sp>
      <p:sp>
        <p:nvSpPr>
          <p:cNvPr id="3075" name="文本框 16"/>
          <p:cNvSpPr txBox="1">
            <a:spLocks noChangeArrowheads="1"/>
          </p:cNvSpPr>
          <p:nvPr>
            <p:custDataLst>
              <p:tags r:id="rId3"/>
            </p:custDataLst>
          </p:nvPr>
        </p:nvSpPr>
        <p:spPr bwMode="auto">
          <a:xfrm>
            <a:off x="1558927" y="3375423"/>
            <a:ext cx="6817630" cy="5643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normAutofit fontScale="92500" lnSpcReduction="10000"/>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3600" b="1" dirty="0" smtClean="0">
                <a:solidFill>
                  <a:srgbClr val="3B8DE9"/>
                </a:solidFill>
                <a:latin typeface="微软雅黑" panose="020B0503020204020204" pitchFamily="34" charset="-122"/>
                <a:ea typeface="微软雅黑" panose="020B0503020204020204" pitchFamily="34" charset="-122"/>
              </a:rPr>
              <a:t>实施经验介绍</a:t>
            </a:r>
            <a:endParaRPr lang="zh-CN" altLang="en-US" sz="3600" b="1" dirty="0">
              <a:solidFill>
                <a:srgbClr val="3B8DE9"/>
              </a:solidFill>
              <a:latin typeface="微软雅黑" panose="020B0503020204020204" pitchFamily="34" charset="-122"/>
              <a:ea typeface="微软雅黑" panose="020B0503020204020204" pitchFamily="34" charset="-122"/>
            </a:endParaRPr>
          </a:p>
        </p:txBody>
      </p:sp>
      <p:sp>
        <p:nvSpPr>
          <p:cNvPr id="19" name="等腰三角形 18"/>
          <p:cNvSpPr/>
          <p:nvPr>
            <p:custDataLst>
              <p:tags r:id="rId4"/>
            </p:custDataLst>
          </p:nvPr>
        </p:nvSpPr>
        <p:spPr>
          <a:xfrm rot="9233090">
            <a:off x="7207250" y="2697957"/>
            <a:ext cx="266700" cy="172641"/>
          </a:xfrm>
          <a:prstGeom prst="triangle">
            <a:avLst/>
          </a:prstGeom>
          <a:solidFill>
            <a:srgbClr val="3B8DE9">
              <a:lumMod val="20000"/>
              <a:lumOff val="80000"/>
            </a:srgb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20" name="等腰三角形 19"/>
          <p:cNvSpPr/>
          <p:nvPr>
            <p:custDataLst>
              <p:tags r:id="rId5"/>
            </p:custDataLst>
          </p:nvPr>
        </p:nvSpPr>
        <p:spPr>
          <a:xfrm rot="15569576">
            <a:off x="6904435" y="3161110"/>
            <a:ext cx="297656" cy="342900"/>
          </a:xfrm>
          <a:prstGeom prst="triangle">
            <a:avLst/>
          </a:prstGeom>
          <a:solidFill>
            <a:srgbClr val="3B8DE9">
              <a:lumMod val="60000"/>
              <a:lumOff val="40000"/>
            </a:srgb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21" name="等腰三角形 20"/>
          <p:cNvSpPr/>
          <p:nvPr>
            <p:custDataLst>
              <p:tags r:id="rId6"/>
            </p:custDataLst>
          </p:nvPr>
        </p:nvSpPr>
        <p:spPr>
          <a:xfrm rot="21371394">
            <a:off x="6723063" y="2210992"/>
            <a:ext cx="266700" cy="172640"/>
          </a:xfrm>
          <a:prstGeom prst="triangle">
            <a:avLst/>
          </a:prstGeom>
          <a:solidFill>
            <a:srgbClr val="3B8DE9">
              <a:lumMod val="60000"/>
              <a:lumOff val="40000"/>
            </a:srgb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22" name="等腰三角形 21"/>
          <p:cNvSpPr/>
          <p:nvPr>
            <p:custDataLst>
              <p:tags r:id="rId7"/>
            </p:custDataLst>
          </p:nvPr>
        </p:nvSpPr>
        <p:spPr>
          <a:xfrm rot="12912161">
            <a:off x="7764463" y="3473055"/>
            <a:ext cx="944562" cy="611981"/>
          </a:xfrm>
          <a:prstGeom prst="triangle">
            <a:avLst/>
          </a:prstGeom>
          <a:solidFill>
            <a:srgbClr val="3B8DE9"/>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23" name="等腰三角形 22"/>
          <p:cNvSpPr/>
          <p:nvPr>
            <p:custDataLst>
              <p:tags r:id="rId8"/>
            </p:custDataLst>
          </p:nvPr>
        </p:nvSpPr>
        <p:spPr>
          <a:xfrm rot="12912161">
            <a:off x="7632700" y="3427811"/>
            <a:ext cx="1176338" cy="760809"/>
          </a:xfrm>
          <a:prstGeom prst="triangle">
            <a:avLst/>
          </a:prstGeom>
          <a:noFill/>
          <a:ln w="12700" cap="flat" cmpd="sng" algn="ctr">
            <a:solidFill>
              <a:srgbClr val="3B8DE9"/>
            </a:solid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24" name="椭圆 23"/>
          <p:cNvSpPr/>
          <p:nvPr>
            <p:custDataLst>
              <p:tags r:id="rId9"/>
            </p:custDataLst>
          </p:nvPr>
        </p:nvSpPr>
        <p:spPr>
          <a:xfrm rot="9110320">
            <a:off x="8953500" y="3701655"/>
            <a:ext cx="114300" cy="86915"/>
          </a:xfrm>
          <a:prstGeom prst="ellipse">
            <a:avLst/>
          </a:prstGeom>
          <a:solidFill>
            <a:srgbClr val="3B8DE9"/>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25" name="椭圆 24"/>
          <p:cNvSpPr/>
          <p:nvPr>
            <p:custDataLst>
              <p:tags r:id="rId10"/>
            </p:custDataLst>
          </p:nvPr>
        </p:nvSpPr>
        <p:spPr>
          <a:xfrm rot="9110320">
            <a:off x="7864475" y="4079081"/>
            <a:ext cx="115888" cy="86916"/>
          </a:xfrm>
          <a:prstGeom prst="ellipse">
            <a:avLst/>
          </a:prstGeom>
          <a:solidFill>
            <a:srgbClr val="3B8DE9"/>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26" name="椭圆 25"/>
          <p:cNvSpPr/>
          <p:nvPr>
            <p:custDataLst>
              <p:tags r:id="rId11"/>
            </p:custDataLst>
          </p:nvPr>
        </p:nvSpPr>
        <p:spPr>
          <a:xfrm rot="9110320">
            <a:off x="7981950" y="3206355"/>
            <a:ext cx="114300" cy="86915"/>
          </a:xfrm>
          <a:prstGeom prst="ellipse">
            <a:avLst/>
          </a:prstGeom>
          <a:solidFill>
            <a:srgbClr val="3B8DE9"/>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27" name="等腰三角形 26"/>
          <p:cNvSpPr/>
          <p:nvPr>
            <p:custDataLst>
              <p:tags r:id="rId12"/>
            </p:custDataLst>
          </p:nvPr>
        </p:nvSpPr>
        <p:spPr>
          <a:xfrm rot="18210217">
            <a:off x="6330157" y="2465786"/>
            <a:ext cx="95250" cy="109537"/>
          </a:xfrm>
          <a:prstGeom prst="triangle">
            <a:avLst/>
          </a:prstGeom>
          <a:solidFill>
            <a:srgbClr val="3B8DE9">
              <a:lumMod val="20000"/>
              <a:lumOff val="80000"/>
            </a:srgb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28" name="等腰三角形 27"/>
          <p:cNvSpPr/>
          <p:nvPr>
            <p:custDataLst>
              <p:tags r:id="rId13"/>
            </p:custDataLst>
          </p:nvPr>
        </p:nvSpPr>
        <p:spPr>
          <a:xfrm rot="8748521">
            <a:off x="6672265" y="2593181"/>
            <a:ext cx="128587" cy="82154"/>
          </a:xfrm>
          <a:prstGeom prst="triangle">
            <a:avLst/>
          </a:prstGeom>
          <a:solidFill>
            <a:srgbClr val="3B8DE9">
              <a:lumMod val="60000"/>
              <a:lumOff val="40000"/>
            </a:srgb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cxnSp>
        <p:nvCxnSpPr>
          <p:cNvPr id="3087" name="Straight Connector 13"/>
          <p:cNvCxnSpPr>
            <a:cxnSpLocks noChangeShapeType="1"/>
          </p:cNvCxnSpPr>
          <p:nvPr>
            <p:custDataLst>
              <p:tags r:id="rId14"/>
            </p:custDataLst>
          </p:nvPr>
        </p:nvCxnSpPr>
        <p:spPr bwMode="auto">
          <a:xfrm flipH="1">
            <a:off x="0" y="3939779"/>
            <a:ext cx="6732588" cy="0"/>
          </a:xfrm>
          <a:prstGeom prst="line">
            <a:avLst/>
          </a:prstGeom>
          <a:noFill/>
          <a:ln w="19050" cap="sq" algn="ctr">
            <a:solidFill>
              <a:srgbClr val="3B8DE9"/>
            </a:solidFill>
            <a:miter lim="800000"/>
            <a:headEnd type="oval" w="med" len="med"/>
            <a:tailEnd/>
          </a:ln>
        </p:spPr>
      </p:cxnSp>
      <p:sp>
        <p:nvSpPr>
          <p:cNvPr id="15" name="文本框 16"/>
          <p:cNvSpPr txBox="1">
            <a:spLocks noChangeArrowheads="1"/>
          </p:cNvSpPr>
          <p:nvPr>
            <p:custDataLst>
              <p:tags r:id="rId15"/>
            </p:custDataLst>
          </p:nvPr>
        </p:nvSpPr>
        <p:spPr bwMode="auto">
          <a:xfrm>
            <a:off x="2627132" y="3962333"/>
            <a:ext cx="6817630" cy="5643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z="1600" b="1" i="1" dirty="0">
              <a:solidFill>
                <a:srgbClr val="3B8DE9"/>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 xmlns:p14="http://schemas.microsoft.com/office/powerpoint/2010/main" val="18934010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8300" y="214736"/>
            <a:ext cx="9144000" cy="857232"/>
          </a:xfrm>
        </p:spPr>
        <p:txBody>
          <a:bodyPr/>
          <a:lstStyle/>
          <a:p>
            <a:pPr algn="l" eaLnBrk="1" hangingPunct="1"/>
            <a:r>
              <a:rPr lang="zh-CN" altLang="en-US" sz="3600" dirty="0">
                <a:solidFill>
                  <a:srgbClr val="000000"/>
                </a:solidFill>
                <a:latin typeface="SimHei" charset="-122"/>
                <a:ea typeface="SimHei" charset="-122"/>
                <a:cs typeface="SimHei" charset="-122"/>
              </a:rPr>
              <a:t>风险综合评级</a:t>
            </a:r>
            <a:r>
              <a:rPr lang="en-US" altLang="zh-CN" sz="3600" dirty="0">
                <a:solidFill>
                  <a:srgbClr val="000000"/>
                </a:solidFill>
                <a:latin typeface="SimHei" charset="-122"/>
                <a:ea typeface="SimHei" charset="-122"/>
                <a:cs typeface="SimHei" charset="-122"/>
              </a:rPr>
              <a:t>-</a:t>
            </a:r>
            <a:r>
              <a:rPr lang="zh-CN" altLang="en-US" sz="3600" dirty="0">
                <a:solidFill>
                  <a:srgbClr val="000000"/>
                </a:solidFill>
                <a:latin typeface="SimHei" charset="-122"/>
                <a:ea typeface="SimHei" charset="-122"/>
                <a:cs typeface="SimHei" charset="-122"/>
              </a:rPr>
              <a:t>功能简介</a:t>
            </a:r>
            <a:endParaRPr lang="zh-CN" altLang="en-US" sz="3600" dirty="0" smtClean="0">
              <a:solidFill>
                <a:srgbClr val="000000"/>
              </a:solidFill>
              <a:latin typeface="SimHei" charset="-122"/>
              <a:ea typeface="SimHei" charset="-122"/>
              <a:cs typeface="SimHei" charset="-122"/>
            </a:endParaRPr>
          </a:p>
        </p:txBody>
      </p:sp>
      <p:sp>
        <p:nvSpPr>
          <p:cNvPr id="13" name="Text Box 28"/>
          <p:cNvSpPr txBox="1">
            <a:spLocks noChangeArrowheads="1"/>
          </p:cNvSpPr>
          <p:nvPr/>
        </p:nvSpPr>
        <p:spPr bwMode="gray">
          <a:xfrm>
            <a:off x="1094460" y="1389185"/>
            <a:ext cx="7470558" cy="3474654"/>
          </a:xfrm>
          <a:prstGeom prst="rect">
            <a:avLst/>
          </a:prstGeom>
          <a:noFill/>
          <a:ln w="12700" algn="ctr">
            <a:noFill/>
            <a:miter lim="800000"/>
            <a:headEnd/>
            <a:tailEnd/>
          </a:ln>
        </p:spPr>
        <p:txBody>
          <a:bodyPr wrap="square" lIns="74065" tIns="74065" rIns="74065" bIns="74065">
            <a:spAutoFit/>
          </a:bodyPr>
          <a:lstStyle/>
          <a:p>
            <a:pPr eaLnBrk="0" hangingPunct="0">
              <a:lnSpc>
                <a:spcPct val="150000"/>
              </a:lnSpc>
            </a:pPr>
            <a:r>
              <a:rPr lang="zh-CN" altLang="en-US" sz="1108" dirty="0">
                <a:latin typeface="华文楷体" panose="02010600040101010101" pitchFamily="2" charset="-122"/>
                <a:ea typeface="华文楷体" panose="02010600040101010101" pitchFamily="2" charset="-122"/>
              </a:rPr>
              <a:t>根据偿二代</a:t>
            </a:r>
            <a:r>
              <a:rPr lang="en-US" altLang="zh-CN" sz="1108" dirty="0">
                <a:latin typeface="华文楷体" panose="02010600040101010101" pitchFamily="2" charset="-122"/>
                <a:ea typeface="华文楷体" panose="02010600040101010101" pitchFamily="2" charset="-122"/>
              </a:rPr>
              <a:t>10</a:t>
            </a:r>
            <a:r>
              <a:rPr lang="zh-CN" altLang="en-US" sz="1108" dirty="0">
                <a:latin typeface="华文楷体" panose="02010600040101010101" pitchFamily="2" charset="-122"/>
                <a:ea typeface="华文楷体" panose="02010600040101010101" pitchFamily="2" charset="-122"/>
              </a:rPr>
              <a:t>号文要求，实现在系统内完成公司的风险综合评级。</a:t>
            </a:r>
            <a:br>
              <a:rPr lang="zh-CN" altLang="en-US" sz="1108" dirty="0">
                <a:latin typeface="华文楷体" panose="02010600040101010101" pitchFamily="2" charset="-122"/>
                <a:ea typeface="华文楷体" panose="02010600040101010101" pitchFamily="2" charset="-122"/>
              </a:rPr>
            </a:br>
            <a:r>
              <a:rPr lang="zh-CN" altLang="en-US" sz="1108" dirty="0">
                <a:latin typeface="华文楷体" panose="02010600040101010101" pitchFamily="2" charset="-122"/>
                <a:ea typeface="华文楷体" panose="02010600040101010101" pitchFamily="2" charset="-122"/>
              </a:rPr>
              <a:t> </a:t>
            </a:r>
            <a:r>
              <a:rPr lang="zh-CN" altLang="en-US" sz="1108" dirty="0">
                <a:solidFill>
                  <a:srgbClr val="FF0000"/>
                </a:solidFill>
                <a:latin typeface="华文楷体" panose="02010600040101010101" pitchFamily="2" charset="-122"/>
                <a:ea typeface="华文楷体" panose="02010600040101010101" pitchFamily="2" charset="-122"/>
              </a:rPr>
              <a:t> </a:t>
            </a:r>
            <a:r>
              <a:rPr lang="en-US" altLang="zh-CN" sz="1108" dirty="0">
                <a:solidFill>
                  <a:srgbClr val="FF0000"/>
                </a:solidFill>
                <a:latin typeface="华文楷体" panose="02010600040101010101" pitchFamily="2" charset="-122"/>
                <a:ea typeface="华文楷体" panose="02010600040101010101" pitchFamily="2" charset="-122"/>
              </a:rPr>
              <a:t>1</a:t>
            </a:r>
            <a:r>
              <a:rPr lang="zh-CN" altLang="en-US" sz="1108" dirty="0">
                <a:solidFill>
                  <a:srgbClr val="FF0000"/>
                </a:solidFill>
                <a:latin typeface="华文楷体" panose="02010600040101010101" pitchFamily="2" charset="-122"/>
                <a:ea typeface="华文楷体" panose="02010600040101010101" pitchFamily="2" charset="-122"/>
              </a:rPr>
              <a:t>）评价指标库管理：</a:t>
            </a:r>
            <a:r>
              <a:rPr lang="zh-CN" altLang="en-US" sz="1108" dirty="0">
                <a:latin typeface="华文楷体" panose="02010600040101010101" pitchFamily="2" charset="-122"/>
                <a:ea typeface="华文楷体" panose="02010600040101010101" pitchFamily="2" charset="-122"/>
              </a:rPr>
              <a:t>支持维护评价指标、分值及权重、得分计算逻辑等，提供分值验证；</a:t>
            </a:r>
            <a:endParaRPr lang="en-US" altLang="zh-CN" sz="1108" dirty="0">
              <a:latin typeface="华文楷体" panose="02010600040101010101" pitchFamily="2" charset="-122"/>
              <a:ea typeface="华文楷体" panose="02010600040101010101" pitchFamily="2" charset="-122"/>
            </a:endParaRPr>
          </a:p>
          <a:p>
            <a:pPr eaLnBrk="0" hangingPunct="0">
              <a:lnSpc>
                <a:spcPct val="150000"/>
              </a:lnSpc>
            </a:pPr>
            <a:r>
              <a:rPr lang="zh-CN" altLang="zh-CN" sz="1108" dirty="0">
                <a:solidFill>
                  <a:srgbClr val="FF0000"/>
                </a:solidFill>
                <a:latin typeface="华文楷体" panose="02010600040101010101" pitchFamily="2" charset="-122"/>
                <a:ea typeface="华文楷体" panose="02010600040101010101" pitchFamily="2" charset="-122"/>
              </a:rPr>
              <a:t> </a:t>
            </a:r>
            <a:r>
              <a:rPr lang="zh-CN" altLang="en-US" sz="1108" dirty="0">
                <a:solidFill>
                  <a:srgbClr val="FF0000"/>
                </a:solidFill>
                <a:latin typeface="华文楷体" panose="02010600040101010101" pitchFamily="2" charset="-122"/>
                <a:ea typeface="华文楷体" panose="02010600040101010101" pitchFamily="2" charset="-122"/>
              </a:rPr>
              <a:t>                    注：吉贝克会按照监管要求将评价指标定义、计算逻辑、评分逻辑进行初始化配置；</a:t>
            </a:r>
            <a:endParaRPr lang="en-US" altLang="zh-CN" sz="1108" dirty="0">
              <a:solidFill>
                <a:srgbClr val="FF0000"/>
              </a:solidFill>
              <a:latin typeface="华文楷体" panose="02010600040101010101" pitchFamily="2" charset="-122"/>
              <a:ea typeface="华文楷体" panose="02010600040101010101" pitchFamily="2" charset="-122"/>
            </a:endParaRPr>
          </a:p>
          <a:p>
            <a:pPr eaLnBrk="0" hangingPunct="0">
              <a:lnSpc>
                <a:spcPct val="150000"/>
              </a:lnSpc>
            </a:pPr>
            <a:r>
              <a:rPr lang="zh-CN" altLang="zh-CN" sz="1108" dirty="0">
                <a:solidFill>
                  <a:srgbClr val="FF0000"/>
                </a:solidFill>
                <a:latin typeface="华文楷体" panose="02010600040101010101" pitchFamily="2" charset="-122"/>
                <a:ea typeface="华文楷体" panose="02010600040101010101" pitchFamily="2" charset="-122"/>
              </a:rPr>
              <a:t> </a:t>
            </a:r>
            <a:r>
              <a:rPr lang="zh-CN" altLang="en-US" sz="1108" dirty="0">
                <a:solidFill>
                  <a:srgbClr val="FF0000"/>
                </a:solidFill>
                <a:latin typeface="华文楷体" panose="02010600040101010101" pitchFamily="2" charset="-122"/>
                <a:ea typeface="华文楷体" panose="02010600040101010101" pitchFamily="2" charset="-122"/>
              </a:rPr>
              <a:t> </a:t>
            </a:r>
            <a:r>
              <a:rPr lang="en-US" altLang="zh-CN" sz="1108" dirty="0">
                <a:solidFill>
                  <a:srgbClr val="FF0000"/>
                </a:solidFill>
                <a:latin typeface="华文楷体" panose="02010600040101010101" pitchFamily="2" charset="-122"/>
                <a:ea typeface="华文楷体" panose="02010600040101010101" pitchFamily="2" charset="-122"/>
              </a:rPr>
              <a:t>2</a:t>
            </a:r>
            <a:r>
              <a:rPr lang="zh-CN" altLang="en-US" sz="1108" dirty="0">
                <a:solidFill>
                  <a:srgbClr val="FF0000"/>
                </a:solidFill>
                <a:latin typeface="华文楷体" panose="02010600040101010101" pitchFamily="2" charset="-122"/>
                <a:ea typeface="华文楷体" panose="02010600040101010101" pitchFamily="2" charset="-122"/>
              </a:rPr>
              <a:t>）指标本地化管理：</a:t>
            </a:r>
            <a:r>
              <a:rPr lang="zh-CN" altLang="en-US" sz="1108" dirty="0">
                <a:latin typeface="华文楷体" panose="02010600040101010101" pitchFamily="2" charset="-122"/>
                <a:ea typeface="华文楷体" panose="02010600040101010101" pitchFamily="2" charset="-122"/>
              </a:rPr>
              <a:t>支持将指标库中特定指标本地化至相应机构</a:t>
            </a:r>
            <a:r>
              <a:rPr lang="en-US" altLang="zh-CN" sz="1108" dirty="0">
                <a:latin typeface="华文楷体" panose="02010600040101010101" pitchFamily="2" charset="-122"/>
                <a:ea typeface="华文楷体" panose="02010600040101010101" pitchFamily="2" charset="-122"/>
              </a:rPr>
              <a:t>/</a:t>
            </a:r>
            <a:r>
              <a:rPr lang="zh-CN" altLang="en-US" sz="1108" dirty="0">
                <a:latin typeface="华文楷体" panose="02010600040101010101" pitchFamily="2" charset="-122"/>
                <a:ea typeface="华文楷体" panose="02010600040101010101" pitchFamily="2" charset="-122"/>
              </a:rPr>
              <a:t>部门，明确指标的责任机构和部门；对于需要多部门汇总填报的指标，支持定义汇总指标；对于需多渠道上报的指标，支持定义交叉验证指标。</a:t>
            </a:r>
            <a:endParaRPr lang="en-US" altLang="zh-CN" sz="1108" dirty="0">
              <a:latin typeface="华文楷体" panose="02010600040101010101" pitchFamily="2" charset="-122"/>
              <a:ea typeface="华文楷体" panose="02010600040101010101" pitchFamily="2" charset="-122"/>
            </a:endParaRPr>
          </a:p>
          <a:p>
            <a:pPr eaLnBrk="0" hangingPunct="0">
              <a:lnSpc>
                <a:spcPct val="150000"/>
              </a:lnSpc>
            </a:pPr>
            <a:r>
              <a:rPr lang="zh-CN" altLang="en-US" sz="1108" dirty="0">
                <a:latin typeface="华文楷体" panose="02010600040101010101" pitchFamily="2" charset="-122"/>
                <a:ea typeface="华文楷体" panose="02010600040101010101" pitchFamily="2" charset="-122"/>
              </a:rPr>
              <a:t> </a:t>
            </a:r>
            <a:r>
              <a:rPr lang="zh-CN" altLang="en-US" sz="1108" dirty="0">
                <a:solidFill>
                  <a:srgbClr val="FF0000"/>
                </a:solidFill>
                <a:latin typeface="华文楷体" panose="02010600040101010101" pitchFamily="2" charset="-122"/>
                <a:ea typeface="华文楷体" panose="02010600040101010101" pitchFamily="2" charset="-122"/>
              </a:rPr>
              <a:t> </a:t>
            </a:r>
            <a:r>
              <a:rPr lang="en-US" altLang="zh-CN" sz="1108" dirty="0">
                <a:solidFill>
                  <a:srgbClr val="FF0000"/>
                </a:solidFill>
                <a:latin typeface="华文楷体" panose="02010600040101010101" pitchFamily="2" charset="-122"/>
                <a:ea typeface="华文楷体" panose="02010600040101010101" pitchFamily="2" charset="-122"/>
              </a:rPr>
              <a:t>3</a:t>
            </a:r>
            <a:r>
              <a:rPr lang="zh-CN" altLang="en-US" sz="1108" dirty="0">
                <a:solidFill>
                  <a:srgbClr val="FF0000"/>
                </a:solidFill>
                <a:latin typeface="华文楷体" panose="02010600040101010101" pitchFamily="2" charset="-122"/>
                <a:ea typeface="华文楷体" panose="02010600040101010101" pitchFamily="2" charset="-122"/>
              </a:rPr>
              <a:t>）评价计划管理：</a:t>
            </a:r>
            <a:r>
              <a:rPr lang="zh-CN" altLang="en-US" sz="1108" dirty="0">
                <a:solidFill>
                  <a:srgbClr val="000000"/>
                </a:solidFill>
                <a:latin typeface="华文楷体" panose="02010600040101010101" pitchFamily="2" charset="-122"/>
                <a:ea typeface="华文楷体" panose="02010600040101010101" pitchFamily="2" charset="-122"/>
              </a:rPr>
              <a:t>指定评价开始</a:t>
            </a:r>
            <a:r>
              <a:rPr lang="en-US" altLang="zh-CN" sz="1108" dirty="0">
                <a:solidFill>
                  <a:srgbClr val="000000"/>
                </a:solidFill>
                <a:latin typeface="华文楷体" panose="02010600040101010101" pitchFamily="2" charset="-122"/>
                <a:ea typeface="华文楷体" panose="02010600040101010101" pitchFamily="2" charset="-122"/>
              </a:rPr>
              <a:t>/</a:t>
            </a:r>
            <a:r>
              <a:rPr lang="zh-CN" altLang="en-US" sz="1108" dirty="0">
                <a:solidFill>
                  <a:srgbClr val="000000"/>
                </a:solidFill>
                <a:latin typeface="华文楷体" panose="02010600040101010101" pitchFamily="2" charset="-122"/>
                <a:ea typeface="华文楷体" panose="02010600040101010101" pitchFamily="2" charset="-122"/>
              </a:rPr>
              <a:t>截止时间，将评价任务自动派发到特定部门</a:t>
            </a:r>
            <a:r>
              <a:rPr lang="en-US" altLang="zh-CN" sz="1108" dirty="0">
                <a:solidFill>
                  <a:srgbClr val="000000"/>
                </a:solidFill>
                <a:latin typeface="华文楷体" panose="02010600040101010101" pitchFamily="2" charset="-122"/>
                <a:ea typeface="华文楷体" panose="02010600040101010101" pitchFamily="2" charset="-122"/>
              </a:rPr>
              <a:t>/</a:t>
            </a:r>
            <a:r>
              <a:rPr lang="zh-CN" altLang="en-US" sz="1108" dirty="0">
                <a:solidFill>
                  <a:srgbClr val="000000"/>
                </a:solidFill>
                <a:latin typeface="华文楷体" panose="02010600040101010101" pitchFamily="2" charset="-122"/>
                <a:ea typeface="华文楷体" panose="02010600040101010101" pitchFamily="2" charset="-122"/>
              </a:rPr>
              <a:t>机构的综合联络人员，并邮件提醒；</a:t>
            </a:r>
            <a:endParaRPr lang="en-US" altLang="zh-CN" sz="1108" dirty="0">
              <a:solidFill>
                <a:srgbClr val="000000"/>
              </a:solidFill>
              <a:latin typeface="华文楷体" panose="02010600040101010101" pitchFamily="2" charset="-122"/>
              <a:ea typeface="华文楷体" panose="02010600040101010101" pitchFamily="2" charset="-122"/>
            </a:endParaRPr>
          </a:p>
          <a:p>
            <a:pPr eaLnBrk="0" hangingPunct="0">
              <a:lnSpc>
                <a:spcPct val="150000"/>
              </a:lnSpc>
            </a:pPr>
            <a:r>
              <a:rPr lang="zh-CN" altLang="en-US" sz="1108" dirty="0">
                <a:latin typeface="华文楷体" panose="02010600040101010101" pitchFamily="2" charset="-122"/>
                <a:ea typeface="华文楷体" panose="02010600040101010101" pitchFamily="2" charset="-122"/>
              </a:rPr>
              <a:t>系统监测各部门</a:t>
            </a:r>
            <a:r>
              <a:rPr lang="en-US" altLang="zh-CN" sz="1108" dirty="0">
                <a:latin typeface="华文楷体" panose="02010600040101010101" pitchFamily="2" charset="-122"/>
                <a:ea typeface="华文楷体" panose="02010600040101010101" pitchFamily="2" charset="-122"/>
              </a:rPr>
              <a:t>/</a:t>
            </a:r>
            <a:r>
              <a:rPr lang="zh-CN" altLang="en-US" sz="1108" dirty="0">
                <a:latin typeface="华文楷体" panose="02010600040101010101" pitchFamily="2" charset="-122"/>
                <a:ea typeface="华文楷体" panose="02010600040101010101" pitchFamily="2" charset="-122"/>
              </a:rPr>
              <a:t>机构和各项目的工作进度，并根据预设的完成时间通过系统和邮件系统提醒。 </a:t>
            </a:r>
            <a:endParaRPr lang="en-US" altLang="zh-CN" sz="1108" dirty="0">
              <a:latin typeface="华文楷体" panose="02010600040101010101" pitchFamily="2" charset="-122"/>
              <a:ea typeface="华文楷体" panose="02010600040101010101" pitchFamily="2" charset="-122"/>
            </a:endParaRPr>
          </a:p>
          <a:p>
            <a:pPr eaLnBrk="0" hangingPunct="0">
              <a:lnSpc>
                <a:spcPct val="150000"/>
              </a:lnSpc>
            </a:pPr>
            <a:r>
              <a:rPr lang="zh-CN" altLang="zh-CN" sz="1108" dirty="0">
                <a:latin typeface="华文楷体" panose="02010600040101010101" pitchFamily="2" charset="-122"/>
                <a:ea typeface="华文楷体" panose="02010600040101010101" pitchFamily="2" charset="-122"/>
              </a:rPr>
              <a:t> </a:t>
            </a:r>
            <a:r>
              <a:rPr lang="zh-CN" altLang="en-US" sz="1108" dirty="0">
                <a:solidFill>
                  <a:srgbClr val="FF0000"/>
                </a:solidFill>
                <a:latin typeface="华文楷体" panose="02010600040101010101" pitchFamily="2" charset="-122"/>
                <a:ea typeface="华文楷体" panose="02010600040101010101" pitchFamily="2" charset="-122"/>
              </a:rPr>
              <a:t> </a:t>
            </a:r>
            <a:r>
              <a:rPr lang="en-US" altLang="zh-CN" sz="1108" dirty="0">
                <a:solidFill>
                  <a:srgbClr val="FF0000"/>
                </a:solidFill>
                <a:latin typeface="华文楷体" panose="02010600040101010101" pitchFamily="2" charset="-122"/>
                <a:ea typeface="华文楷体" panose="02010600040101010101" pitchFamily="2" charset="-122"/>
              </a:rPr>
              <a:t>4</a:t>
            </a:r>
            <a:r>
              <a:rPr lang="zh-CN" altLang="en-US" sz="1108" dirty="0">
                <a:solidFill>
                  <a:srgbClr val="FF0000"/>
                </a:solidFill>
                <a:latin typeface="华文楷体" panose="02010600040101010101" pitchFamily="2" charset="-122"/>
                <a:ea typeface="华文楷体" panose="02010600040101010101" pitchFamily="2" charset="-122"/>
              </a:rPr>
              <a:t>）评价指标填报：</a:t>
            </a:r>
            <a:r>
              <a:rPr lang="zh-CN" altLang="en-US" sz="1108" dirty="0">
                <a:latin typeface="华文楷体" panose="02010600040101010101" pitchFamily="2" charset="-122"/>
                <a:ea typeface="华文楷体" panose="02010600040101010101" pitchFamily="2" charset="-122"/>
              </a:rPr>
              <a:t>系统自动生成手工填报模板，允许修改系统采集的数据；</a:t>
            </a:r>
            <a:endParaRPr lang="en-US" altLang="zh-CN" sz="1108" dirty="0">
              <a:latin typeface="华文楷体" panose="02010600040101010101" pitchFamily="2" charset="-122"/>
              <a:ea typeface="华文楷体" panose="02010600040101010101" pitchFamily="2" charset="-122"/>
            </a:endParaRPr>
          </a:p>
          <a:p>
            <a:pPr eaLnBrk="0" hangingPunct="0">
              <a:lnSpc>
                <a:spcPct val="150000"/>
              </a:lnSpc>
            </a:pPr>
            <a:r>
              <a:rPr lang="zh-CN" altLang="zh-CN" sz="1108" dirty="0">
                <a:latin typeface="华文楷体" panose="02010600040101010101" pitchFamily="2" charset="-122"/>
                <a:ea typeface="华文楷体" panose="02010600040101010101" pitchFamily="2" charset="-122"/>
              </a:rPr>
              <a:t> </a:t>
            </a:r>
            <a:r>
              <a:rPr lang="zh-CN" altLang="en-US" sz="1108" dirty="0">
                <a:latin typeface="华文楷体" panose="02010600040101010101" pitchFamily="2" charset="-122"/>
                <a:ea typeface="华文楷体" panose="02010600040101010101" pitchFamily="2" charset="-122"/>
              </a:rPr>
              <a:t>                  根据计算规则和评分规则自动生成指标值和对应分值；</a:t>
            </a:r>
            <a:endParaRPr lang="en-US" altLang="zh-CN" sz="1108" dirty="0">
              <a:latin typeface="华文楷体" panose="02010600040101010101" pitchFamily="2" charset="-122"/>
              <a:ea typeface="华文楷体" panose="02010600040101010101" pitchFamily="2" charset="-122"/>
            </a:endParaRPr>
          </a:p>
          <a:p>
            <a:pPr eaLnBrk="0" hangingPunct="0">
              <a:lnSpc>
                <a:spcPct val="150000"/>
              </a:lnSpc>
            </a:pPr>
            <a:r>
              <a:rPr lang="zh-CN" altLang="zh-CN" sz="1108" dirty="0">
                <a:latin typeface="华文楷体" panose="02010600040101010101" pitchFamily="2" charset="-122"/>
                <a:ea typeface="华文楷体" panose="02010600040101010101" pitchFamily="2" charset="-122"/>
              </a:rPr>
              <a:t> </a:t>
            </a:r>
            <a:r>
              <a:rPr lang="zh-CN" altLang="en-US" sz="1108" dirty="0">
                <a:latin typeface="华文楷体" panose="02010600040101010101" pitchFamily="2" charset="-122"/>
                <a:ea typeface="华文楷体" panose="02010600040101010101" pitchFamily="2" charset="-122"/>
              </a:rPr>
              <a:t>                  支持多级审核机制、汇总和验证机制；</a:t>
            </a:r>
            <a:endParaRPr lang="en-US" altLang="zh-CN" sz="1108" dirty="0">
              <a:latin typeface="华文楷体" panose="02010600040101010101" pitchFamily="2" charset="-122"/>
              <a:ea typeface="华文楷体" panose="02010600040101010101" pitchFamily="2" charset="-122"/>
            </a:endParaRPr>
          </a:p>
          <a:p>
            <a:pPr eaLnBrk="0" hangingPunct="0">
              <a:lnSpc>
                <a:spcPct val="150000"/>
              </a:lnSpc>
            </a:pPr>
            <a:r>
              <a:rPr lang="zh-CN" altLang="en-US" sz="1108" dirty="0">
                <a:solidFill>
                  <a:srgbClr val="FF0000"/>
                </a:solidFill>
                <a:latin typeface="华文楷体" panose="02010600040101010101" pitchFamily="2" charset="-122"/>
                <a:ea typeface="华文楷体" panose="02010600040101010101" pitchFamily="2" charset="-122"/>
              </a:rPr>
              <a:t>  </a:t>
            </a:r>
            <a:r>
              <a:rPr lang="en-US" altLang="zh-CN" sz="1108" dirty="0">
                <a:solidFill>
                  <a:srgbClr val="FF0000"/>
                </a:solidFill>
                <a:latin typeface="华文楷体" panose="02010600040101010101" pitchFamily="2" charset="-122"/>
                <a:ea typeface="华文楷体" panose="02010600040101010101" pitchFamily="2" charset="-122"/>
              </a:rPr>
              <a:t>5</a:t>
            </a:r>
            <a:r>
              <a:rPr lang="zh-CN" altLang="en-US" sz="1108" dirty="0">
                <a:solidFill>
                  <a:srgbClr val="FF0000"/>
                </a:solidFill>
                <a:latin typeface="华文楷体" panose="02010600040101010101" pitchFamily="2" charset="-122"/>
                <a:ea typeface="华文楷体" panose="02010600040101010101" pitchFamily="2" charset="-122"/>
              </a:rPr>
              <a:t>）评价结果查询：</a:t>
            </a:r>
            <a:r>
              <a:rPr lang="zh-CN" altLang="en-US" sz="1108" dirty="0">
                <a:latin typeface="华文楷体" panose="02010600040101010101" pitchFamily="2" charset="-122"/>
                <a:ea typeface="华文楷体" panose="02010600040101010101" pitchFamily="2" charset="-122"/>
              </a:rPr>
              <a:t>支持按指标明细、部门、评价项目类型查看指标结果；</a:t>
            </a:r>
            <a:endParaRPr lang="en-US" altLang="zh-CN" sz="1108" dirty="0">
              <a:latin typeface="华文楷体" panose="02010600040101010101" pitchFamily="2" charset="-122"/>
              <a:ea typeface="华文楷体" panose="02010600040101010101" pitchFamily="2" charset="-122"/>
            </a:endParaRPr>
          </a:p>
          <a:p>
            <a:pPr eaLnBrk="0" hangingPunct="0">
              <a:lnSpc>
                <a:spcPct val="150000"/>
              </a:lnSpc>
            </a:pPr>
            <a:r>
              <a:rPr lang="zh-CN" altLang="zh-CN" sz="1108" dirty="0">
                <a:latin typeface="华文楷体" panose="02010600040101010101" pitchFamily="2" charset="-122"/>
                <a:ea typeface="华文楷体" panose="02010600040101010101" pitchFamily="2" charset="-122"/>
              </a:rPr>
              <a:t> </a:t>
            </a:r>
            <a:r>
              <a:rPr lang="zh-CN" altLang="en-US" sz="1108" dirty="0">
                <a:latin typeface="华文楷体" panose="02010600040101010101" pitchFamily="2" charset="-122"/>
                <a:ea typeface="华文楷体" panose="02010600040101010101" pitchFamily="2" charset="-122"/>
              </a:rPr>
              <a:t>                  支持按照监管</a:t>
            </a:r>
            <a:r>
              <a:rPr lang="en-US" altLang="zh-CN" sz="1108" dirty="0">
                <a:latin typeface="华文楷体" panose="02010600040101010101" pitchFamily="2" charset="-122"/>
                <a:ea typeface="华文楷体" panose="02010600040101010101" pitchFamily="2" charset="-122"/>
              </a:rPr>
              <a:t>EXCEL</a:t>
            </a:r>
            <a:r>
              <a:rPr lang="zh-CN" altLang="en-US" sz="1108" dirty="0">
                <a:latin typeface="华文楷体" panose="02010600040101010101" pitchFamily="2" charset="-122"/>
                <a:ea typeface="华文楷体" panose="02010600040101010101" pitchFamily="2" charset="-122"/>
              </a:rPr>
              <a:t>格式导出；</a:t>
            </a:r>
          </a:p>
          <a:p>
            <a:pPr eaLnBrk="0" hangingPunct="0">
              <a:lnSpc>
                <a:spcPct val="150000"/>
              </a:lnSpc>
            </a:pPr>
            <a:r>
              <a:rPr lang="zh-CN" altLang="en-US" sz="1108" dirty="0">
                <a:latin typeface="华文楷体" panose="02010600040101010101" pitchFamily="2" charset="-122"/>
                <a:ea typeface="华文楷体" panose="02010600040101010101" pitchFamily="2" charset="-122"/>
              </a:rPr>
              <a:t>  </a:t>
            </a:r>
            <a:r>
              <a:rPr lang="en-US" altLang="zh-CN" sz="1108" dirty="0">
                <a:solidFill>
                  <a:srgbClr val="FF0000"/>
                </a:solidFill>
                <a:latin typeface="华文楷体" panose="02010600040101010101" pitchFamily="2" charset="-122"/>
                <a:ea typeface="华文楷体" panose="02010600040101010101" pitchFamily="2" charset="-122"/>
              </a:rPr>
              <a:t>6</a:t>
            </a:r>
            <a:r>
              <a:rPr lang="zh-CN" altLang="en-US" sz="1108" dirty="0">
                <a:solidFill>
                  <a:srgbClr val="FF0000"/>
                </a:solidFill>
                <a:latin typeface="华文楷体" panose="02010600040101010101" pitchFamily="2" charset="-122"/>
                <a:ea typeface="华文楷体" panose="02010600040101010101" pitchFamily="2" charset="-122"/>
              </a:rPr>
              <a:t>）关联整改：</a:t>
            </a:r>
            <a:r>
              <a:rPr lang="zh-CN" altLang="en-US" sz="1108" dirty="0">
                <a:latin typeface="华文楷体" panose="02010600040101010101" pitchFamily="2" charset="-122"/>
                <a:ea typeface="华文楷体" panose="02010600040101010101" pitchFamily="2" charset="-122"/>
              </a:rPr>
              <a:t>缺陷问题录入和行动计划制定及跟踪。 </a:t>
            </a:r>
            <a:endParaRPr lang="en-US" altLang="zh-CN" sz="1108" dirty="0">
              <a:solidFill>
                <a:schemeClr val="bg2">
                  <a:lumMod val="10000"/>
                </a:schemeClr>
              </a:solidFill>
              <a:latin typeface="华文楷体" panose="02010600040101010101" pitchFamily="2" charset="-122"/>
              <a:ea typeface="华文楷体" panose="02010600040101010101" pitchFamily="2" charset="-122"/>
              <a:cs typeface="Arial" pitchFamily="34" charset="0"/>
            </a:endParaRPr>
          </a:p>
        </p:txBody>
      </p:sp>
      <p:sp>
        <p:nvSpPr>
          <p:cNvPr id="14" name="Text Box 29"/>
          <p:cNvSpPr txBox="1">
            <a:spLocks noChangeArrowheads="1"/>
          </p:cNvSpPr>
          <p:nvPr/>
        </p:nvSpPr>
        <p:spPr bwMode="gray">
          <a:xfrm rot="16200000">
            <a:off x="-110406" y="2510732"/>
            <a:ext cx="1768717" cy="375138"/>
          </a:xfrm>
          <a:prstGeom prst="rect">
            <a:avLst/>
          </a:prstGeom>
          <a:solidFill>
            <a:schemeClr val="accent1">
              <a:lumMod val="50000"/>
            </a:schemeClr>
          </a:solidFill>
          <a:ln w="12700" algn="ctr">
            <a:solidFill>
              <a:schemeClr val="tx1"/>
            </a:solidFill>
            <a:miter lim="800000"/>
            <a:headEnd/>
            <a:tailEnd/>
          </a:ln>
        </p:spPr>
        <p:txBody>
          <a:bodyPr vert="vert" lIns="74065" tIns="74065" rIns="74065" bIns="74065" anchor="ctr"/>
          <a:lstStyle/>
          <a:p>
            <a:pPr eaLnBrk="0" hangingPunct="0">
              <a:lnSpc>
                <a:spcPct val="106000"/>
              </a:lnSpc>
              <a:defRPr/>
            </a:pPr>
            <a:r>
              <a:rPr lang="en-US" altLang="zh-TW" sz="1662" dirty="0">
                <a:solidFill>
                  <a:schemeClr val="bg1"/>
                </a:solidFill>
                <a:latin typeface="华文楷体" panose="02010600040101010101" pitchFamily="2" charset="-122"/>
                <a:ea typeface="华文楷体" panose="02010600040101010101" pitchFamily="2" charset="-122"/>
              </a:rPr>
              <a:t>主要</a:t>
            </a:r>
            <a:r>
              <a:rPr lang="zh-CN" altLang="en-US" sz="1662" dirty="0">
                <a:solidFill>
                  <a:schemeClr val="bg1"/>
                </a:solidFill>
                <a:latin typeface="华文楷体" panose="02010600040101010101" pitchFamily="2" charset="-122"/>
                <a:ea typeface="华文楷体" panose="02010600040101010101" pitchFamily="2" charset="-122"/>
              </a:rPr>
              <a:t>功能</a:t>
            </a:r>
            <a:endParaRPr lang="en-US" altLang="zh-TW" sz="1662" dirty="0">
              <a:solidFill>
                <a:schemeClr val="bg1"/>
              </a:solidFill>
              <a:latin typeface="华文楷体" panose="02010600040101010101" pitchFamily="2" charset="-122"/>
              <a:ea typeface="华文楷体" panose="02010600040101010101" pitchFamily="2" charset="-122"/>
            </a:endParaRPr>
          </a:p>
        </p:txBody>
      </p:sp>
      <p:sp>
        <p:nvSpPr>
          <p:cNvPr id="15" name="Text Box 30"/>
          <p:cNvSpPr txBox="1">
            <a:spLocks noChangeArrowheads="1"/>
          </p:cNvSpPr>
          <p:nvPr/>
        </p:nvSpPr>
        <p:spPr bwMode="gray">
          <a:xfrm rot="16200000">
            <a:off x="123821" y="5483864"/>
            <a:ext cx="1252914" cy="375138"/>
          </a:xfrm>
          <a:prstGeom prst="rect">
            <a:avLst/>
          </a:prstGeom>
          <a:solidFill>
            <a:schemeClr val="accent1">
              <a:lumMod val="50000"/>
            </a:schemeClr>
          </a:solidFill>
          <a:ln w="12700" algn="ctr">
            <a:solidFill>
              <a:schemeClr val="tx1"/>
            </a:solidFill>
            <a:miter lim="800000"/>
            <a:headEnd/>
            <a:tailEnd/>
          </a:ln>
        </p:spPr>
        <p:txBody>
          <a:bodyPr vert="eaVert" lIns="74065" tIns="74065" rIns="74065" bIns="74065" anchor="ctr"/>
          <a:lstStyle/>
          <a:p>
            <a:pPr eaLnBrk="0" hangingPunct="0">
              <a:lnSpc>
                <a:spcPct val="106000"/>
              </a:lnSpc>
              <a:defRPr/>
            </a:pPr>
            <a:r>
              <a:rPr lang="en-US" altLang="zh-TW" sz="1662" dirty="0">
                <a:solidFill>
                  <a:schemeClr val="bg1"/>
                </a:solidFill>
                <a:latin typeface="华文楷体" panose="02010600040101010101" pitchFamily="2" charset="-122"/>
                <a:ea typeface="华文楷体" panose="02010600040101010101" pitchFamily="2" charset="-122"/>
              </a:rPr>
              <a:t>工作流程</a:t>
            </a:r>
          </a:p>
        </p:txBody>
      </p:sp>
      <p:cxnSp>
        <p:nvCxnSpPr>
          <p:cNvPr id="16" name="直接连接符 15"/>
          <p:cNvCxnSpPr/>
          <p:nvPr/>
        </p:nvCxnSpPr>
        <p:spPr>
          <a:xfrm>
            <a:off x="990987" y="4912037"/>
            <a:ext cx="7583418" cy="14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组 3"/>
          <p:cNvGrpSpPr/>
          <p:nvPr/>
        </p:nvGrpSpPr>
        <p:grpSpPr>
          <a:xfrm>
            <a:off x="1094460" y="5307696"/>
            <a:ext cx="7378050" cy="857256"/>
            <a:chOff x="-564114" y="4797152"/>
            <a:chExt cx="9312578" cy="928694"/>
          </a:xfrm>
        </p:grpSpPr>
        <p:grpSp>
          <p:nvGrpSpPr>
            <p:cNvPr id="18" name="组 2"/>
            <p:cNvGrpSpPr/>
            <p:nvPr/>
          </p:nvGrpSpPr>
          <p:grpSpPr>
            <a:xfrm>
              <a:off x="2195736" y="4797152"/>
              <a:ext cx="6552728" cy="928694"/>
              <a:chOff x="827584" y="4869160"/>
              <a:chExt cx="7726495" cy="928694"/>
            </a:xfrm>
          </p:grpSpPr>
          <p:sp>
            <p:nvSpPr>
              <p:cNvPr id="23" name="Rectangle 3"/>
              <p:cNvSpPr>
                <a:spLocks noChangeArrowheads="1"/>
              </p:cNvSpPr>
              <p:nvPr/>
            </p:nvSpPr>
            <p:spPr bwMode="gray">
              <a:xfrm>
                <a:off x="2437410" y="4877104"/>
                <a:ext cx="1330323" cy="920750"/>
              </a:xfrm>
              <a:prstGeom prst="rect">
                <a:avLst/>
              </a:prstGeom>
              <a:solidFill>
                <a:srgbClr val="72C7E7"/>
              </a:solidFill>
              <a:ln w="12700" algn="ctr">
                <a:solidFill>
                  <a:schemeClr val="tx1"/>
                </a:solidFill>
                <a:miter lim="800000"/>
                <a:headEnd/>
                <a:tailEnd/>
              </a:ln>
            </p:spPr>
            <p:txBody>
              <a:bodyPr lIns="74065" tIns="74065" rIns="74065" bIns="74065" anchor="ctr"/>
              <a:lstStyle/>
              <a:p>
                <a:pPr algn="ctr" eaLnBrk="0" hangingPunct="0">
                  <a:lnSpc>
                    <a:spcPct val="106000"/>
                  </a:lnSpc>
                </a:pPr>
                <a:r>
                  <a:rPr lang="zh-CN" altLang="en-US" sz="1292" dirty="0">
                    <a:solidFill>
                      <a:schemeClr val="bg1"/>
                    </a:solidFill>
                    <a:latin typeface="华文楷体" panose="02010600040101010101" pitchFamily="2" charset="-122"/>
                    <a:ea typeface="华文楷体" panose="02010600040101010101" pitchFamily="2" charset="-122"/>
                  </a:rPr>
                  <a:t>评价</a:t>
                </a:r>
                <a:endParaRPr lang="en-US" altLang="zh-CN" sz="1292" dirty="0">
                  <a:solidFill>
                    <a:schemeClr val="bg1"/>
                  </a:solidFill>
                  <a:latin typeface="华文楷体" panose="02010600040101010101" pitchFamily="2" charset="-122"/>
                  <a:ea typeface="华文楷体" panose="02010600040101010101" pitchFamily="2" charset="-122"/>
                </a:endParaRPr>
              </a:p>
              <a:p>
                <a:pPr algn="ctr" eaLnBrk="0" hangingPunct="0">
                  <a:lnSpc>
                    <a:spcPct val="106000"/>
                  </a:lnSpc>
                </a:pPr>
                <a:r>
                  <a:rPr lang="zh-CN" altLang="en-US" sz="1292" dirty="0">
                    <a:solidFill>
                      <a:schemeClr val="bg1"/>
                    </a:solidFill>
                    <a:latin typeface="华文楷体" panose="02010600040101010101" pitchFamily="2" charset="-122"/>
                    <a:ea typeface="华文楷体" panose="02010600040101010101" pitchFamily="2" charset="-122"/>
                  </a:rPr>
                  <a:t>计划管理</a:t>
                </a:r>
                <a:endParaRPr lang="en-US" altLang="zh-TW" sz="1292" dirty="0">
                  <a:solidFill>
                    <a:schemeClr val="bg1"/>
                  </a:solidFill>
                  <a:latin typeface="华文楷体" panose="02010600040101010101" pitchFamily="2" charset="-122"/>
                  <a:ea typeface="华文楷体" panose="02010600040101010101" pitchFamily="2" charset="-122"/>
                </a:endParaRPr>
              </a:p>
            </p:txBody>
          </p:sp>
          <p:sp>
            <p:nvSpPr>
              <p:cNvPr id="24" name="右箭头 23"/>
              <p:cNvSpPr/>
              <p:nvPr/>
            </p:nvSpPr>
            <p:spPr>
              <a:xfrm>
                <a:off x="3767733" y="5226350"/>
                <a:ext cx="216024" cy="231370"/>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2">
                  <a:latin typeface="华文楷体" panose="02010600040101010101" pitchFamily="2" charset="-122"/>
                  <a:ea typeface="华文楷体" panose="02010600040101010101" pitchFamily="2" charset="-122"/>
                </a:endParaRPr>
              </a:p>
            </p:txBody>
          </p:sp>
          <p:sp>
            <p:nvSpPr>
              <p:cNvPr id="25" name="Rectangle 3"/>
              <p:cNvSpPr>
                <a:spLocks noChangeArrowheads="1"/>
              </p:cNvSpPr>
              <p:nvPr/>
            </p:nvSpPr>
            <p:spPr bwMode="gray">
              <a:xfrm>
                <a:off x="4053485" y="4869160"/>
                <a:ext cx="1330323" cy="920750"/>
              </a:xfrm>
              <a:prstGeom prst="rect">
                <a:avLst/>
              </a:prstGeom>
              <a:solidFill>
                <a:srgbClr val="72C7E7"/>
              </a:solidFill>
              <a:ln w="12700" algn="ctr">
                <a:solidFill>
                  <a:schemeClr val="tx1"/>
                </a:solidFill>
                <a:miter lim="800000"/>
                <a:headEnd/>
                <a:tailEnd/>
              </a:ln>
            </p:spPr>
            <p:txBody>
              <a:bodyPr lIns="74065" tIns="74065" rIns="74065" bIns="74065" anchor="ctr"/>
              <a:lstStyle/>
              <a:p>
                <a:pPr algn="ctr" eaLnBrk="0" hangingPunct="0">
                  <a:lnSpc>
                    <a:spcPct val="106000"/>
                  </a:lnSpc>
                </a:pPr>
                <a:r>
                  <a:rPr lang="zh-CN" altLang="en-US" sz="1292" dirty="0">
                    <a:solidFill>
                      <a:schemeClr val="bg1"/>
                    </a:solidFill>
                    <a:latin typeface="华文楷体" panose="02010600040101010101" pitchFamily="2" charset="-122"/>
                    <a:ea typeface="华文楷体" panose="02010600040101010101" pitchFamily="2" charset="-122"/>
                  </a:rPr>
                  <a:t>评价任务生成和派发</a:t>
                </a:r>
                <a:endParaRPr lang="en-US" altLang="zh-TW" sz="1292" dirty="0">
                  <a:solidFill>
                    <a:schemeClr val="bg1"/>
                  </a:solidFill>
                  <a:latin typeface="华文楷体" panose="02010600040101010101" pitchFamily="2" charset="-122"/>
                  <a:ea typeface="华文楷体" panose="02010600040101010101" pitchFamily="2" charset="-122"/>
                </a:endParaRPr>
              </a:p>
            </p:txBody>
          </p:sp>
          <p:sp>
            <p:nvSpPr>
              <p:cNvPr id="26" name="Rectangle 3"/>
              <p:cNvSpPr>
                <a:spLocks noChangeArrowheads="1"/>
              </p:cNvSpPr>
              <p:nvPr/>
            </p:nvSpPr>
            <p:spPr bwMode="gray">
              <a:xfrm>
                <a:off x="7223756" y="4869160"/>
                <a:ext cx="1330323" cy="920750"/>
              </a:xfrm>
              <a:prstGeom prst="rect">
                <a:avLst/>
              </a:prstGeom>
              <a:solidFill>
                <a:srgbClr val="72C7E7"/>
              </a:solidFill>
              <a:ln w="12700" algn="ctr">
                <a:solidFill>
                  <a:schemeClr val="tx1"/>
                </a:solidFill>
                <a:miter lim="800000"/>
                <a:headEnd/>
                <a:tailEnd/>
              </a:ln>
            </p:spPr>
            <p:txBody>
              <a:bodyPr lIns="74065" tIns="74065" rIns="74065" bIns="74065" anchor="ctr"/>
              <a:lstStyle/>
              <a:p>
                <a:pPr algn="ctr" eaLnBrk="0" hangingPunct="0">
                  <a:lnSpc>
                    <a:spcPct val="106000"/>
                  </a:lnSpc>
                </a:pPr>
                <a:r>
                  <a:rPr lang="zh-CN" altLang="en-US" sz="1292" dirty="0">
                    <a:solidFill>
                      <a:schemeClr val="bg1"/>
                    </a:solidFill>
                    <a:latin typeface="华文楷体" panose="02010600040101010101" pitchFamily="2" charset="-122"/>
                    <a:ea typeface="华文楷体" panose="02010600040101010101" pitchFamily="2" charset="-122"/>
                  </a:rPr>
                  <a:t>评价结果查询导出</a:t>
                </a:r>
                <a:endParaRPr lang="en-US" altLang="zh-TW" sz="1292" dirty="0">
                  <a:solidFill>
                    <a:schemeClr val="bg1"/>
                  </a:solidFill>
                  <a:latin typeface="华文楷体" panose="02010600040101010101" pitchFamily="2" charset="-122"/>
                  <a:ea typeface="华文楷体" panose="02010600040101010101" pitchFamily="2" charset="-122"/>
                </a:endParaRPr>
              </a:p>
            </p:txBody>
          </p:sp>
          <p:sp>
            <p:nvSpPr>
              <p:cNvPr id="27" name="Rectangle 3"/>
              <p:cNvSpPr>
                <a:spLocks noChangeArrowheads="1"/>
              </p:cNvSpPr>
              <p:nvPr/>
            </p:nvSpPr>
            <p:spPr bwMode="gray">
              <a:xfrm>
                <a:off x="5652120" y="4869160"/>
                <a:ext cx="1330323" cy="920750"/>
              </a:xfrm>
              <a:prstGeom prst="rect">
                <a:avLst/>
              </a:prstGeom>
              <a:solidFill>
                <a:srgbClr val="72C7E7"/>
              </a:solidFill>
              <a:ln w="12700" algn="ctr">
                <a:solidFill>
                  <a:schemeClr val="tx1"/>
                </a:solidFill>
                <a:miter lim="800000"/>
                <a:headEnd/>
                <a:tailEnd/>
              </a:ln>
            </p:spPr>
            <p:txBody>
              <a:bodyPr lIns="74065" tIns="74065" rIns="74065" bIns="74065" anchor="ctr"/>
              <a:lstStyle/>
              <a:p>
                <a:pPr algn="ctr" eaLnBrk="0" hangingPunct="0">
                  <a:lnSpc>
                    <a:spcPct val="106000"/>
                  </a:lnSpc>
                </a:pPr>
                <a:r>
                  <a:rPr lang="zh-CN" altLang="en-US" sz="1292" dirty="0">
                    <a:solidFill>
                      <a:schemeClr val="bg1"/>
                    </a:solidFill>
                    <a:latin typeface="华文楷体" panose="02010600040101010101" pitchFamily="2" charset="-122"/>
                    <a:ea typeface="华文楷体" panose="02010600040101010101" pitchFamily="2" charset="-122"/>
                  </a:rPr>
                  <a:t>指标填报审核确认</a:t>
                </a:r>
                <a:endParaRPr lang="en-US" altLang="zh-CN" sz="1292" dirty="0">
                  <a:solidFill>
                    <a:schemeClr val="bg1"/>
                  </a:solidFill>
                  <a:latin typeface="华文楷体" panose="02010600040101010101" pitchFamily="2" charset="-122"/>
                  <a:ea typeface="华文楷体" panose="02010600040101010101" pitchFamily="2" charset="-122"/>
                </a:endParaRPr>
              </a:p>
            </p:txBody>
          </p:sp>
          <p:sp>
            <p:nvSpPr>
              <p:cNvPr id="28" name="右箭头 27"/>
              <p:cNvSpPr/>
              <p:nvPr/>
            </p:nvSpPr>
            <p:spPr>
              <a:xfrm>
                <a:off x="5410807" y="5226350"/>
                <a:ext cx="216024" cy="231370"/>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2">
                  <a:latin typeface="华文楷体" panose="02010600040101010101" pitchFamily="2" charset="-122"/>
                  <a:ea typeface="华文楷体" panose="02010600040101010101" pitchFamily="2" charset="-122"/>
                </a:endParaRPr>
              </a:p>
            </p:txBody>
          </p:sp>
          <p:sp>
            <p:nvSpPr>
              <p:cNvPr id="29" name="右箭头 28"/>
              <p:cNvSpPr/>
              <p:nvPr/>
            </p:nvSpPr>
            <p:spPr>
              <a:xfrm>
                <a:off x="7009442" y="5226350"/>
                <a:ext cx="216024" cy="231370"/>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2">
                  <a:latin typeface="华文楷体" panose="02010600040101010101" pitchFamily="2" charset="-122"/>
                  <a:ea typeface="华文楷体" panose="02010600040101010101" pitchFamily="2" charset="-122"/>
                </a:endParaRPr>
              </a:p>
            </p:txBody>
          </p:sp>
          <p:sp>
            <p:nvSpPr>
              <p:cNvPr id="30" name="Rectangle 3"/>
              <p:cNvSpPr>
                <a:spLocks noChangeArrowheads="1"/>
              </p:cNvSpPr>
              <p:nvPr/>
            </p:nvSpPr>
            <p:spPr bwMode="gray">
              <a:xfrm>
                <a:off x="827584" y="4869160"/>
                <a:ext cx="1330323" cy="920750"/>
              </a:xfrm>
              <a:prstGeom prst="rect">
                <a:avLst/>
              </a:prstGeom>
              <a:solidFill>
                <a:srgbClr val="72C7E7"/>
              </a:solidFill>
              <a:ln w="12700" algn="ctr">
                <a:solidFill>
                  <a:schemeClr val="tx1"/>
                </a:solidFill>
                <a:miter lim="800000"/>
                <a:headEnd/>
                <a:tailEnd/>
              </a:ln>
            </p:spPr>
            <p:txBody>
              <a:bodyPr lIns="74065" tIns="74065" rIns="74065" bIns="74065" anchor="ctr"/>
              <a:lstStyle/>
              <a:p>
                <a:pPr algn="ctr" eaLnBrk="0" hangingPunct="0">
                  <a:lnSpc>
                    <a:spcPct val="106000"/>
                  </a:lnSpc>
                </a:pPr>
                <a:r>
                  <a:rPr lang="zh-CN" altLang="en-US" sz="1292" dirty="0">
                    <a:solidFill>
                      <a:schemeClr val="bg1"/>
                    </a:solidFill>
                    <a:latin typeface="华文楷体" panose="02010600040101010101" pitchFamily="2" charset="-122"/>
                    <a:ea typeface="华文楷体" panose="02010600040101010101" pitchFamily="2" charset="-122"/>
                  </a:rPr>
                  <a:t>评价指标本地化管理</a:t>
                </a:r>
                <a:endParaRPr lang="en-US" altLang="zh-CN" sz="1292" dirty="0">
                  <a:solidFill>
                    <a:schemeClr val="bg1"/>
                  </a:solidFill>
                  <a:latin typeface="华文楷体" panose="02010600040101010101" pitchFamily="2" charset="-122"/>
                  <a:ea typeface="华文楷体" panose="02010600040101010101" pitchFamily="2" charset="-122"/>
                </a:endParaRPr>
              </a:p>
            </p:txBody>
          </p:sp>
          <p:sp>
            <p:nvSpPr>
              <p:cNvPr id="31" name="右箭头 30"/>
              <p:cNvSpPr/>
              <p:nvPr/>
            </p:nvSpPr>
            <p:spPr>
              <a:xfrm>
                <a:off x="2157907" y="5218406"/>
                <a:ext cx="216024" cy="231370"/>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2">
                  <a:latin typeface="华文楷体" panose="02010600040101010101" pitchFamily="2" charset="-122"/>
                  <a:ea typeface="华文楷体" panose="02010600040101010101" pitchFamily="2" charset="-122"/>
                </a:endParaRPr>
              </a:p>
            </p:txBody>
          </p:sp>
        </p:grpSp>
        <p:sp>
          <p:nvSpPr>
            <p:cNvPr id="19" name="Rectangle 3"/>
            <p:cNvSpPr>
              <a:spLocks noChangeArrowheads="1"/>
            </p:cNvSpPr>
            <p:nvPr/>
          </p:nvSpPr>
          <p:spPr bwMode="gray">
            <a:xfrm>
              <a:off x="827584" y="4797152"/>
              <a:ext cx="1128228" cy="920750"/>
            </a:xfrm>
            <a:prstGeom prst="rect">
              <a:avLst/>
            </a:prstGeom>
            <a:solidFill>
              <a:srgbClr val="72C7E7"/>
            </a:solidFill>
            <a:ln w="12700" algn="ctr">
              <a:solidFill>
                <a:schemeClr val="tx1"/>
              </a:solidFill>
              <a:miter lim="800000"/>
              <a:headEnd/>
              <a:tailEnd/>
            </a:ln>
          </p:spPr>
          <p:txBody>
            <a:bodyPr lIns="74065" tIns="74065" rIns="74065" bIns="74065" anchor="ctr"/>
            <a:lstStyle/>
            <a:p>
              <a:pPr algn="ctr" eaLnBrk="0" hangingPunct="0">
                <a:lnSpc>
                  <a:spcPct val="106000"/>
                </a:lnSpc>
              </a:pPr>
              <a:r>
                <a:rPr lang="zh-CN" altLang="en-US" sz="1292" dirty="0">
                  <a:solidFill>
                    <a:schemeClr val="bg1"/>
                  </a:solidFill>
                  <a:latin typeface="华文楷体" panose="02010600040101010101" pitchFamily="2" charset="-122"/>
                  <a:ea typeface="华文楷体" panose="02010600040101010101" pitchFamily="2" charset="-122"/>
                </a:rPr>
                <a:t>评价指标库管理</a:t>
              </a:r>
              <a:endParaRPr lang="en-US" altLang="zh-CN" sz="1292" dirty="0">
                <a:solidFill>
                  <a:schemeClr val="bg1"/>
                </a:solidFill>
                <a:latin typeface="华文楷体" panose="02010600040101010101" pitchFamily="2" charset="-122"/>
                <a:ea typeface="华文楷体" panose="02010600040101010101" pitchFamily="2" charset="-122"/>
              </a:endParaRPr>
            </a:p>
          </p:txBody>
        </p:sp>
        <p:sp>
          <p:nvSpPr>
            <p:cNvPr id="20" name="右箭头 19"/>
            <p:cNvSpPr/>
            <p:nvPr/>
          </p:nvSpPr>
          <p:spPr>
            <a:xfrm>
              <a:off x="1955812" y="5146398"/>
              <a:ext cx="183207" cy="231370"/>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2">
                <a:latin typeface="华文楷体" panose="02010600040101010101" pitchFamily="2" charset="-122"/>
                <a:ea typeface="华文楷体" panose="02010600040101010101" pitchFamily="2" charset="-122"/>
              </a:endParaRPr>
            </a:p>
          </p:txBody>
        </p:sp>
        <p:sp>
          <p:nvSpPr>
            <p:cNvPr id="21" name="Rectangle 3"/>
            <p:cNvSpPr>
              <a:spLocks noChangeArrowheads="1"/>
            </p:cNvSpPr>
            <p:nvPr/>
          </p:nvSpPr>
          <p:spPr bwMode="gray">
            <a:xfrm>
              <a:off x="-564114" y="4797152"/>
              <a:ext cx="1128228" cy="920750"/>
            </a:xfrm>
            <a:prstGeom prst="rect">
              <a:avLst/>
            </a:prstGeom>
            <a:solidFill>
              <a:srgbClr val="72C7E7"/>
            </a:solidFill>
            <a:ln w="12700" algn="ctr">
              <a:solidFill>
                <a:schemeClr val="tx1"/>
              </a:solidFill>
              <a:miter lim="800000"/>
              <a:headEnd/>
              <a:tailEnd/>
            </a:ln>
          </p:spPr>
          <p:txBody>
            <a:bodyPr lIns="74065" tIns="74065" rIns="74065" bIns="74065" anchor="ctr"/>
            <a:lstStyle/>
            <a:p>
              <a:pPr algn="ctr" eaLnBrk="0" hangingPunct="0">
                <a:lnSpc>
                  <a:spcPct val="106000"/>
                </a:lnSpc>
              </a:pPr>
              <a:r>
                <a:rPr lang="zh-CN" altLang="en-US" sz="1292" dirty="0">
                  <a:solidFill>
                    <a:schemeClr val="bg1"/>
                  </a:solidFill>
                  <a:latin typeface="华文楷体" panose="02010600040101010101" pitchFamily="2" charset="-122"/>
                  <a:ea typeface="华文楷体" panose="02010600040101010101" pitchFamily="2" charset="-122"/>
                </a:rPr>
                <a:t>评价项目类型分值维护</a:t>
              </a:r>
              <a:endParaRPr lang="en-US" altLang="zh-CN" sz="1292" dirty="0">
                <a:solidFill>
                  <a:schemeClr val="bg1"/>
                </a:solidFill>
                <a:latin typeface="华文楷体" panose="02010600040101010101" pitchFamily="2" charset="-122"/>
                <a:ea typeface="华文楷体" panose="02010600040101010101" pitchFamily="2" charset="-122"/>
              </a:endParaRPr>
            </a:p>
          </p:txBody>
        </p:sp>
        <p:sp>
          <p:nvSpPr>
            <p:cNvPr id="22" name="右箭头 21"/>
            <p:cNvSpPr/>
            <p:nvPr/>
          </p:nvSpPr>
          <p:spPr>
            <a:xfrm>
              <a:off x="564114" y="5146398"/>
              <a:ext cx="183207" cy="231370"/>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92">
                <a:latin typeface="华文楷体" panose="02010600040101010101" pitchFamily="2" charset="-122"/>
                <a:ea typeface="华文楷体" panose="02010600040101010101" pitchFamily="2" charset="-122"/>
              </a:endParaRPr>
            </a:p>
          </p:txBody>
        </p:sp>
      </p:grpSp>
      <p:grpSp>
        <p:nvGrpSpPr>
          <p:cNvPr id="32" name="组 5"/>
          <p:cNvGrpSpPr/>
          <p:nvPr/>
        </p:nvGrpSpPr>
        <p:grpSpPr>
          <a:xfrm>
            <a:off x="6943725" y="3316783"/>
            <a:ext cx="1063503" cy="1861130"/>
            <a:chOff x="7020272" y="2601253"/>
            <a:chExt cx="1440160" cy="2016224"/>
          </a:xfrm>
        </p:grpSpPr>
        <p:sp>
          <p:nvSpPr>
            <p:cNvPr id="33" name="TextBox 131"/>
            <p:cNvSpPr txBox="1"/>
            <p:nvPr/>
          </p:nvSpPr>
          <p:spPr>
            <a:xfrm>
              <a:off x="7236295" y="2862245"/>
              <a:ext cx="1080120" cy="284731"/>
            </a:xfrm>
            <a:prstGeom prst="rect">
              <a:avLst/>
            </a:prstGeom>
            <a:solidFill>
              <a:schemeClr val="accent2">
                <a:lumMod val="40000"/>
                <a:lumOff val="60000"/>
              </a:schemeClr>
            </a:solidFill>
            <a:ln>
              <a:solidFill>
                <a:schemeClr val="accent1"/>
              </a:solidFill>
            </a:ln>
          </p:spPr>
          <p:txBody>
            <a:bodyPr wrap="square" rtlCol="0">
              <a:spAutoFit/>
            </a:bodyPr>
            <a:lstStyle/>
            <a:p>
              <a:r>
                <a:rPr lang="zh-CN" altLang="en-US" sz="1108" dirty="0">
                  <a:latin typeface="华文楷体" panose="02010600040101010101" pitchFamily="2" charset="-122"/>
                  <a:ea typeface="华文楷体" panose="02010600040101010101" pitchFamily="2" charset="-122"/>
                </a:rPr>
                <a:t>核心系统</a:t>
              </a:r>
            </a:p>
          </p:txBody>
        </p:sp>
        <p:sp>
          <p:nvSpPr>
            <p:cNvPr id="34" name="TextBox 132"/>
            <p:cNvSpPr txBox="1"/>
            <p:nvPr/>
          </p:nvSpPr>
          <p:spPr>
            <a:xfrm>
              <a:off x="7236295" y="3233318"/>
              <a:ext cx="1080120" cy="284731"/>
            </a:xfrm>
            <a:prstGeom prst="rect">
              <a:avLst/>
            </a:prstGeom>
            <a:solidFill>
              <a:schemeClr val="accent2">
                <a:lumMod val="40000"/>
                <a:lumOff val="60000"/>
              </a:schemeClr>
            </a:solidFill>
            <a:ln>
              <a:solidFill>
                <a:schemeClr val="accent1"/>
              </a:solidFill>
            </a:ln>
          </p:spPr>
          <p:txBody>
            <a:bodyPr wrap="square" rtlCol="0">
              <a:spAutoFit/>
            </a:bodyPr>
            <a:lstStyle/>
            <a:p>
              <a:r>
                <a:rPr lang="zh-CN" altLang="en-US" sz="1108" dirty="0">
                  <a:latin typeface="华文楷体" panose="02010600040101010101" pitchFamily="2" charset="-122"/>
                  <a:ea typeface="华文楷体" panose="02010600040101010101" pitchFamily="2" charset="-122"/>
                </a:rPr>
                <a:t>财务系统</a:t>
              </a:r>
            </a:p>
          </p:txBody>
        </p:sp>
        <p:sp>
          <p:nvSpPr>
            <p:cNvPr id="35" name="TextBox 133"/>
            <p:cNvSpPr txBox="1"/>
            <p:nvPr/>
          </p:nvSpPr>
          <p:spPr>
            <a:xfrm>
              <a:off x="7236295" y="3582312"/>
              <a:ext cx="1080120" cy="284731"/>
            </a:xfrm>
            <a:prstGeom prst="rect">
              <a:avLst/>
            </a:prstGeom>
            <a:solidFill>
              <a:schemeClr val="accent2">
                <a:lumMod val="40000"/>
                <a:lumOff val="60000"/>
              </a:schemeClr>
            </a:solidFill>
            <a:ln>
              <a:solidFill>
                <a:schemeClr val="accent1"/>
              </a:solidFill>
            </a:ln>
          </p:spPr>
          <p:txBody>
            <a:bodyPr wrap="square" rtlCol="0">
              <a:spAutoFit/>
            </a:bodyPr>
            <a:lstStyle/>
            <a:p>
              <a:r>
                <a:rPr lang="zh-CN" altLang="en-US" sz="1108" dirty="0" smtClean="0">
                  <a:latin typeface="华文楷体" panose="02010600040101010101" pitchFamily="2" charset="-122"/>
                  <a:ea typeface="华文楷体" panose="02010600040101010101" pitchFamily="2" charset="-122"/>
                </a:rPr>
                <a:t>投资系统</a:t>
              </a:r>
              <a:endParaRPr lang="zh-CN" altLang="en-US" sz="1108" dirty="0">
                <a:latin typeface="华文楷体" panose="02010600040101010101" pitchFamily="2" charset="-122"/>
                <a:ea typeface="华文楷体" panose="02010600040101010101" pitchFamily="2" charset="-122"/>
              </a:endParaRPr>
            </a:p>
          </p:txBody>
        </p:sp>
        <p:sp>
          <p:nvSpPr>
            <p:cNvPr id="36" name="TextBox 134"/>
            <p:cNvSpPr txBox="1"/>
            <p:nvPr/>
          </p:nvSpPr>
          <p:spPr>
            <a:xfrm>
              <a:off x="7236295" y="3944089"/>
              <a:ext cx="1080120" cy="284731"/>
            </a:xfrm>
            <a:prstGeom prst="rect">
              <a:avLst/>
            </a:prstGeom>
            <a:solidFill>
              <a:schemeClr val="accent2">
                <a:lumMod val="40000"/>
                <a:lumOff val="60000"/>
              </a:schemeClr>
            </a:solidFill>
            <a:ln>
              <a:solidFill>
                <a:schemeClr val="accent1"/>
              </a:solidFill>
            </a:ln>
          </p:spPr>
          <p:txBody>
            <a:bodyPr wrap="square" rtlCol="0">
              <a:spAutoFit/>
            </a:bodyPr>
            <a:lstStyle/>
            <a:p>
              <a:r>
                <a:rPr lang="zh-CN" altLang="en-US" sz="1108" dirty="0" smtClean="0">
                  <a:latin typeface="华文楷体" panose="02010600040101010101" pitchFamily="2" charset="-122"/>
                  <a:ea typeface="华文楷体" panose="02010600040101010101" pitchFamily="2" charset="-122"/>
                </a:rPr>
                <a:t>客服系统</a:t>
              </a:r>
              <a:endParaRPr lang="zh-CN" altLang="en-US" sz="1108" dirty="0">
                <a:latin typeface="华文楷体" panose="02010600040101010101" pitchFamily="2" charset="-122"/>
                <a:ea typeface="华文楷体" panose="02010600040101010101" pitchFamily="2" charset="-122"/>
              </a:endParaRPr>
            </a:p>
          </p:txBody>
        </p:sp>
        <p:sp>
          <p:nvSpPr>
            <p:cNvPr id="37" name="TextBox 135"/>
            <p:cNvSpPr txBox="1"/>
            <p:nvPr/>
          </p:nvSpPr>
          <p:spPr>
            <a:xfrm>
              <a:off x="7236295" y="4308507"/>
              <a:ext cx="1080120" cy="284731"/>
            </a:xfrm>
            <a:prstGeom prst="rect">
              <a:avLst/>
            </a:prstGeom>
            <a:solidFill>
              <a:schemeClr val="accent2">
                <a:lumMod val="40000"/>
                <a:lumOff val="60000"/>
              </a:schemeClr>
            </a:solidFill>
            <a:ln>
              <a:solidFill>
                <a:schemeClr val="accent1"/>
              </a:solidFill>
            </a:ln>
          </p:spPr>
          <p:txBody>
            <a:bodyPr wrap="square" rtlCol="0">
              <a:spAutoFit/>
            </a:bodyPr>
            <a:lstStyle/>
            <a:p>
              <a:r>
                <a:rPr lang="zh-CN" altLang="en-US" sz="1108" dirty="0" smtClean="0">
                  <a:latin typeface="华文楷体" panose="02010600040101010101" pitchFamily="2" charset="-122"/>
                  <a:ea typeface="华文楷体" panose="02010600040101010101" pitchFamily="2" charset="-122"/>
                </a:rPr>
                <a:t>人力系统</a:t>
              </a:r>
              <a:endParaRPr lang="zh-CN" altLang="en-US" sz="1108" dirty="0">
                <a:latin typeface="华文楷体" panose="02010600040101010101" pitchFamily="2" charset="-122"/>
                <a:ea typeface="华文楷体" panose="02010600040101010101" pitchFamily="2" charset="-122"/>
              </a:endParaRPr>
            </a:p>
          </p:txBody>
        </p:sp>
        <p:sp>
          <p:nvSpPr>
            <p:cNvPr id="38" name="矩形 37"/>
            <p:cNvSpPr/>
            <p:nvPr/>
          </p:nvSpPr>
          <p:spPr>
            <a:xfrm>
              <a:off x="7020272" y="2601253"/>
              <a:ext cx="1440160" cy="2016224"/>
            </a:xfrm>
            <a:prstGeom prst="rect">
              <a:avLst/>
            </a:prstGeom>
            <a:noFill/>
            <a:ln w="158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2">
                <a:latin typeface="华文楷体" panose="02010600040101010101" pitchFamily="2" charset="-122"/>
                <a:ea typeface="华文楷体" panose="02010600040101010101" pitchFamily="2" charset="-122"/>
              </a:endParaRPr>
            </a:p>
          </p:txBody>
        </p:sp>
      </p:grpSp>
      <p:cxnSp>
        <p:nvCxnSpPr>
          <p:cNvPr id="39" name="肘形连接符 38"/>
          <p:cNvCxnSpPr/>
          <p:nvPr/>
        </p:nvCxnSpPr>
        <p:spPr>
          <a:xfrm rot="10800000" flipV="1">
            <a:off x="6744318" y="4313816"/>
            <a:ext cx="199407" cy="99703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0" name="线形标注 1 39"/>
          <p:cNvSpPr/>
          <p:nvPr/>
        </p:nvSpPr>
        <p:spPr>
          <a:xfrm>
            <a:off x="8339572" y="2830992"/>
            <a:ext cx="398814" cy="1835679"/>
          </a:xfrm>
          <a:prstGeom prst="borderCallout1">
            <a:avLst>
              <a:gd name="adj1" fmla="val 18750"/>
              <a:gd name="adj2" fmla="val -8333"/>
              <a:gd name="adj3" fmla="val 90026"/>
              <a:gd name="adj4" fmla="val -79486"/>
            </a:avLst>
          </a:prstGeom>
          <a:solidFill>
            <a:schemeClr val="accent1">
              <a:lumMod val="50000"/>
            </a:schemeClr>
          </a:solidFill>
          <a:ln w="12700" algn="ctr">
            <a:solidFill>
              <a:schemeClr val="tx1"/>
            </a:solidFill>
            <a:miter lim="800000"/>
            <a:headEnd/>
            <a:tailEnd/>
          </a:ln>
        </p:spPr>
        <p:txBody>
          <a:bodyPr vert="horz" wrap="square" lIns="74065" tIns="74065" rIns="74065" bIns="74065" anchor="ctr">
            <a:spAutoFit/>
          </a:bodyPr>
          <a:lstStyle/>
          <a:p>
            <a:pPr eaLnBrk="0" hangingPunct="0">
              <a:lnSpc>
                <a:spcPct val="106000"/>
              </a:lnSpc>
            </a:pPr>
            <a:r>
              <a:rPr lang="zh-CN" altLang="en-US" sz="1292" dirty="0">
                <a:solidFill>
                  <a:schemeClr val="bg1"/>
                </a:solidFill>
                <a:latin typeface="华文楷体" panose="02010600040101010101" pitchFamily="2" charset="-122"/>
                <a:ea typeface="华文楷体" panose="02010600040101010101" pitchFamily="2" charset="-122"/>
              </a:rPr>
              <a:t>部分指标系统采集</a:t>
            </a:r>
          </a:p>
        </p:txBody>
      </p:sp>
    </p:spTree>
    <p:extLst>
      <p:ext uri="{BB962C8B-B14F-4D97-AF65-F5344CB8AC3E}">
        <p14:creationId xmlns="" xmlns:p14="http://schemas.microsoft.com/office/powerpoint/2010/main" val="19004320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8300" y="214736"/>
            <a:ext cx="9144000" cy="857232"/>
          </a:xfrm>
        </p:spPr>
        <p:txBody>
          <a:bodyPr/>
          <a:lstStyle/>
          <a:p>
            <a:pPr algn="l" eaLnBrk="1" hangingPunct="1"/>
            <a:r>
              <a:rPr lang="zh-CN" altLang="en-US" sz="3600" dirty="0">
                <a:solidFill>
                  <a:srgbClr val="000000"/>
                </a:solidFill>
                <a:latin typeface="SimHei" charset="-122"/>
                <a:ea typeface="SimHei" charset="-122"/>
                <a:cs typeface="SimHei" charset="-122"/>
              </a:rPr>
              <a:t>风险综合评级</a:t>
            </a:r>
            <a:r>
              <a:rPr lang="en-US" altLang="zh-CN" sz="3600" dirty="0" smtClean="0">
                <a:solidFill>
                  <a:srgbClr val="000000"/>
                </a:solidFill>
                <a:latin typeface="SimHei" charset="-122"/>
                <a:ea typeface="SimHei" charset="-122"/>
                <a:cs typeface="SimHei" charset="-122"/>
              </a:rPr>
              <a:t>-</a:t>
            </a:r>
            <a:r>
              <a:rPr lang="zh-CN" altLang="en-US" sz="3600" dirty="0" smtClean="0">
                <a:solidFill>
                  <a:srgbClr val="000000"/>
                </a:solidFill>
                <a:latin typeface="SimHei" charset="-122"/>
                <a:ea typeface="SimHei" charset="-122"/>
                <a:cs typeface="SimHei" charset="-122"/>
              </a:rPr>
              <a:t>人身险标准化结果</a:t>
            </a:r>
          </a:p>
        </p:txBody>
      </p:sp>
      <p:pic>
        <p:nvPicPr>
          <p:cNvPr id="172036" name="Picture 4"/>
          <p:cNvPicPr>
            <a:picLocks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52880" y="1692274"/>
            <a:ext cx="8236800" cy="4125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0366278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30200" y="284910"/>
            <a:ext cx="9144000" cy="857232"/>
          </a:xfrm>
        </p:spPr>
        <p:txBody>
          <a:bodyPr/>
          <a:lstStyle/>
          <a:p>
            <a:pPr algn="l" eaLnBrk="1" hangingPunct="1"/>
            <a:r>
              <a:rPr lang="zh-CN" altLang="en-US" sz="3600" dirty="0">
                <a:solidFill>
                  <a:srgbClr val="000000"/>
                </a:solidFill>
                <a:latin typeface="SimHei" charset="-122"/>
                <a:ea typeface="SimHei" charset="-122"/>
                <a:cs typeface="SimHei" charset="-122"/>
              </a:rPr>
              <a:t>系统功能</a:t>
            </a:r>
            <a:r>
              <a:rPr lang="en-US" altLang="zh-CN" sz="3600" dirty="0">
                <a:solidFill>
                  <a:srgbClr val="000000"/>
                </a:solidFill>
                <a:latin typeface="SimHei" charset="-122"/>
                <a:ea typeface="SimHei" charset="-122"/>
                <a:cs typeface="SimHei" charset="-122"/>
              </a:rPr>
              <a:t>-</a:t>
            </a:r>
            <a:r>
              <a:rPr lang="zh-CN" altLang="en-US" sz="3600" dirty="0" smtClean="0">
                <a:solidFill>
                  <a:srgbClr val="000000"/>
                </a:solidFill>
                <a:latin typeface="SimHei" charset="-122"/>
                <a:ea typeface="SimHei" charset="-122"/>
                <a:cs typeface="SimHei" charset="-122"/>
              </a:rPr>
              <a:t>风险</a:t>
            </a:r>
            <a:r>
              <a:rPr lang="zh-CN" altLang="en-US" sz="3600" dirty="0">
                <a:solidFill>
                  <a:srgbClr val="000000"/>
                </a:solidFill>
                <a:latin typeface="SimHei" charset="-122"/>
                <a:ea typeface="SimHei" charset="-122"/>
                <a:cs typeface="SimHei" charset="-122"/>
              </a:rPr>
              <a:t>综合评级</a:t>
            </a:r>
            <a:endParaRPr lang="zh-CN" altLang="en-US" sz="3600" dirty="0" smtClean="0">
              <a:solidFill>
                <a:srgbClr val="000000"/>
              </a:solidFill>
              <a:latin typeface="SimHei" charset="-122"/>
              <a:ea typeface="SimHei" charset="-122"/>
              <a:cs typeface="SimHei" charset="-122"/>
            </a:endParaRPr>
          </a:p>
        </p:txBody>
      </p:sp>
      <p:pic>
        <p:nvPicPr>
          <p:cNvPr id="4" name="图片 3"/>
          <p:cNvPicPr>
            <a:picLocks noChangeAspect="1"/>
          </p:cNvPicPr>
          <p:nvPr/>
        </p:nvPicPr>
        <p:blipFill>
          <a:blip r:embed="rId2"/>
          <a:stretch>
            <a:fillRect/>
          </a:stretch>
        </p:blipFill>
        <p:spPr>
          <a:xfrm>
            <a:off x="492370" y="1513123"/>
            <a:ext cx="8134048" cy="4414781"/>
          </a:xfrm>
          <a:prstGeom prst="rect">
            <a:avLst/>
          </a:prstGeom>
        </p:spPr>
      </p:pic>
      <p:pic>
        <p:nvPicPr>
          <p:cNvPr id="5" name="图片 4"/>
          <p:cNvPicPr>
            <a:picLocks noChangeAspect="1"/>
          </p:cNvPicPr>
          <p:nvPr/>
        </p:nvPicPr>
        <p:blipFill>
          <a:blip r:embed="rId3"/>
          <a:stretch>
            <a:fillRect/>
          </a:stretch>
        </p:blipFill>
        <p:spPr>
          <a:xfrm>
            <a:off x="1861794" y="4888075"/>
            <a:ext cx="7009323" cy="1410810"/>
          </a:xfrm>
          <a:prstGeom prst="rect">
            <a:avLst/>
          </a:prstGeom>
        </p:spPr>
      </p:pic>
      <p:sp>
        <p:nvSpPr>
          <p:cNvPr id="6" name="Text Box 29"/>
          <p:cNvSpPr txBox="1">
            <a:spLocks noChangeArrowheads="1"/>
          </p:cNvSpPr>
          <p:nvPr/>
        </p:nvSpPr>
        <p:spPr bwMode="gray">
          <a:xfrm>
            <a:off x="885936" y="1142142"/>
            <a:ext cx="2621226" cy="352266"/>
          </a:xfrm>
          <a:prstGeom prst="rect">
            <a:avLst/>
          </a:prstGeom>
          <a:solidFill>
            <a:srgbClr val="FFC000"/>
          </a:solidFill>
          <a:ln>
            <a:noFill/>
          </a:ln>
          <a:effectLst>
            <a:outerShdw blurRad="50800" dist="50800" dir="5400000" algn="ctr" rotWithShape="0">
              <a:srgbClr val="000000">
                <a:alpha val="91000"/>
              </a:srgbClr>
            </a:outerShdw>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anchor="ctr"/>
          <a:lstStyle/>
          <a:p>
            <a:pPr algn="ctr">
              <a:lnSpc>
                <a:spcPct val="106000"/>
              </a:lnSpc>
              <a:buClr>
                <a:srgbClr val="003F5F"/>
              </a:buClr>
              <a:defRPr/>
            </a:pPr>
            <a:r>
              <a:rPr lang="zh-CN" altLang="en-US" sz="1292" dirty="0">
                <a:solidFill>
                  <a:schemeClr val="tx1"/>
                </a:solidFill>
                <a:latin typeface="华文楷体" panose="02010600040101010101" pitchFamily="2" charset="-122"/>
                <a:ea typeface="华文楷体" panose="02010600040101010101" pitchFamily="2" charset="-122"/>
              </a:rPr>
              <a:t>评价指标维护</a:t>
            </a:r>
            <a:endParaRPr lang="en-US" altLang="zh-TW" sz="1292" dirty="0">
              <a:solidFill>
                <a:schemeClr val="tx1"/>
              </a:solidFill>
              <a:latin typeface="华文楷体" panose="02010600040101010101" pitchFamily="2" charset="-122"/>
              <a:ea typeface="华文楷体" panose="02010600040101010101" pitchFamily="2" charset="-122"/>
            </a:endParaRPr>
          </a:p>
        </p:txBody>
      </p:sp>
    </p:spTree>
    <p:extLst>
      <p:ext uri="{BB962C8B-B14F-4D97-AF65-F5344CB8AC3E}">
        <p14:creationId xmlns="" xmlns:p14="http://schemas.microsoft.com/office/powerpoint/2010/main" val="700855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92100" y="215900"/>
            <a:ext cx="9144000" cy="857232"/>
          </a:xfrm>
        </p:spPr>
        <p:txBody>
          <a:bodyPr/>
          <a:lstStyle/>
          <a:p>
            <a:pPr algn="l" eaLnBrk="1" hangingPunct="1"/>
            <a:r>
              <a:rPr lang="zh-CN" altLang="en-US" sz="3600" dirty="0">
                <a:solidFill>
                  <a:srgbClr val="000000"/>
                </a:solidFill>
                <a:latin typeface="SimHei" charset="-122"/>
                <a:ea typeface="SimHei" charset="-122"/>
                <a:cs typeface="SimHei" charset="-122"/>
              </a:rPr>
              <a:t>系统功能</a:t>
            </a:r>
            <a:r>
              <a:rPr lang="en-US" altLang="zh-CN" sz="3600" dirty="0" smtClean="0">
                <a:solidFill>
                  <a:srgbClr val="000000"/>
                </a:solidFill>
                <a:latin typeface="SimHei" charset="-122"/>
                <a:ea typeface="SimHei" charset="-122"/>
                <a:cs typeface="SimHei" charset="-122"/>
              </a:rPr>
              <a:t>-</a:t>
            </a:r>
            <a:r>
              <a:rPr lang="zh-CN" altLang="en-US" sz="3600" dirty="0" smtClean="0">
                <a:solidFill>
                  <a:srgbClr val="000000"/>
                </a:solidFill>
                <a:latin typeface="SimHei" charset="-122"/>
                <a:ea typeface="SimHei" charset="-122"/>
                <a:cs typeface="SimHei" charset="-122"/>
              </a:rPr>
              <a:t>风险综合评级（续）</a:t>
            </a:r>
          </a:p>
        </p:txBody>
      </p:sp>
      <p:sp>
        <p:nvSpPr>
          <p:cNvPr id="4" name="Text Box 29"/>
          <p:cNvSpPr txBox="1">
            <a:spLocks noChangeArrowheads="1"/>
          </p:cNvSpPr>
          <p:nvPr/>
        </p:nvSpPr>
        <p:spPr bwMode="gray">
          <a:xfrm>
            <a:off x="800559" y="1127859"/>
            <a:ext cx="2621226" cy="352266"/>
          </a:xfrm>
          <a:prstGeom prst="rect">
            <a:avLst/>
          </a:prstGeom>
          <a:solidFill>
            <a:srgbClr val="FFC000"/>
          </a:solidFill>
          <a:ln>
            <a:noFill/>
          </a:ln>
          <a:effectLst>
            <a:outerShdw blurRad="50800" dist="50800" dir="5400000" algn="ctr" rotWithShape="0">
              <a:srgbClr val="000000">
                <a:alpha val="91000"/>
              </a:srgbClr>
            </a:outerShdw>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anchor="ctr"/>
          <a:lstStyle/>
          <a:p>
            <a:pPr algn="ctr">
              <a:lnSpc>
                <a:spcPct val="106000"/>
              </a:lnSpc>
              <a:buClr>
                <a:srgbClr val="003F5F"/>
              </a:buClr>
              <a:defRPr/>
            </a:pPr>
            <a:r>
              <a:rPr lang="zh-CN" altLang="en-US" sz="1292" dirty="0">
                <a:solidFill>
                  <a:schemeClr val="tx1"/>
                </a:solidFill>
                <a:latin typeface="华文楷体" panose="02010600040101010101" pitchFamily="2" charset="-122"/>
                <a:ea typeface="华文楷体" panose="02010600040101010101" pitchFamily="2" charset="-122"/>
              </a:rPr>
              <a:t>评价指标填报</a:t>
            </a:r>
            <a:endParaRPr lang="en-US" altLang="zh-TW" sz="1292" dirty="0">
              <a:solidFill>
                <a:schemeClr val="tx1"/>
              </a:solidFill>
              <a:latin typeface="华文楷体" panose="02010600040101010101" pitchFamily="2" charset="-122"/>
              <a:ea typeface="华文楷体" panose="02010600040101010101" pitchFamily="2" charset="-122"/>
            </a:endParaRPr>
          </a:p>
        </p:txBody>
      </p:sp>
      <p:pic>
        <p:nvPicPr>
          <p:cNvPr id="5" name="图片 4"/>
          <p:cNvPicPr/>
          <p:nvPr/>
        </p:nvPicPr>
        <p:blipFill>
          <a:blip r:embed="rId2"/>
          <a:stretch>
            <a:fillRect/>
          </a:stretch>
        </p:blipFill>
        <p:spPr>
          <a:xfrm>
            <a:off x="800559" y="1683413"/>
            <a:ext cx="5051638" cy="3788729"/>
          </a:xfrm>
          <a:prstGeom prst="rect">
            <a:avLst/>
          </a:prstGeom>
        </p:spPr>
      </p:pic>
      <p:pic>
        <p:nvPicPr>
          <p:cNvPr id="6" name="图片 5"/>
          <p:cNvPicPr/>
          <p:nvPr/>
        </p:nvPicPr>
        <p:blipFill>
          <a:blip r:embed="rId3"/>
          <a:stretch>
            <a:fillRect/>
          </a:stretch>
        </p:blipFill>
        <p:spPr>
          <a:xfrm>
            <a:off x="2960799" y="2493251"/>
            <a:ext cx="5782796" cy="3921666"/>
          </a:xfrm>
          <a:prstGeom prst="rect">
            <a:avLst/>
          </a:prstGeom>
        </p:spPr>
      </p:pic>
    </p:spTree>
    <p:extLst>
      <p:ext uri="{BB962C8B-B14F-4D97-AF65-F5344CB8AC3E}">
        <p14:creationId xmlns="" xmlns:p14="http://schemas.microsoft.com/office/powerpoint/2010/main" val="11060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3879" y="1197736"/>
            <a:ext cx="8995726" cy="4668668"/>
          </a:xfrm>
          <a:prstGeom prst="rect">
            <a:avLst/>
          </a:prstGeom>
          <a:ln>
            <a:noFill/>
          </a:ln>
          <a:effectLst>
            <a:softEdge rad="1125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Title 1"/>
          <p:cNvSpPr>
            <a:spLocks noGrp="1"/>
          </p:cNvSpPr>
          <p:nvPr>
            <p:ph type="title"/>
          </p:nvPr>
        </p:nvSpPr>
        <p:spPr>
          <a:xfrm>
            <a:off x="368300" y="214736"/>
            <a:ext cx="9144000" cy="857232"/>
          </a:xfrm>
        </p:spPr>
        <p:txBody>
          <a:bodyPr/>
          <a:lstStyle/>
          <a:p>
            <a:pPr algn="l" eaLnBrk="1" hangingPunct="1"/>
            <a:r>
              <a:rPr lang="zh-CN" altLang="en-US" sz="3600" dirty="0">
                <a:solidFill>
                  <a:srgbClr val="000000"/>
                </a:solidFill>
                <a:latin typeface="SimHei" charset="-122"/>
                <a:ea typeface="SimHei" charset="-122"/>
                <a:cs typeface="SimHei" charset="-122"/>
              </a:rPr>
              <a:t>风险综合评级</a:t>
            </a:r>
            <a:r>
              <a:rPr lang="en-US" altLang="zh-CN" sz="3600" dirty="0" smtClean="0">
                <a:solidFill>
                  <a:srgbClr val="000000"/>
                </a:solidFill>
                <a:latin typeface="SimHei" charset="-122"/>
                <a:ea typeface="SimHei" charset="-122"/>
                <a:cs typeface="SimHei" charset="-122"/>
              </a:rPr>
              <a:t>-XBRL</a:t>
            </a:r>
            <a:r>
              <a:rPr lang="zh-CN" altLang="en-US" sz="3600" dirty="0" smtClean="0">
                <a:solidFill>
                  <a:srgbClr val="000000"/>
                </a:solidFill>
                <a:latin typeface="SimHei" charset="-122"/>
                <a:ea typeface="SimHei" charset="-122"/>
                <a:cs typeface="SimHei" charset="-122"/>
              </a:rPr>
              <a:t>结果展示</a:t>
            </a:r>
          </a:p>
        </p:txBody>
      </p:sp>
    </p:spTree>
    <p:extLst>
      <p:ext uri="{BB962C8B-B14F-4D97-AF65-F5344CB8AC3E}">
        <p14:creationId xmlns="" xmlns:p14="http://schemas.microsoft.com/office/powerpoint/2010/main" val="6627066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274638"/>
            <a:ext cx="8229600" cy="696139"/>
          </a:xfrm>
        </p:spPr>
        <p:txBody>
          <a:bodyPr/>
          <a:lstStyle/>
          <a:p>
            <a:pPr algn="l"/>
            <a:r>
              <a:rPr lang="zh-CN" altLang="en-US" sz="3600" dirty="0" smtClean="0">
                <a:latin typeface="黑体"/>
                <a:ea typeface="黑体"/>
                <a:cs typeface="黑体"/>
              </a:rPr>
              <a:t>操作风险三大管理工具</a:t>
            </a:r>
            <a:endParaRPr lang="zh-CN" altLang="en-US" sz="3600" dirty="0">
              <a:latin typeface="黑体"/>
              <a:ea typeface="黑体"/>
              <a:cs typeface="黑体"/>
            </a:endParaRPr>
          </a:p>
        </p:txBody>
      </p:sp>
      <p:pic>
        <p:nvPicPr>
          <p:cNvPr id="5" name="图片 4" descr="C:\Users\admin\Desktop\reference\操作风险管理概论及三大工具_图文37p.jpg"/>
          <p:cNvPicPr/>
          <p:nvPr/>
        </p:nvPicPr>
        <p:blipFill rotWithShape="1">
          <a:blip r:embed="rId2">
            <a:extLst>
              <a:ext uri="{28A0092B-C50C-407E-A947-70E740481C1C}">
                <a14:useLocalDpi xmlns="" xmlns:a14="http://schemas.microsoft.com/office/drawing/2010/main" val="0"/>
              </a:ext>
            </a:extLst>
          </a:blip>
          <a:srcRect t="7416" r="3521" b="16572"/>
          <a:stretch/>
        </p:blipFill>
        <p:spPr bwMode="auto">
          <a:xfrm>
            <a:off x="193183" y="1355138"/>
            <a:ext cx="8757634" cy="4685054"/>
          </a:xfrm>
          <a:prstGeom prst="rect">
            <a:avLst/>
          </a:prstGeom>
          <a:noFill/>
          <a:ln>
            <a:noFill/>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5938554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189495" y="245792"/>
            <a:ext cx="8291513" cy="706437"/>
          </a:xfrm>
        </p:spPr>
        <p:txBody>
          <a:bodyPr/>
          <a:lstStyle/>
          <a:p>
            <a:pPr algn="l" eaLnBrk="1" hangingPunct="1"/>
            <a:r>
              <a:rPr lang="zh-CN" altLang="en-US" sz="3600" dirty="0" smtClean="0">
                <a:latin typeface="SimHei" charset="-122"/>
                <a:ea typeface="SimHei" charset="-122"/>
                <a:cs typeface="SimHei" charset="-122"/>
              </a:rPr>
              <a:t>关于吉贝克公司</a:t>
            </a:r>
          </a:p>
        </p:txBody>
      </p:sp>
      <p:sp>
        <p:nvSpPr>
          <p:cNvPr id="4" name="Text Box 6"/>
          <p:cNvSpPr txBox="1">
            <a:spLocks noChangeArrowheads="1"/>
          </p:cNvSpPr>
          <p:nvPr/>
        </p:nvSpPr>
        <p:spPr bwMode="auto">
          <a:xfrm>
            <a:off x="1921936" y="1071546"/>
            <a:ext cx="6364840" cy="738664"/>
          </a:xfrm>
          <a:prstGeom prst="rect">
            <a:avLst/>
          </a:prstGeom>
          <a:noFill/>
          <a:ln w="9525">
            <a:noFill/>
            <a:miter lim="800000"/>
            <a:headEnd/>
            <a:tailEnd/>
          </a:ln>
        </p:spPr>
        <p:txBody>
          <a:bodyPr wrap="square">
            <a:spAutoFit/>
          </a:bodyPr>
          <a:lstStyle/>
          <a:p>
            <a:pPr fontAlgn="base">
              <a:spcAft>
                <a:spcPct val="0"/>
              </a:spcAft>
            </a:pPr>
            <a:r>
              <a:rPr lang="zh-CN" altLang="en-US" sz="2400" b="1" dirty="0">
                <a:solidFill>
                  <a:srgbClr val="000066"/>
                </a:solidFill>
                <a:latin typeface="微软雅黑" panose="020B0503020204020204" pitchFamily="34" charset="-122"/>
                <a:ea typeface="微软雅黑" panose="020B0503020204020204" pitchFamily="34" charset="-122"/>
              </a:rPr>
              <a:t>吉贝克信息技术有限公司</a:t>
            </a:r>
          </a:p>
          <a:p>
            <a:pPr fontAlgn="base">
              <a:spcAft>
                <a:spcPct val="0"/>
              </a:spcAft>
            </a:pPr>
            <a:r>
              <a:rPr lang="en-US" altLang="zh-CN" dirty="0">
                <a:solidFill>
                  <a:srgbClr val="000066"/>
                </a:solidFill>
                <a:latin typeface="微软雅黑" panose="020B0503020204020204" pitchFamily="34" charset="-122"/>
                <a:ea typeface="微软雅黑" panose="020B0503020204020204" pitchFamily="34" charset="-122"/>
              </a:rPr>
              <a:t>Global Business Intelligence Consulting Corp</a:t>
            </a:r>
            <a:r>
              <a:rPr lang="en-US" altLang="zh-CN" dirty="0" smtClean="0">
                <a:solidFill>
                  <a:srgbClr val="000066"/>
                </a:solidFill>
                <a:latin typeface="微软雅黑" panose="020B0503020204020204" pitchFamily="34" charset="-122"/>
                <a:ea typeface="微软雅黑" panose="020B0503020204020204" pitchFamily="34" charset="-122"/>
              </a:rPr>
              <a:t>.</a:t>
            </a:r>
          </a:p>
        </p:txBody>
      </p:sp>
      <p:pic>
        <p:nvPicPr>
          <p:cNvPr id="5" name="Picture 5"/>
          <p:cNvPicPr>
            <a:picLocks noChangeAspect="1" noChangeArrowheads="1"/>
          </p:cNvPicPr>
          <p:nvPr/>
        </p:nvPicPr>
        <p:blipFill>
          <a:blip r:embed="rId3" cstate="screen">
            <a:clrChange>
              <a:clrFrom>
                <a:srgbClr val="FEFEFE"/>
              </a:clrFrom>
              <a:clrTo>
                <a:srgbClr val="FEFEFE">
                  <a:alpha val="0"/>
                </a:srgbClr>
              </a:clrTo>
            </a:clrChange>
          </a:blip>
          <a:srcRect/>
          <a:stretch>
            <a:fillRect/>
          </a:stretch>
        </p:blipFill>
        <p:spPr bwMode="auto">
          <a:xfrm>
            <a:off x="1073503" y="1024881"/>
            <a:ext cx="855291" cy="832483"/>
          </a:xfrm>
          <a:prstGeom prst="rect">
            <a:avLst/>
          </a:prstGeom>
          <a:noFill/>
          <a:ln w="9525">
            <a:noFill/>
            <a:miter lim="800000"/>
            <a:headEnd/>
            <a:tailEnd/>
          </a:ln>
        </p:spPr>
      </p:pic>
      <p:grpSp>
        <p:nvGrpSpPr>
          <p:cNvPr id="6" name="组合 34"/>
          <p:cNvGrpSpPr/>
          <p:nvPr/>
        </p:nvGrpSpPr>
        <p:grpSpPr>
          <a:xfrm>
            <a:off x="859189" y="2542724"/>
            <a:ext cx="7829776" cy="739757"/>
            <a:chOff x="1403648" y="2663866"/>
            <a:chExt cx="6357982" cy="739757"/>
          </a:xfrm>
        </p:grpSpPr>
        <p:grpSp>
          <p:nvGrpSpPr>
            <p:cNvPr id="7" name="Group 5"/>
            <p:cNvGrpSpPr>
              <a:grpSpLocks/>
            </p:cNvGrpSpPr>
            <p:nvPr/>
          </p:nvGrpSpPr>
          <p:grpSpPr bwMode="auto">
            <a:xfrm>
              <a:off x="1403648" y="2663866"/>
              <a:ext cx="1143008" cy="739757"/>
              <a:chOff x="999" y="1093"/>
              <a:chExt cx="767" cy="745"/>
            </a:xfrm>
          </p:grpSpPr>
          <p:sp>
            <p:nvSpPr>
              <p:cNvPr id="10" name="AutoShape 6"/>
              <p:cNvSpPr>
                <a:spLocks noChangeArrowheads="1"/>
              </p:cNvSpPr>
              <p:nvPr/>
            </p:nvSpPr>
            <p:spPr bwMode="gray">
              <a:xfrm>
                <a:off x="999" y="1093"/>
                <a:ext cx="767" cy="745"/>
              </a:xfrm>
              <a:prstGeom prst="roundRect">
                <a:avLst>
                  <a:gd name="adj" fmla="val 11921"/>
                </a:avLst>
              </a:prstGeom>
              <a:gradFill rotWithShape="1">
                <a:gsLst>
                  <a:gs pos="0">
                    <a:srgbClr val="3984C9"/>
                  </a:gs>
                  <a:gs pos="100000">
                    <a:srgbClr val="3984C9">
                      <a:gamma/>
                      <a:shade val="69804"/>
                      <a:invGamma/>
                    </a:srgbClr>
                  </a:gs>
                </a:gsLst>
                <a:lin ang="5400000" scaled="1"/>
              </a:gradFill>
              <a:ln w="38100">
                <a:solidFill>
                  <a:srgbClr val="FFFFFF"/>
                </a:solidFill>
                <a:round/>
                <a:headEnd/>
                <a:tailEnd/>
              </a:ln>
              <a:effectLst/>
            </p:spPr>
            <p:txBody>
              <a:bodyPr wrap="none" anchor="ctr"/>
              <a:lstStyle/>
              <a:p>
                <a:pPr>
                  <a:defRPr/>
                </a:pPr>
                <a:endParaRPr lang="zh-CN" altLang="en-US" kern="0" smtClean="0">
                  <a:solidFill>
                    <a:sysClr val="windowText" lastClr="000000"/>
                  </a:solidFill>
                  <a:latin typeface="微软雅黑" panose="020B0503020204020204" pitchFamily="34" charset="-122"/>
                  <a:ea typeface="微软雅黑" panose="020B0503020204020204" pitchFamily="34" charset="-122"/>
                </a:endParaRPr>
              </a:p>
            </p:txBody>
          </p:sp>
          <p:sp>
            <p:nvSpPr>
              <p:cNvPr id="11" name="Freeform 7"/>
              <p:cNvSpPr>
                <a:spLocks/>
              </p:cNvSpPr>
              <p:nvPr/>
            </p:nvSpPr>
            <p:spPr bwMode="gray">
              <a:xfrm>
                <a:off x="1048" y="1140"/>
                <a:ext cx="383"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3984C9">
                      <a:gamma/>
                      <a:tint val="54510"/>
                      <a:invGamma/>
                    </a:srgbClr>
                  </a:gs>
                  <a:gs pos="50000">
                    <a:srgbClr val="3984C9">
                      <a:alpha val="0"/>
                    </a:srgbClr>
                  </a:gs>
                  <a:gs pos="100000">
                    <a:srgbClr val="3984C9">
                      <a:gamma/>
                      <a:tint val="54510"/>
                      <a:invGamma/>
                    </a:srgbClr>
                  </a:gs>
                </a:gsLst>
                <a:lin ang="2700000" scaled="1"/>
              </a:gradFill>
              <a:ln w="0">
                <a:noFill/>
                <a:prstDash val="solid"/>
                <a:round/>
                <a:headEnd/>
                <a:tailEnd/>
              </a:ln>
            </p:spPr>
            <p:txBody>
              <a:bodyPr/>
              <a:lstStyle/>
              <a:p>
                <a:pPr>
                  <a:defRPr/>
                </a:pPr>
                <a:endParaRPr lang="zh-CN" altLang="en-US" kern="0" smtClean="0">
                  <a:solidFill>
                    <a:sysClr val="windowText" lastClr="000000"/>
                  </a:solidFill>
                  <a:latin typeface="微软雅黑" panose="020B0503020204020204" pitchFamily="34" charset="-122"/>
                  <a:ea typeface="微软雅黑" panose="020B0503020204020204" pitchFamily="34" charset="-122"/>
                </a:endParaRPr>
              </a:p>
            </p:txBody>
          </p:sp>
        </p:grpSp>
        <p:sp>
          <p:nvSpPr>
            <p:cNvPr id="8" name="AutoShape 4"/>
            <p:cNvSpPr>
              <a:spLocks noChangeArrowheads="1"/>
            </p:cNvSpPr>
            <p:nvPr/>
          </p:nvSpPr>
          <p:spPr bwMode="gray">
            <a:xfrm>
              <a:off x="2618094" y="2663866"/>
              <a:ext cx="5143536" cy="739757"/>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blurRad="50800" dist="38100" dir="5400000" algn="t" rotWithShape="0">
                <a:prstClr val="black">
                  <a:alpha val="40000"/>
                </a:prstClr>
              </a:outerShdw>
            </a:effectLst>
          </p:spPr>
          <p:txBody>
            <a:bodyPr wrap="none" anchor="ctr"/>
            <a:lstStyle/>
            <a:p>
              <a:pPr fontAlgn="base">
                <a:spcBef>
                  <a:spcPct val="0"/>
                </a:spcBef>
                <a:spcAft>
                  <a:spcPct val="0"/>
                </a:spcAft>
              </a:pPr>
              <a:r>
                <a:rPr lang="zh-CN" altLang="en-US" b="1" dirty="0">
                  <a:solidFill>
                    <a:srgbClr val="002060"/>
                  </a:solidFill>
                  <a:latin typeface="微软雅黑" pitchFamily="34" charset="-122"/>
                  <a:ea typeface="微软雅黑" pitchFamily="34" charset="-122"/>
                </a:rPr>
                <a:t>金融业大数据技术</a:t>
              </a:r>
              <a:r>
                <a:rPr lang="zh-CN" altLang="en-US" b="1" dirty="0" smtClean="0">
                  <a:solidFill>
                    <a:srgbClr val="002060"/>
                  </a:solidFill>
                  <a:latin typeface="微软雅黑" pitchFamily="34" charset="-122"/>
                  <a:ea typeface="微软雅黑" pitchFamily="34" charset="-122"/>
                </a:rPr>
                <a:t>及应用的领导者</a:t>
              </a:r>
              <a:endParaRPr lang="en-US" altLang="zh-CN" b="1" dirty="0">
                <a:solidFill>
                  <a:srgbClr val="002060"/>
                </a:solidFill>
                <a:latin typeface="微软雅黑" pitchFamily="34" charset="-122"/>
                <a:ea typeface="微软雅黑" pitchFamily="34" charset="-122"/>
              </a:endParaRPr>
            </a:p>
            <a:p>
              <a:pPr fontAlgn="base">
                <a:spcBef>
                  <a:spcPct val="0"/>
                </a:spcBef>
                <a:spcAft>
                  <a:spcPct val="0"/>
                </a:spcAft>
              </a:pPr>
              <a:r>
                <a:rPr lang="en-US" altLang="zh-CN" b="1" dirty="0">
                  <a:solidFill>
                    <a:srgbClr val="002060"/>
                  </a:solidFill>
                  <a:latin typeface="微软雅黑" pitchFamily="34" charset="-122"/>
                  <a:ea typeface="微软雅黑" pitchFamily="34" charset="-122"/>
                </a:rPr>
                <a:t>XBRL</a:t>
              </a:r>
              <a:r>
                <a:rPr lang="zh-CN" altLang="en-US" b="1" dirty="0">
                  <a:solidFill>
                    <a:srgbClr val="002060"/>
                  </a:solidFill>
                  <a:latin typeface="微软雅黑" pitchFamily="34" charset="-122"/>
                  <a:ea typeface="微软雅黑" pitchFamily="34" charset="-122"/>
                </a:rPr>
                <a:t>技术</a:t>
              </a:r>
              <a:r>
                <a:rPr lang="zh-CN" altLang="en-US" b="1" dirty="0" smtClean="0">
                  <a:solidFill>
                    <a:srgbClr val="002060"/>
                  </a:solidFill>
                  <a:latin typeface="微软雅黑" pitchFamily="34" charset="-122"/>
                  <a:ea typeface="微软雅黑" pitchFamily="34" charset="-122"/>
                </a:rPr>
                <a:t>及应用</a:t>
              </a:r>
              <a:r>
                <a:rPr lang="zh-CN" altLang="en-US" b="1" dirty="0">
                  <a:solidFill>
                    <a:srgbClr val="002060"/>
                  </a:solidFill>
                  <a:latin typeface="微软雅黑" pitchFamily="34" charset="-122"/>
                  <a:ea typeface="微软雅黑" pitchFamily="34" charset="-122"/>
                </a:rPr>
                <a:t>的领袖</a:t>
              </a:r>
            </a:p>
          </p:txBody>
        </p:sp>
        <p:sp>
          <p:nvSpPr>
            <p:cNvPr id="9" name="TextBox 41"/>
            <p:cNvSpPr txBox="1"/>
            <p:nvPr/>
          </p:nvSpPr>
          <p:spPr>
            <a:xfrm>
              <a:off x="1713413" y="2878180"/>
              <a:ext cx="483184" cy="338554"/>
            </a:xfrm>
            <a:prstGeom prst="rect">
              <a:avLst/>
            </a:prstGeom>
            <a:noFill/>
          </p:spPr>
          <p:txBody>
            <a:bodyPr wrap="none" rtlCol="0">
              <a:spAutoFit/>
            </a:bodyPr>
            <a:lstStyle/>
            <a:p>
              <a:pPr fontAlgn="base">
                <a:spcBef>
                  <a:spcPct val="0"/>
                </a:spcBef>
                <a:spcAft>
                  <a:spcPct val="0"/>
                </a:spcAft>
              </a:pPr>
              <a:r>
                <a:rPr lang="zh-CN" altLang="en-US" sz="1600" dirty="0" smtClean="0">
                  <a:solidFill>
                    <a:srgbClr val="FFFFFF"/>
                  </a:solidFill>
                  <a:latin typeface="微软雅黑" panose="020B0503020204020204" pitchFamily="34" charset="-122"/>
                  <a:ea typeface="微软雅黑" panose="020B0503020204020204" pitchFamily="34" charset="-122"/>
                </a:rPr>
                <a:t>定位</a:t>
              </a:r>
              <a:endParaRPr lang="zh-CN" altLang="en-US" sz="1600" dirty="0">
                <a:solidFill>
                  <a:srgbClr val="FFFFFF"/>
                </a:solidFill>
                <a:latin typeface="微软雅黑" pitchFamily="34" charset="-122"/>
                <a:ea typeface="微软雅黑" pitchFamily="34" charset="-122"/>
              </a:endParaRPr>
            </a:p>
          </p:txBody>
        </p:sp>
      </p:grpSp>
      <p:grpSp>
        <p:nvGrpSpPr>
          <p:cNvPr id="12" name="组合 35"/>
          <p:cNvGrpSpPr/>
          <p:nvPr/>
        </p:nvGrpSpPr>
        <p:grpSpPr>
          <a:xfrm>
            <a:off x="859189" y="3485083"/>
            <a:ext cx="7856215" cy="739757"/>
            <a:chOff x="1403648" y="3498874"/>
            <a:chExt cx="6357982" cy="739757"/>
          </a:xfrm>
        </p:grpSpPr>
        <p:grpSp>
          <p:nvGrpSpPr>
            <p:cNvPr id="13" name="Group 12"/>
            <p:cNvGrpSpPr>
              <a:grpSpLocks/>
            </p:cNvGrpSpPr>
            <p:nvPr/>
          </p:nvGrpSpPr>
          <p:grpSpPr bwMode="auto">
            <a:xfrm>
              <a:off x="1403648" y="3498874"/>
              <a:ext cx="1143008" cy="739757"/>
              <a:chOff x="999" y="2101"/>
              <a:chExt cx="767" cy="745"/>
            </a:xfrm>
          </p:grpSpPr>
          <p:sp>
            <p:nvSpPr>
              <p:cNvPr id="16" name="AutoShape 13"/>
              <p:cNvSpPr>
                <a:spLocks noChangeArrowheads="1"/>
              </p:cNvSpPr>
              <p:nvPr/>
            </p:nvSpPr>
            <p:spPr bwMode="gray">
              <a:xfrm>
                <a:off x="999" y="2101"/>
                <a:ext cx="767" cy="745"/>
              </a:xfrm>
              <a:prstGeom prst="roundRect">
                <a:avLst>
                  <a:gd name="adj" fmla="val 11921"/>
                </a:avLst>
              </a:prstGeom>
              <a:gradFill rotWithShape="1">
                <a:gsLst>
                  <a:gs pos="0">
                    <a:srgbClr val="6E815B">
                      <a:gamma/>
                      <a:tint val="72549"/>
                      <a:invGamma/>
                    </a:srgbClr>
                  </a:gs>
                  <a:gs pos="100000">
                    <a:srgbClr val="6E815B"/>
                  </a:gs>
                </a:gsLst>
                <a:lin ang="5400000" scaled="1"/>
              </a:gradFill>
              <a:ln w="38100">
                <a:solidFill>
                  <a:srgbClr val="FFFFFF"/>
                </a:solidFill>
                <a:round/>
                <a:headEnd/>
                <a:tailEnd/>
              </a:ln>
              <a:effectLst/>
            </p:spPr>
            <p:txBody>
              <a:bodyPr wrap="none" anchor="ctr"/>
              <a:lstStyle/>
              <a:p>
                <a:pPr>
                  <a:defRPr/>
                </a:pPr>
                <a:endParaRPr lang="zh-CN" altLang="en-US" kern="0" smtClean="0">
                  <a:solidFill>
                    <a:sysClr val="windowText" lastClr="000000"/>
                  </a:solidFill>
                  <a:latin typeface="微软雅黑" panose="020B0503020204020204" pitchFamily="34" charset="-122"/>
                  <a:ea typeface="微软雅黑" panose="020B0503020204020204" pitchFamily="34" charset="-122"/>
                </a:endParaRPr>
              </a:p>
            </p:txBody>
          </p:sp>
          <p:sp>
            <p:nvSpPr>
              <p:cNvPr id="17" name="Freeform 14"/>
              <p:cNvSpPr>
                <a:spLocks/>
              </p:cNvSpPr>
              <p:nvPr/>
            </p:nvSpPr>
            <p:spPr bwMode="gray">
              <a:xfrm>
                <a:off x="1048" y="2148"/>
                <a:ext cx="383"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6E815B">
                      <a:gamma/>
                      <a:tint val="42353"/>
                      <a:invGamma/>
                    </a:srgbClr>
                  </a:gs>
                  <a:gs pos="100000">
                    <a:srgbClr val="6E815B">
                      <a:alpha val="0"/>
                    </a:srgbClr>
                  </a:gs>
                </a:gsLst>
                <a:lin ang="2700000" scaled="1"/>
              </a:gradFill>
              <a:ln w="0">
                <a:noFill/>
                <a:prstDash val="solid"/>
                <a:round/>
                <a:headEnd/>
                <a:tailEnd/>
              </a:ln>
            </p:spPr>
            <p:txBody>
              <a:bodyPr/>
              <a:lstStyle/>
              <a:p>
                <a:pPr>
                  <a:defRPr/>
                </a:pPr>
                <a:endParaRPr lang="zh-CN" altLang="en-US" kern="0" smtClean="0">
                  <a:solidFill>
                    <a:sysClr val="windowText" lastClr="000000"/>
                  </a:solidFill>
                  <a:latin typeface="微软雅黑" panose="020B0503020204020204" pitchFamily="34" charset="-122"/>
                  <a:ea typeface="微软雅黑" panose="020B0503020204020204" pitchFamily="34" charset="-122"/>
                </a:endParaRPr>
              </a:p>
            </p:txBody>
          </p:sp>
        </p:grpSp>
        <p:sp>
          <p:nvSpPr>
            <p:cNvPr id="14" name="AutoShape 4"/>
            <p:cNvSpPr>
              <a:spLocks noChangeArrowheads="1"/>
            </p:cNvSpPr>
            <p:nvPr/>
          </p:nvSpPr>
          <p:spPr bwMode="gray">
            <a:xfrm>
              <a:off x="2618094" y="3662235"/>
              <a:ext cx="5143536" cy="428628"/>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blurRad="50800" dist="38100" dir="2700000" algn="tl" rotWithShape="0">
                <a:prstClr val="black">
                  <a:alpha val="40000"/>
                </a:prstClr>
              </a:outerShdw>
            </a:effectLst>
          </p:spPr>
          <p:txBody>
            <a:bodyPr wrap="none" anchor="ctr"/>
            <a:lstStyle/>
            <a:p>
              <a:pPr fontAlgn="base">
                <a:spcBef>
                  <a:spcPct val="0"/>
                </a:spcBef>
                <a:spcAft>
                  <a:spcPct val="0"/>
                </a:spcAft>
              </a:pPr>
              <a:r>
                <a:rPr lang="zh-CN" altLang="en-US" b="1" dirty="0" smtClean="0">
                  <a:solidFill>
                    <a:srgbClr val="002060"/>
                  </a:solidFill>
                  <a:latin typeface="微软雅黑" pitchFamily="34" charset="-122"/>
                  <a:ea typeface="微软雅黑" pitchFamily="34" charset="-122"/>
                </a:rPr>
                <a:t>大数据</a:t>
              </a:r>
              <a:r>
                <a:rPr lang="zh-CN" altLang="en-US" b="1" dirty="0">
                  <a:solidFill>
                    <a:srgbClr val="002060"/>
                  </a:solidFill>
                  <a:latin typeface="微软雅黑" pitchFamily="34" charset="-122"/>
                  <a:ea typeface="微软雅黑" pitchFamily="34" charset="-122"/>
                </a:rPr>
                <a:t>、</a:t>
              </a:r>
              <a:r>
                <a:rPr lang="en-US" altLang="zh-CN" b="1" dirty="0" smtClean="0">
                  <a:solidFill>
                    <a:srgbClr val="002060"/>
                  </a:solidFill>
                  <a:latin typeface="微软雅黑" pitchFamily="34" charset="-122"/>
                  <a:ea typeface="微软雅黑" pitchFamily="34" charset="-122"/>
                </a:rPr>
                <a:t>BI(</a:t>
              </a:r>
              <a:r>
                <a:rPr lang="zh-CN" altLang="en-US" b="1" dirty="0" smtClean="0">
                  <a:solidFill>
                    <a:srgbClr val="002060"/>
                  </a:solidFill>
                  <a:latin typeface="微软雅黑" pitchFamily="34" charset="-122"/>
                  <a:ea typeface="微软雅黑" pitchFamily="34" charset="-122"/>
                </a:rPr>
                <a:t>数据仓库、数据挖掘</a:t>
              </a:r>
              <a:r>
                <a:rPr lang="en-US" altLang="zh-CN" b="1" dirty="0" smtClean="0">
                  <a:solidFill>
                    <a:srgbClr val="002060"/>
                  </a:solidFill>
                  <a:latin typeface="微软雅黑" pitchFamily="34" charset="-122"/>
                  <a:ea typeface="微软雅黑" pitchFamily="34" charset="-122"/>
                </a:rPr>
                <a:t>)</a:t>
              </a:r>
              <a:r>
                <a:rPr lang="zh-CN" altLang="en-US" b="1" dirty="0" smtClean="0">
                  <a:solidFill>
                    <a:srgbClr val="002060"/>
                  </a:solidFill>
                  <a:latin typeface="微软雅黑" pitchFamily="34" charset="-122"/>
                  <a:ea typeface="微软雅黑" pitchFamily="34" charset="-122"/>
                </a:rPr>
                <a:t>、风险管理、</a:t>
              </a:r>
              <a:r>
                <a:rPr lang="en-US" altLang="zh-CN" b="1" dirty="0" smtClean="0">
                  <a:solidFill>
                    <a:srgbClr val="002060"/>
                  </a:solidFill>
                  <a:latin typeface="微软雅黑" pitchFamily="34" charset="-122"/>
                  <a:ea typeface="微软雅黑" pitchFamily="34" charset="-122"/>
                </a:rPr>
                <a:t>CRM</a:t>
              </a:r>
              <a:r>
                <a:rPr lang="zh-CN" altLang="en-US" b="1" dirty="0" smtClean="0">
                  <a:solidFill>
                    <a:srgbClr val="002060"/>
                  </a:solidFill>
                  <a:latin typeface="微软雅黑" pitchFamily="34" charset="-122"/>
                  <a:ea typeface="微软雅黑" pitchFamily="34" charset="-122"/>
                </a:rPr>
                <a:t>、</a:t>
              </a:r>
              <a:r>
                <a:rPr lang="en-US" altLang="zh-CN" b="1" dirty="0" smtClean="0">
                  <a:solidFill>
                    <a:srgbClr val="002060"/>
                  </a:solidFill>
                  <a:latin typeface="微软雅黑" pitchFamily="34" charset="-122"/>
                  <a:ea typeface="微软雅黑" pitchFamily="34" charset="-122"/>
                </a:rPr>
                <a:t>XBRL</a:t>
              </a:r>
              <a:endParaRPr lang="zh-CN" altLang="en-US" b="1" kern="0" dirty="0" smtClean="0">
                <a:solidFill>
                  <a:sysClr val="windowText" lastClr="000000"/>
                </a:solidFill>
                <a:latin typeface="微软雅黑" pitchFamily="34" charset="-122"/>
                <a:ea typeface="微软雅黑" pitchFamily="34" charset="-122"/>
              </a:endParaRPr>
            </a:p>
          </p:txBody>
        </p:sp>
        <p:sp>
          <p:nvSpPr>
            <p:cNvPr id="15" name="TextBox 47"/>
            <p:cNvSpPr txBox="1"/>
            <p:nvPr/>
          </p:nvSpPr>
          <p:spPr>
            <a:xfrm>
              <a:off x="1552897" y="3730823"/>
              <a:ext cx="813666" cy="338554"/>
            </a:xfrm>
            <a:prstGeom prst="rect">
              <a:avLst/>
            </a:prstGeom>
            <a:noFill/>
          </p:spPr>
          <p:txBody>
            <a:bodyPr wrap="none" rtlCol="0">
              <a:spAutoFit/>
            </a:bodyPr>
            <a:lstStyle/>
            <a:p>
              <a:pPr fontAlgn="base">
                <a:spcBef>
                  <a:spcPct val="0"/>
                </a:spcBef>
                <a:spcAft>
                  <a:spcPct val="0"/>
                </a:spcAft>
              </a:pPr>
              <a:r>
                <a:rPr lang="zh-CN" altLang="en-US" sz="1600" dirty="0" smtClean="0">
                  <a:solidFill>
                    <a:srgbClr val="FFFFFF"/>
                  </a:solidFill>
                  <a:latin typeface="微软雅黑" panose="020B0503020204020204" pitchFamily="34" charset="-122"/>
                  <a:ea typeface="微软雅黑" panose="020B0503020204020204" pitchFamily="34" charset="-122"/>
                </a:rPr>
                <a:t>核心技术</a:t>
              </a:r>
              <a:endParaRPr lang="zh-CN" altLang="en-US" sz="1600" dirty="0">
                <a:solidFill>
                  <a:srgbClr val="FFFFFF"/>
                </a:solidFill>
                <a:latin typeface="微软雅黑" pitchFamily="34" charset="-122"/>
                <a:ea typeface="微软雅黑" pitchFamily="34" charset="-122"/>
              </a:endParaRPr>
            </a:p>
          </p:txBody>
        </p:sp>
      </p:grpSp>
      <p:grpSp>
        <p:nvGrpSpPr>
          <p:cNvPr id="18" name="组合 36"/>
          <p:cNvGrpSpPr/>
          <p:nvPr/>
        </p:nvGrpSpPr>
        <p:grpSpPr>
          <a:xfrm>
            <a:off x="859189" y="4398424"/>
            <a:ext cx="7794402" cy="739757"/>
            <a:chOff x="1403648" y="4451381"/>
            <a:chExt cx="6357982" cy="739757"/>
          </a:xfrm>
        </p:grpSpPr>
        <p:grpSp>
          <p:nvGrpSpPr>
            <p:cNvPr id="19" name="Group 19"/>
            <p:cNvGrpSpPr>
              <a:grpSpLocks/>
            </p:cNvGrpSpPr>
            <p:nvPr/>
          </p:nvGrpSpPr>
          <p:grpSpPr bwMode="auto">
            <a:xfrm>
              <a:off x="1403648" y="4451381"/>
              <a:ext cx="1143008" cy="739757"/>
              <a:chOff x="999" y="3121"/>
              <a:chExt cx="767" cy="745"/>
            </a:xfrm>
          </p:grpSpPr>
          <p:sp>
            <p:nvSpPr>
              <p:cNvPr id="22" name="AutoShape 20"/>
              <p:cNvSpPr>
                <a:spLocks noChangeArrowheads="1"/>
              </p:cNvSpPr>
              <p:nvPr/>
            </p:nvSpPr>
            <p:spPr bwMode="gray">
              <a:xfrm>
                <a:off x="999" y="3121"/>
                <a:ext cx="767" cy="745"/>
              </a:xfrm>
              <a:prstGeom prst="roundRect">
                <a:avLst>
                  <a:gd name="adj" fmla="val 11921"/>
                </a:avLst>
              </a:prstGeom>
              <a:gradFill rotWithShape="1">
                <a:gsLst>
                  <a:gs pos="0">
                    <a:srgbClr val="90A8B0">
                      <a:gamma/>
                      <a:tint val="63529"/>
                      <a:invGamma/>
                    </a:srgbClr>
                  </a:gs>
                  <a:gs pos="100000">
                    <a:srgbClr val="90A8B0"/>
                  </a:gs>
                </a:gsLst>
                <a:lin ang="5400000" scaled="1"/>
              </a:gradFill>
              <a:ln w="38100">
                <a:solidFill>
                  <a:srgbClr val="FFFFFF"/>
                </a:solidFill>
                <a:round/>
                <a:headEnd/>
                <a:tailEnd/>
              </a:ln>
              <a:effectLst/>
            </p:spPr>
            <p:txBody>
              <a:bodyPr wrap="none" anchor="ctr"/>
              <a:lstStyle/>
              <a:p>
                <a:pPr>
                  <a:defRPr/>
                </a:pPr>
                <a:endParaRPr lang="zh-CN" altLang="en-US" kern="0" smtClean="0">
                  <a:solidFill>
                    <a:sysClr val="windowText" lastClr="000000"/>
                  </a:solidFill>
                  <a:latin typeface="微软雅黑" panose="020B0503020204020204" pitchFamily="34" charset="-122"/>
                  <a:ea typeface="微软雅黑" panose="020B0503020204020204" pitchFamily="34" charset="-122"/>
                </a:endParaRPr>
              </a:p>
            </p:txBody>
          </p:sp>
          <p:sp>
            <p:nvSpPr>
              <p:cNvPr id="23" name="Freeform 21"/>
              <p:cNvSpPr>
                <a:spLocks/>
              </p:cNvSpPr>
              <p:nvPr/>
            </p:nvSpPr>
            <p:spPr bwMode="gray">
              <a:xfrm>
                <a:off x="1048" y="3168"/>
                <a:ext cx="383"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0A8B0">
                      <a:gamma/>
                      <a:tint val="48627"/>
                      <a:invGamma/>
                    </a:srgbClr>
                  </a:gs>
                  <a:gs pos="100000">
                    <a:srgbClr val="90A8B0">
                      <a:alpha val="0"/>
                    </a:srgbClr>
                  </a:gs>
                </a:gsLst>
                <a:lin ang="2700000" scaled="1"/>
              </a:gradFill>
              <a:ln w="0">
                <a:noFill/>
                <a:prstDash val="solid"/>
                <a:round/>
                <a:headEnd/>
                <a:tailEnd/>
              </a:ln>
            </p:spPr>
            <p:txBody>
              <a:bodyPr/>
              <a:lstStyle/>
              <a:p>
                <a:pPr>
                  <a:defRPr/>
                </a:pPr>
                <a:endParaRPr lang="zh-CN" altLang="en-US" kern="0" smtClean="0">
                  <a:solidFill>
                    <a:sysClr val="windowText" lastClr="000000"/>
                  </a:solidFill>
                  <a:latin typeface="微软雅黑" panose="020B0503020204020204" pitchFamily="34" charset="-122"/>
                  <a:ea typeface="微软雅黑" panose="020B0503020204020204" pitchFamily="34" charset="-122"/>
                </a:endParaRPr>
              </a:p>
            </p:txBody>
          </p:sp>
        </p:grpSp>
        <p:sp>
          <p:nvSpPr>
            <p:cNvPr id="20" name="AutoShape 4"/>
            <p:cNvSpPr>
              <a:spLocks noChangeArrowheads="1"/>
            </p:cNvSpPr>
            <p:nvPr/>
          </p:nvSpPr>
          <p:spPr bwMode="gray">
            <a:xfrm>
              <a:off x="2618094" y="4562077"/>
              <a:ext cx="5143536" cy="428628"/>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blurRad="50800" dist="38100" dir="2700000" algn="tl" rotWithShape="0">
                <a:prstClr val="black">
                  <a:alpha val="40000"/>
                </a:prstClr>
              </a:outerShdw>
            </a:effectLst>
          </p:spPr>
          <p:txBody>
            <a:bodyPr wrap="none" anchor="ctr"/>
            <a:lstStyle/>
            <a:p>
              <a:pPr fontAlgn="base">
                <a:spcBef>
                  <a:spcPct val="0"/>
                </a:spcBef>
                <a:spcAft>
                  <a:spcPct val="0"/>
                </a:spcAft>
              </a:pPr>
              <a:r>
                <a:rPr lang="zh-CN" altLang="en-US" b="1" dirty="0" smtClean="0">
                  <a:solidFill>
                    <a:srgbClr val="002060"/>
                  </a:solidFill>
                  <a:latin typeface="微软雅黑" panose="020B0503020204020204" pitchFamily="34" charset="-122"/>
                  <a:ea typeface="微软雅黑" panose="020B0503020204020204" pitchFamily="34" charset="-122"/>
                </a:rPr>
                <a:t>产品和服务质量是第一生命线</a:t>
              </a:r>
              <a:endParaRPr lang="zh-CN" altLang="en-US" b="1" kern="0" dirty="0" smtClean="0">
                <a:solidFill>
                  <a:sysClr val="windowText" lastClr="000000"/>
                </a:solidFill>
                <a:latin typeface="微软雅黑" pitchFamily="34" charset="-122"/>
                <a:ea typeface="微软雅黑" pitchFamily="34" charset="-122"/>
              </a:endParaRPr>
            </a:p>
          </p:txBody>
        </p:sp>
        <p:sp>
          <p:nvSpPr>
            <p:cNvPr id="21" name="TextBox 53"/>
            <p:cNvSpPr txBox="1"/>
            <p:nvPr/>
          </p:nvSpPr>
          <p:spPr>
            <a:xfrm>
              <a:off x="1554081" y="4674052"/>
              <a:ext cx="820119" cy="338554"/>
            </a:xfrm>
            <a:prstGeom prst="rect">
              <a:avLst/>
            </a:prstGeom>
            <a:noFill/>
          </p:spPr>
          <p:txBody>
            <a:bodyPr wrap="none" rtlCol="0">
              <a:spAutoFit/>
            </a:bodyPr>
            <a:lstStyle/>
            <a:p>
              <a:pPr fontAlgn="base">
                <a:spcBef>
                  <a:spcPct val="0"/>
                </a:spcBef>
                <a:spcAft>
                  <a:spcPct val="0"/>
                </a:spcAft>
              </a:pPr>
              <a:r>
                <a:rPr lang="zh-CN" altLang="en-US" sz="1600" dirty="0" smtClean="0">
                  <a:solidFill>
                    <a:srgbClr val="FFFFFF"/>
                  </a:solidFill>
                  <a:latin typeface="微软雅黑" panose="020B0503020204020204" pitchFamily="34" charset="-122"/>
                  <a:ea typeface="微软雅黑" panose="020B0503020204020204" pitchFamily="34" charset="-122"/>
                </a:rPr>
                <a:t>企业文化</a:t>
              </a:r>
              <a:endParaRPr lang="zh-CN" altLang="en-US" sz="1600" dirty="0">
                <a:solidFill>
                  <a:srgbClr val="FFFFFF"/>
                </a:solidFill>
                <a:latin typeface="微软雅黑" pitchFamily="34" charset="-122"/>
                <a:ea typeface="微软雅黑" pitchFamily="34" charset="-122"/>
              </a:endParaRPr>
            </a:p>
          </p:txBody>
        </p:sp>
      </p:grpSp>
      <p:grpSp>
        <p:nvGrpSpPr>
          <p:cNvPr id="24" name="组合 37"/>
          <p:cNvGrpSpPr/>
          <p:nvPr/>
        </p:nvGrpSpPr>
        <p:grpSpPr>
          <a:xfrm>
            <a:off x="859189" y="5311765"/>
            <a:ext cx="7819090" cy="739757"/>
            <a:chOff x="1403648" y="5403887"/>
            <a:chExt cx="6357982" cy="739757"/>
          </a:xfrm>
        </p:grpSpPr>
        <p:sp>
          <p:nvSpPr>
            <p:cNvPr id="25" name="AutoShape 4"/>
            <p:cNvSpPr>
              <a:spLocks noChangeArrowheads="1"/>
            </p:cNvSpPr>
            <p:nvPr/>
          </p:nvSpPr>
          <p:spPr bwMode="gray">
            <a:xfrm>
              <a:off x="2618094" y="5537346"/>
              <a:ext cx="5143536" cy="428628"/>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blurRad="50800" dist="38100" dir="2700000" algn="tl" rotWithShape="0">
                <a:prstClr val="black">
                  <a:alpha val="40000"/>
                </a:prstClr>
              </a:outerShdw>
            </a:effectLst>
          </p:spPr>
          <p:txBody>
            <a:bodyPr wrap="none" anchor="ctr"/>
            <a:lstStyle/>
            <a:p>
              <a:pPr fontAlgn="base">
                <a:spcBef>
                  <a:spcPct val="0"/>
                </a:spcBef>
                <a:spcAft>
                  <a:spcPct val="0"/>
                </a:spcAft>
              </a:pPr>
              <a:r>
                <a:rPr lang="zh-CN" altLang="en-US" b="1" dirty="0" smtClean="0">
                  <a:solidFill>
                    <a:srgbClr val="002060"/>
                  </a:solidFill>
                  <a:latin typeface="微软雅黑" pitchFamily="34" charset="-122"/>
                  <a:ea typeface="微软雅黑" pitchFamily="34" charset="-122"/>
                </a:rPr>
                <a:t>全国</a:t>
              </a:r>
              <a:r>
                <a:rPr lang="en-US" altLang="zh-CN" b="1" dirty="0" smtClean="0">
                  <a:solidFill>
                    <a:srgbClr val="002060"/>
                  </a:solidFill>
                  <a:latin typeface="微软雅黑" pitchFamily="34" charset="-122"/>
                  <a:ea typeface="微软雅黑" pitchFamily="34" charset="-122"/>
                </a:rPr>
                <a:t>250</a:t>
              </a:r>
              <a:r>
                <a:rPr lang="zh-CN" altLang="en-US" b="1" dirty="0" smtClean="0">
                  <a:solidFill>
                    <a:srgbClr val="002060"/>
                  </a:solidFill>
                  <a:latin typeface="微软雅黑" pitchFamily="34" charset="-122"/>
                  <a:ea typeface="微软雅黑" pitchFamily="34" charset="-122"/>
                </a:rPr>
                <a:t>多家金融客户和</a:t>
              </a:r>
              <a:r>
                <a:rPr lang="en-US" altLang="zh-CN" b="1" dirty="0" smtClean="0">
                  <a:solidFill>
                    <a:srgbClr val="002060"/>
                  </a:solidFill>
                  <a:latin typeface="微软雅黑" pitchFamily="34" charset="-122"/>
                  <a:ea typeface="微软雅黑" pitchFamily="34" charset="-122"/>
                </a:rPr>
                <a:t>150</a:t>
              </a:r>
              <a:r>
                <a:rPr lang="zh-CN" altLang="en-US" b="1" dirty="0">
                  <a:solidFill>
                    <a:srgbClr val="002060"/>
                  </a:solidFill>
                  <a:latin typeface="微软雅黑" pitchFamily="34" charset="-122"/>
                  <a:ea typeface="微软雅黑" pitchFamily="34" charset="-122"/>
                </a:rPr>
                <a:t>多</a:t>
              </a:r>
              <a:r>
                <a:rPr lang="zh-CN" altLang="en-US" b="1" dirty="0" smtClean="0">
                  <a:solidFill>
                    <a:srgbClr val="002060"/>
                  </a:solidFill>
                  <a:latin typeface="微软雅黑" pitchFamily="34" charset="-122"/>
                  <a:ea typeface="微软雅黑" pitchFamily="34" charset="-122"/>
                </a:rPr>
                <a:t>家大型企业</a:t>
              </a:r>
            </a:p>
          </p:txBody>
        </p:sp>
        <p:grpSp>
          <p:nvGrpSpPr>
            <p:cNvPr id="26" name="Group 5"/>
            <p:cNvGrpSpPr>
              <a:grpSpLocks/>
            </p:cNvGrpSpPr>
            <p:nvPr/>
          </p:nvGrpSpPr>
          <p:grpSpPr bwMode="auto">
            <a:xfrm>
              <a:off x="1403648" y="5403887"/>
              <a:ext cx="1143008" cy="739757"/>
              <a:chOff x="999" y="1093"/>
              <a:chExt cx="767" cy="745"/>
            </a:xfrm>
          </p:grpSpPr>
          <p:sp>
            <p:nvSpPr>
              <p:cNvPr id="28" name="AutoShape 6"/>
              <p:cNvSpPr>
                <a:spLocks noChangeArrowheads="1"/>
              </p:cNvSpPr>
              <p:nvPr/>
            </p:nvSpPr>
            <p:spPr bwMode="gray">
              <a:xfrm>
                <a:off x="999" y="1093"/>
                <a:ext cx="767" cy="745"/>
              </a:xfrm>
              <a:prstGeom prst="roundRect">
                <a:avLst>
                  <a:gd name="adj" fmla="val 11921"/>
                </a:avLst>
              </a:prstGeom>
              <a:gradFill rotWithShape="1">
                <a:gsLst>
                  <a:gs pos="0">
                    <a:srgbClr val="3984C9"/>
                  </a:gs>
                  <a:gs pos="100000">
                    <a:srgbClr val="3984C9">
                      <a:gamma/>
                      <a:shade val="69804"/>
                      <a:invGamma/>
                    </a:srgbClr>
                  </a:gs>
                </a:gsLst>
                <a:lin ang="5400000" scaled="1"/>
              </a:gradFill>
              <a:ln w="38100">
                <a:solidFill>
                  <a:srgbClr val="FFFFFF"/>
                </a:solidFill>
                <a:round/>
                <a:headEnd/>
                <a:tailEnd/>
              </a:ln>
              <a:effectLst/>
            </p:spPr>
            <p:txBody>
              <a:bodyPr wrap="none" anchor="ctr"/>
              <a:lstStyle/>
              <a:p>
                <a:pPr>
                  <a:defRPr/>
                </a:pPr>
                <a:endParaRPr lang="zh-CN" altLang="en-US" kern="0" smtClean="0">
                  <a:solidFill>
                    <a:sysClr val="windowText" lastClr="000000"/>
                  </a:solidFill>
                  <a:latin typeface="微软雅黑" panose="020B0503020204020204" pitchFamily="34" charset="-122"/>
                  <a:ea typeface="微软雅黑" panose="020B0503020204020204" pitchFamily="34" charset="-122"/>
                </a:endParaRPr>
              </a:p>
            </p:txBody>
          </p:sp>
          <p:sp>
            <p:nvSpPr>
              <p:cNvPr id="29" name="Freeform 7"/>
              <p:cNvSpPr>
                <a:spLocks/>
              </p:cNvSpPr>
              <p:nvPr/>
            </p:nvSpPr>
            <p:spPr bwMode="gray">
              <a:xfrm>
                <a:off x="1048" y="1140"/>
                <a:ext cx="383"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3984C9">
                      <a:gamma/>
                      <a:tint val="54510"/>
                      <a:invGamma/>
                    </a:srgbClr>
                  </a:gs>
                  <a:gs pos="50000">
                    <a:srgbClr val="3984C9">
                      <a:alpha val="0"/>
                    </a:srgbClr>
                  </a:gs>
                  <a:gs pos="100000">
                    <a:srgbClr val="3984C9">
                      <a:gamma/>
                      <a:tint val="54510"/>
                      <a:invGamma/>
                    </a:srgbClr>
                  </a:gs>
                </a:gsLst>
                <a:lin ang="2700000" scaled="1"/>
              </a:gradFill>
              <a:ln w="0">
                <a:noFill/>
                <a:prstDash val="solid"/>
                <a:round/>
                <a:headEnd/>
                <a:tailEnd/>
              </a:ln>
            </p:spPr>
            <p:txBody>
              <a:bodyPr/>
              <a:lstStyle/>
              <a:p>
                <a:pPr>
                  <a:defRPr/>
                </a:pPr>
                <a:endParaRPr lang="zh-CN" altLang="en-US" kern="0" smtClean="0">
                  <a:solidFill>
                    <a:sysClr val="windowText" lastClr="000000"/>
                  </a:solidFill>
                  <a:latin typeface="微软雅黑" panose="020B0503020204020204" pitchFamily="34" charset="-122"/>
                  <a:ea typeface="微软雅黑" panose="020B0503020204020204" pitchFamily="34" charset="-122"/>
                </a:endParaRPr>
              </a:p>
            </p:txBody>
          </p:sp>
        </p:grpSp>
        <p:sp>
          <p:nvSpPr>
            <p:cNvPr id="27" name="TextBox 59"/>
            <p:cNvSpPr txBox="1"/>
            <p:nvPr/>
          </p:nvSpPr>
          <p:spPr>
            <a:xfrm>
              <a:off x="1578976" y="5465338"/>
              <a:ext cx="817529" cy="584775"/>
            </a:xfrm>
            <a:prstGeom prst="rect">
              <a:avLst/>
            </a:prstGeom>
            <a:noFill/>
          </p:spPr>
          <p:txBody>
            <a:bodyPr wrap="none" rtlCol="0">
              <a:spAutoFit/>
            </a:bodyPr>
            <a:lstStyle/>
            <a:p>
              <a:pPr algn="ctr" fontAlgn="base">
                <a:spcBef>
                  <a:spcPct val="0"/>
                </a:spcBef>
                <a:spcAft>
                  <a:spcPct val="0"/>
                </a:spcAft>
              </a:pPr>
              <a:r>
                <a:rPr lang="zh-CN" altLang="en-US" sz="1600" dirty="0" smtClean="0">
                  <a:solidFill>
                    <a:srgbClr val="FFFFFF"/>
                  </a:solidFill>
                  <a:latin typeface="微软雅黑" pitchFamily="34" charset="-122"/>
                  <a:ea typeface="微软雅黑" pitchFamily="34" charset="-122"/>
                </a:rPr>
                <a:t>主要服务</a:t>
              </a:r>
              <a:endParaRPr lang="en-US" altLang="zh-CN" sz="1600" dirty="0" smtClean="0">
                <a:solidFill>
                  <a:srgbClr val="FFFFFF"/>
                </a:solidFill>
                <a:latin typeface="微软雅黑" pitchFamily="34" charset="-122"/>
                <a:ea typeface="微软雅黑" pitchFamily="34" charset="-122"/>
              </a:endParaRPr>
            </a:p>
            <a:p>
              <a:pPr algn="ctr" fontAlgn="base">
                <a:spcBef>
                  <a:spcPct val="0"/>
                </a:spcBef>
                <a:spcAft>
                  <a:spcPct val="0"/>
                </a:spcAft>
              </a:pPr>
              <a:r>
                <a:rPr lang="zh-CN" altLang="en-US" sz="1600" dirty="0" smtClean="0">
                  <a:solidFill>
                    <a:srgbClr val="FFFFFF"/>
                  </a:solidFill>
                  <a:latin typeface="微软雅黑" pitchFamily="34" charset="-122"/>
                  <a:ea typeface="微软雅黑" pitchFamily="34" charset="-122"/>
                </a:rPr>
                <a:t>范围</a:t>
              </a:r>
              <a:endParaRPr lang="zh-CN" altLang="en-US" sz="1600" dirty="0">
                <a:solidFill>
                  <a:srgbClr val="FFFFFF"/>
                </a:solidFill>
                <a:latin typeface="微软雅黑" pitchFamily="34" charset="-122"/>
                <a:ea typeface="微软雅黑" pitchFamily="34" charset="-122"/>
              </a:endParaRPr>
            </a:p>
          </p:txBody>
        </p:sp>
      </p:grpSp>
      <p:sp>
        <p:nvSpPr>
          <p:cNvPr id="30" name="Text Box 6"/>
          <p:cNvSpPr txBox="1">
            <a:spLocks noChangeArrowheads="1"/>
          </p:cNvSpPr>
          <p:nvPr/>
        </p:nvSpPr>
        <p:spPr bwMode="auto">
          <a:xfrm>
            <a:off x="-32" y="1857364"/>
            <a:ext cx="9144032" cy="461665"/>
          </a:xfrm>
          <a:prstGeom prst="rect">
            <a:avLst/>
          </a:prstGeom>
          <a:gradFill flip="none" rotWithShape="1">
            <a:gsLst>
              <a:gs pos="100000">
                <a:schemeClr val="accent1">
                  <a:shade val="30000"/>
                  <a:satMod val="115000"/>
                  <a:alpha val="0"/>
                </a:schemeClr>
              </a:gs>
              <a:gs pos="50000">
                <a:schemeClr val="accent1">
                  <a:shade val="67500"/>
                  <a:satMod val="115000"/>
                  <a:alpha val="31000"/>
                </a:schemeClr>
              </a:gs>
              <a:gs pos="0">
                <a:schemeClr val="accent1">
                  <a:shade val="100000"/>
                  <a:satMod val="115000"/>
                </a:schemeClr>
              </a:gs>
            </a:gsLst>
            <a:path path="circle">
              <a:fillToRect l="50000" t="50000" r="50000" b="50000"/>
            </a:path>
            <a:tileRect/>
          </a:gradFill>
          <a:ln w="9525">
            <a:noFill/>
            <a:miter lim="800000"/>
            <a:headEnd/>
            <a:tailEnd/>
          </a:ln>
        </p:spPr>
        <p:txBody>
          <a:bodyPr wrap="square">
            <a:spAutoFit/>
          </a:bodyPr>
          <a:lstStyle/>
          <a:p>
            <a:pPr fontAlgn="base">
              <a:spcAft>
                <a:spcPct val="0"/>
              </a:spcAft>
            </a:pPr>
            <a:r>
              <a:rPr lang="zh-CN" altLang="en-US" sz="2400" b="1" dirty="0" smtClean="0">
                <a:solidFill>
                  <a:srgbClr val="002060"/>
                </a:solidFill>
                <a:latin typeface="微软雅黑" pitchFamily="34" charset="-122"/>
                <a:ea typeface="微软雅黑" pitchFamily="34" charset="-122"/>
              </a:rPr>
              <a:t>                     金融业大数据资产及应用服务公司</a:t>
            </a:r>
            <a:endParaRPr lang="en-US" altLang="zh-CN" sz="2400" b="1" dirty="0">
              <a:solidFill>
                <a:srgbClr val="002060"/>
              </a:solidFill>
              <a:latin typeface="微软雅黑" pitchFamily="34" charset="-122"/>
              <a:ea typeface="微软雅黑" pitchFamily="34" charset="-122"/>
            </a:endParaRPr>
          </a:p>
        </p:txBody>
      </p:sp>
    </p:spTree>
    <p:extLst>
      <p:ext uri="{BB962C8B-B14F-4D97-AF65-F5344CB8AC3E}">
        <p14:creationId xmlns="" xmlns:p14="http://schemas.microsoft.com/office/powerpoint/2010/main" val="12281149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hlinkClick r:id="" action="ppaction://noaction"/>
          </p:cNvPr>
          <p:cNvSpPr/>
          <p:nvPr/>
        </p:nvSpPr>
        <p:spPr>
          <a:xfrm>
            <a:off x="682842" y="1349318"/>
            <a:ext cx="357190" cy="1071570"/>
          </a:xfrm>
          <a:prstGeom prst="rect">
            <a:avLst/>
          </a:prstGeom>
          <a:solidFill>
            <a:schemeClr val="tx2">
              <a:lumMod val="75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1400" b="1" dirty="0" smtClean="0">
                <a:solidFill>
                  <a:schemeClr val="bg1"/>
                </a:solidFill>
                <a:latin typeface="华文楷体" pitchFamily="2" charset="-122"/>
                <a:ea typeface="华文楷体" pitchFamily="2" charset="-122"/>
              </a:rPr>
              <a:t>主要功能</a:t>
            </a:r>
            <a:endParaRPr lang="zh-CN" altLang="en-US" sz="1400" b="1" dirty="0">
              <a:solidFill>
                <a:schemeClr val="bg1"/>
              </a:solidFill>
              <a:latin typeface="华文楷体" pitchFamily="2" charset="-122"/>
              <a:ea typeface="华文楷体" pitchFamily="2" charset="-122"/>
            </a:endParaRPr>
          </a:p>
        </p:txBody>
      </p:sp>
      <p:sp>
        <p:nvSpPr>
          <p:cNvPr id="5" name="矩形 4">
            <a:hlinkClick r:id="" action="ppaction://noaction"/>
          </p:cNvPr>
          <p:cNvSpPr/>
          <p:nvPr/>
        </p:nvSpPr>
        <p:spPr>
          <a:xfrm>
            <a:off x="682842" y="3411192"/>
            <a:ext cx="357190" cy="1428760"/>
          </a:xfrm>
          <a:prstGeom prst="rect">
            <a:avLst/>
          </a:prstGeom>
          <a:solidFill>
            <a:schemeClr val="tx2">
              <a:lumMod val="75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1400" b="1" dirty="0" smtClean="0">
                <a:solidFill>
                  <a:schemeClr val="bg1"/>
                </a:solidFill>
                <a:latin typeface="华文楷体" pitchFamily="2" charset="-122"/>
                <a:ea typeface="华文楷体" pitchFamily="2" charset="-122"/>
              </a:rPr>
              <a:t>功能概述</a:t>
            </a:r>
            <a:endParaRPr lang="zh-CN" altLang="en-US" sz="1400" b="1" dirty="0">
              <a:solidFill>
                <a:schemeClr val="bg1"/>
              </a:solidFill>
              <a:latin typeface="华文楷体" pitchFamily="2" charset="-122"/>
              <a:ea typeface="华文楷体" pitchFamily="2" charset="-122"/>
            </a:endParaRPr>
          </a:p>
        </p:txBody>
      </p:sp>
      <p:sp>
        <p:nvSpPr>
          <p:cNvPr id="6" name="内容占位符 2"/>
          <p:cNvSpPr txBox="1">
            <a:spLocks/>
          </p:cNvSpPr>
          <p:nvPr/>
        </p:nvSpPr>
        <p:spPr>
          <a:xfrm>
            <a:off x="1325810" y="1420777"/>
            <a:ext cx="7134622" cy="1000115"/>
          </a:xfrm>
          <a:prstGeom prst="rect">
            <a:avLst/>
          </a:prstGeom>
          <a:solidFill>
            <a:schemeClr val="accent1">
              <a:lumMod val="20000"/>
              <a:lumOff val="80000"/>
            </a:schemeClr>
          </a:solidFill>
        </p:spPr>
        <p:txBody>
          <a:bodyPr/>
          <a:lstStyle/>
          <a:p>
            <a:pPr marL="342900" indent="-342900" eaLnBrk="0" hangingPunct="0">
              <a:lnSpc>
                <a:spcPct val="80000"/>
              </a:lnSpc>
              <a:spcBef>
                <a:spcPct val="55000"/>
              </a:spcBef>
              <a:buClr>
                <a:srgbClr val="007C52"/>
              </a:buClr>
              <a:buFont typeface="Wingdings" pitchFamily="2" charset="2"/>
              <a:buChar char="p"/>
              <a:defRPr/>
            </a:pPr>
            <a:r>
              <a:rPr lang="zh-CN" altLang="en-US" sz="1200" dirty="0" smtClean="0">
                <a:solidFill>
                  <a:schemeClr val="bg2">
                    <a:lumMod val="10000"/>
                  </a:schemeClr>
                </a:solidFill>
                <a:latin typeface="华文楷体" pitchFamily="2" charset="-122"/>
                <a:ea typeface="华文楷体" pitchFamily="2" charset="-122"/>
                <a:cs typeface="Arial" pitchFamily="34" charset="0"/>
              </a:rPr>
              <a:t>为高管层风险管理提供决策支持；</a:t>
            </a:r>
            <a:endParaRPr lang="en-US" altLang="zh-CN" sz="1200" dirty="0" smtClean="0">
              <a:solidFill>
                <a:schemeClr val="bg2">
                  <a:lumMod val="10000"/>
                </a:schemeClr>
              </a:solidFill>
              <a:latin typeface="华文楷体" pitchFamily="2" charset="-122"/>
              <a:ea typeface="华文楷体" pitchFamily="2" charset="-122"/>
              <a:cs typeface="Arial" pitchFamily="34" charset="0"/>
            </a:endParaRPr>
          </a:p>
          <a:p>
            <a:pPr marL="342900" indent="-342900" eaLnBrk="0" hangingPunct="0">
              <a:lnSpc>
                <a:spcPct val="80000"/>
              </a:lnSpc>
              <a:spcBef>
                <a:spcPct val="55000"/>
              </a:spcBef>
              <a:buClr>
                <a:srgbClr val="007C52"/>
              </a:buClr>
              <a:buFont typeface="Wingdings" pitchFamily="2" charset="2"/>
              <a:buChar char="p"/>
              <a:defRPr/>
            </a:pPr>
            <a:r>
              <a:rPr lang="zh-CN" altLang="en-US" sz="1200" dirty="0" smtClean="0">
                <a:solidFill>
                  <a:schemeClr val="bg2">
                    <a:lumMod val="10000"/>
                  </a:schemeClr>
                </a:solidFill>
                <a:latin typeface="华文楷体" pitchFamily="2" charset="-122"/>
                <a:ea typeface="华文楷体" pitchFamily="2" charset="-122"/>
                <a:cs typeface="Arial" pitchFamily="34" charset="0"/>
              </a:rPr>
              <a:t>支持定期或即时生成相应格式的报表或报告；</a:t>
            </a:r>
            <a:endParaRPr lang="en-US" altLang="zh-CN" sz="1200" dirty="0" smtClean="0">
              <a:solidFill>
                <a:schemeClr val="bg2">
                  <a:lumMod val="10000"/>
                </a:schemeClr>
              </a:solidFill>
              <a:latin typeface="华文楷体" pitchFamily="2" charset="-122"/>
              <a:ea typeface="华文楷体" pitchFamily="2" charset="-122"/>
              <a:cs typeface="Arial" pitchFamily="34" charset="0"/>
            </a:endParaRPr>
          </a:p>
          <a:p>
            <a:pPr marL="342900" indent="-342900" eaLnBrk="0" hangingPunct="0">
              <a:lnSpc>
                <a:spcPct val="80000"/>
              </a:lnSpc>
              <a:spcBef>
                <a:spcPct val="55000"/>
              </a:spcBef>
              <a:buClr>
                <a:srgbClr val="007C52"/>
              </a:buClr>
              <a:buFont typeface="Wingdings" pitchFamily="2" charset="2"/>
              <a:buChar char="p"/>
              <a:defRPr/>
            </a:pPr>
            <a:r>
              <a:rPr lang="zh-CN" altLang="en-US" sz="1200" dirty="0" smtClean="0">
                <a:solidFill>
                  <a:schemeClr val="bg2">
                    <a:lumMod val="10000"/>
                  </a:schemeClr>
                </a:solidFill>
                <a:latin typeface="华文楷体" pitchFamily="2" charset="-122"/>
                <a:ea typeface="华文楷体" pitchFamily="2" charset="-122"/>
                <a:cs typeface="Arial" pitchFamily="34" charset="0"/>
              </a:rPr>
              <a:t>支持报表和报告模板的设定和修改；</a:t>
            </a:r>
            <a:endParaRPr lang="en-US" altLang="zh-CN" sz="1200" dirty="0" smtClean="0">
              <a:solidFill>
                <a:schemeClr val="bg2">
                  <a:lumMod val="10000"/>
                </a:schemeClr>
              </a:solidFill>
              <a:latin typeface="华文楷体" pitchFamily="2" charset="-122"/>
              <a:ea typeface="华文楷体" pitchFamily="2" charset="-122"/>
              <a:cs typeface="Arial" pitchFamily="34" charset="0"/>
            </a:endParaRPr>
          </a:p>
          <a:p>
            <a:pPr marL="342900" indent="-342900" eaLnBrk="0" hangingPunct="0">
              <a:lnSpc>
                <a:spcPct val="80000"/>
              </a:lnSpc>
              <a:spcBef>
                <a:spcPct val="55000"/>
              </a:spcBef>
              <a:buClr>
                <a:srgbClr val="007C52"/>
              </a:buClr>
              <a:buFont typeface="Wingdings" pitchFamily="2" charset="2"/>
              <a:buChar char="p"/>
              <a:defRPr/>
            </a:pPr>
            <a:r>
              <a:rPr lang="zh-CN" altLang="en-US" sz="1200" dirty="0" smtClean="0">
                <a:solidFill>
                  <a:schemeClr val="bg2">
                    <a:lumMod val="10000"/>
                  </a:schemeClr>
                </a:solidFill>
                <a:latin typeface="华文楷体" pitchFamily="2" charset="-122"/>
                <a:ea typeface="华文楷体" pitchFamily="2" charset="-122"/>
                <a:cs typeface="Arial" pitchFamily="34" charset="0"/>
              </a:rPr>
              <a:t>支持授权范围内的报表和报告导出（</a:t>
            </a:r>
            <a:r>
              <a:rPr lang="en-US" altLang="zh-CN" sz="1200" dirty="0" smtClean="0">
                <a:solidFill>
                  <a:schemeClr val="bg2">
                    <a:lumMod val="10000"/>
                  </a:schemeClr>
                </a:solidFill>
                <a:latin typeface="华文楷体" pitchFamily="2" charset="-122"/>
                <a:ea typeface="华文楷体" pitchFamily="2" charset="-122"/>
                <a:cs typeface="Arial" pitchFamily="34" charset="0"/>
              </a:rPr>
              <a:t> Excel</a:t>
            </a:r>
            <a:r>
              <a:rPr lang="zh-CN" altLang="en-US" sz="1200" dirty="0" smtClean="0">
                <a:solidFill>
                  <a:schemeClr val="bg2">
                    <a:lumMod val="10000"/>
                  </a:schemeClr>
                </a:solidFill>
                <a:latin typeface="华文楷体" pitchFamily="2" charset="-122"/>
                <a:ea typeface="华文楷体" pitchFamily="2" charset="-122"/>
                <a:cs typeface="Arial" pitchFamily="34" charset="0"/>
              </a:rPr>
              <a:t>、</a:t>
            </a:r>
            <a:r>
              <a:rPr lang="en-US" altLang="zh-CN" sz="1200" dirty="0" smtClean="0">
                <a:solidFill>
                  <a:schemeClr val="bg2">
                    <a:lumMod val="10000"/>
                  </a:schemeClr>
                </a:solidFill>
                <a:latin typeface="华文楷体" pitchFamily="2" charset="-122"/>
                <a:ea typeface="华文楷体" pitchFamily="2" charset="-122"/>
                <a:cs typeface="Arial" pitchFamily="34" charset="0"/>
              </a:rPr>
              <a:t>PDF</a:t>
            </a:r>
            <a:r>
              <a:rPr lang="zh-CN" altLang="en-US" sz="1200" dirty="0" smtClean="0">
                <a:solidFill>
                  <a:schemeClr val="bg2">
                    <a:lumMod val="10000"/>
                  </a:schemeClr>
                </a:solidFill>
                <a:latin typeface="华文楷体" pitchFamily="2" charset="-122"/>
                <a:ea typeface="华文楷体" pitchFamily="2" charset="-122"/>
                <a:cs typeface="Arial" pitchFamily="34" charset="0"/>
              </a:rPr>
              <a:t>、</a:t>
            </a:r>
            <a:r>
              <a:rPr lang="en-US" altLang="zh-CN" sz="1200" dirty="0" smtClean="0">
                <a:solidFill>
                  <a:schemeClr val="bg2">
                    <a:lumMod val="10000"/>
                  </a:schemeClr>
                </a:solidFill>
                <a:latin typeface="华文楷体" pitchFamily="2" charset="-122"/>
                <a:ea typeface="华文楷体" pitchFamily="2" charset="-122"/>
                <a:cs typeface="Arial" pitchFamily="34" charset="0"/>
              </a:rPr>
              <a:t>doc</a:t>
            </a:r>
            <a:r>
              <a:rPr lang="zh-CN" altLang="en-US" sz="1200" dirty="0" smtClean="0">
                <a:solidFill>
                  <a:schemeClr val="bg2">
                    <a:lumMod val="10000"/>
                  </a:schemeClr>
                </a:solidFill>
                <a:latin typeface="华文楷体" pitchFamily="2" charset="-122"/>
                <a:ea typeface="华文楷体" pitchFamily="2" charset="-122"/>
                <a:cs typeface="Arial" pitchFamily="34" charset="0"/>
              </a:rPr>
              <a:t>）；</a:t>
            </a:r>
            <a:endParaRPr lang="en-US" altLang="zh-CN" sz="1200" dirty="0" smtClean="0">
              <a:solidFill>
                <a:schemeClr val="bg2">
                  <a:lumMod val="10000"/>
                </a:schemeClr>
              </a:solidFill>
              <a:latin typeface="华文楷体" pitchFamily="2" charset="-122"/>
              <a:ea typeface="华文楷体" pitchFamily="2" charset="-122"/>
              <a:cs typeface="Arial" pitchFamily="34" charset="0"/>
            </a:endParaRPr>
          </a:p>
        </p:txBody>
      </p:sp>
      <p:cxnSp>
        <p:nvCxnSpPr>
          <p:cNvPr id="8" name="肘形连接符 7"/>
          <p:cNvCxnSpPr>
            <a:stCxn id="22" idx="2"/>
            <a:endCxn id="23" idx="0"/>
          </p:cNvCxnSpPr>
          <p:nvPr/>
        </p:nvCxnSpPr>
        <p:spPr>
          <a:xfrm rot="16200000" flipH="1">
            <a:off x="7215521" y="4522141"/>
            <a:ext cx="367456" cy="621473"/>
          </a:xfrm>
          <a:prstGeom prst="bentConnector3">
            <a:avLst>
              <a:gd name="adj1" fmla="val 50000"/>
            </a:avLst>
          </a:prstGeom>
          <a:ln>
            <a:tailEnd type="arrow"/>
          </a:ln>
          <a:effectLst/>
        </p:spPr>
        <p:style>
          <a:lnRef idx="1">
            <a:schemeClr val="accent1"/>
          </a:lnRef>
          <a:fillRef idx="0">
            <a:schemeClr val="accent1"/>
          </a:fillRef>
          <a:effectRef idx="0">
            <a:schemeClr val="accent1"/>
          </a:effectRef>
          <a:fontRef idx="minor">
            <a:schemeClr val="tx1"/>
          </a:fontRef>
        </p:style>
      </p:cxnSp>
      <p:sp>
        <p:nvSpPr>
          <p:cNvPr id="12" name="流程图: 磁盘 11"/>
          <p:cNvSpPr/>
          <p:nvPr/>
        </p:nvSpPr>
        <p:spPr>
          <a:xfrm>
            <a:off x="4969124" y="2627069"/>
            <a:ext cx="1571625" cy="652057"/>
          </a:xfrm>
          <a:prstGeom prst="flowChartMagneticDisk">
            <a:avLst/>
          </a:prstGeom>
          <a:solidFill>
            <a:schemeClr val="accent1">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smtClean="0">
                <a:latin typeface="华文楷体" pitchFamily="2" charset="-122"/>
                <a:ea typeface="华文楷体" pitchFamily="2" charset="-122"/>
              </a:rPr>
              <a:t>风险数据库</a:t>
            </a:r>
            <a:endParaRPr lang="zh-CN" altLang="en-US" sz="1400" dirty="0">
              <a:latin typeface="华文楷体" pitchFamily="2" charset="-122"/>
              <a:ea typeface="华文楷体" pitchFamily="2" charset="-122"/>
            </a:endParaRPr>
          </a:p>
        </p:txBody>
      </p:sp>
      <p:sp>
        <p:nvSpPr>
          <p:cNvPr id="13" name="圆角矩形 12"/>
          <p:cNvSpPr/>
          <p:nvPr/>
        </p:nvSpPr>
        <p:spPr>
          <a:xfrm>
            <a:off x="2968860" y="3648447"/>
            <a:ext cx="1285884" cy="357754"/>
          </a:xfrm>
          <a:prstGeom prst="roundRect">
            <a:avLst/>
          </a:prstGeom>
          <a:solidFill>
            <a:srgbClr val="3366FF">
              <a:alpha val="6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6000"/>
              </a:lnSpc>
              <a:defRPr/>
            </a:pPr>
            <a:r>
              <a:rPr lang="zh-CN" altLang="en-US" sz="1200" dirty="0" smtClean="0">
                <a:solidFill>
                  <a:schemeClr val="tx1"/>
                </a:solidFill>
                <a:latin typeface="华文楷体" pitchFamily="2" charset="-122"/>
                <a:ea typeface="华文楷体" pitchFamily="2" charset="-122"/>
              </a:rPr>
              <a:t>报表管理</a:t>
            </a:r>
          </a:p>
        </p:txBody>
      </p:sp>
      <p:sp>
        <p:nvSpPr>
          <p:cNvPr id="14" name="圆角矩形 13"/>
          <p:cNvSpPr/>
          <p:nvPr/>
        </p:nvSpPr>
        <p:spPr>
          <a:xfrm>
            <a:off x="6912768" y="3648447"/>
            <a:ext cx="1285884" cy="357754"/>
          </a:xfrm>
          <a:prstGeom prst="roundRect">
            <a:avLst/>
          </a:prstGeom>
          <a:solidFill>
            <a:srgbClr val="3366FF">
              <a:alpha val="6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6000"/>
              </a:lnSpc>
              <a:defRPr/>
            </a:pPr>
            <a:r>
              <a:rPr lang="zh-CN" altLang="en-US" sz="1200" dirty="0" smtClean="0">
                <a:solidFill>
                  <a:schemeClr val="tx1"/>
                </a:solidFill>
                <a:latin typeface="华文楷体" pitchFamily="2" charset="-122"/>
                <a:ea typeface="华文楷体" pitchFamily="2" charset="-122"/>
              </a:rPr>
              <a:t>报告管理</a:t>
            </a:r>
          </a:p>
        </p:txBody>
      </p:sp>
      <p:sp>
        <p:nvSpPr>
          <p:cNvPr id="15" name="矩形 14"/>
          <p:cNvSpPr/>
          <p:nvPr/>
        </p:nvSpPr>
        <p:spPr>
          <a:xfrm>
            <a:off x="1521858" y="4291953"/>
            <a:ext cx="1214446" cy="357190"/>
          </a:xfrm>
          <a:prstGeom prst="rect">
            <a:avLst/>
          </a:prstGeom>
          <a:solidFill>
            <a:srgbClr val="3366FF">
              <a:alpha val="6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6000"/>
              </a:lnSpc>
              <a:defRPr/>
            </a:pPr>
            <a:r>
              <a:rPr lang="zh-CN" altLang="en-US" sz="1200" dirty="0" smtClean="0">
                <a:solidFill>
                  <a:schemeClr val="tx1"/>
                </a:solidFill>
                <a:latin typeface="华文楷体" pitchFamily="2" charset="-122"/>
                <a:ea typeface="华文楷体" pitchFamily="2" charset="-122"/>
              </a:rPr>
              <a:t>报表定义</a:t>
            </a:r>
            <a:r>
              <a:rPr lang="en-US" altLang="zh-CN" sz="1200" dirty="0" smtClean="0">
                <a:solidFill>
                  <a:schemeClr val="tx1"/>
                </a:solidFill>
                <a:latin typeface="华文楷体" pitchFamily="2" charset="-122"/>
                <a:ea typeface="华文楷体" pitchFamily="2" charset="-122"/>
              </a:rPr>
              <a:t>/</a:t>
            </a:r>
            <a:r>
              <a:rPr lang="zh-CN" altLang="en-US" sz="1200" dirty="0" smtClean="0">
                <a:solidFill>
                  <a:schemeClr val="tx1"/>
                </a:solidFill>
                <a:latin typeface="华文楷体" pitchFamily="2" charset="-122"/>
                <a:ea typeface="华文楷体" pitchFamily="2" charset="-122"/>
              </a:rPr>
              <a:t>维护</a:t>
            </a:r>
          </a:p>
        </p:txBody>
      </p:sp>
      <p:sp>
        <p:nvSpPr>
          <p:cNvPr id="16" name="矩形 15"/>
          <p:cNvSpPr/>
          <p:nvPr/>
        </p:nvSpPr>
        <p:spPr>
          <a:xfrm>
            <a:off x="3392371" y="4291953"/>
            <a:ext cx="1000117" cy="357190"/>
          </a:xfrm>
          <a:prstGeom prst="rect">
            <a:avLst/>
          </a:prstGeom>
          <a:solidFill>
            <a:srgbClr val="3366FF">
              <a:alpha val="6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6000"/>
              </a:lnSpc>
              <a:defRPr/>
            </a:pPr>
            <a:r>
              <a:rPr lang="zh-CN" altLang="en-US" sz="1200" dirty="0">
                <a:solidFill>
                  <a:schemeClr val="tx1"/>
                </a:solidFill>
                <a:latin typeface="华文楷体" pitchFamily="2" charset="-122"/>
                <a:ea typeface="华文楷体" pitchFamily="2" charset="-122"/>
              </a:rPr>
              <a:t>报表生成</a:t>
            </a:r>
          </a:p>
        </p:txBody>
      </p:sp>
      <p:sp>
        <p:nvSpPr>
          <p:cNvPr id="17" name="矩形 16"/>
          <p:cNvSpPr/>
          <p:nvPr/>
        </p:nvSpPr>
        <p:spPr>
          <a:xfrm>
            <a:off x="2780572" y="5016599"/>
            <a:ext cx="1035859" cy="428628"/>
          </a:xfrm>
          <a:prstGeom prst="rect">
            <a:avLst/>
          </a:prstGeom>
          <a:solidFill>
            <a:srgbClr val="3366FF">
              <a:alpha val="6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6000"/>
              </a:lnSpc>
              <a:defRPr/>
            </a:pPr>
            <a:r>
              <a:rPr lang="zh-CN" altLang="en-US" sz="1200" dirty="0">
                <a:solidFill>
                  <a:schemeClr val="tx1"/>
                </a:solidFill>
                <a:latin typeface="华文楷体" pitchFamily="2" charset="-122"/>
                <a:ea typeface="华文楷体" pitchFamily="2" charset="-122"/>
              </a:rPr>
              <a:t>报表查询</a:t>
            </a:r>
          </a:p>
        </p:txBody>
      </p:sp>
      <p:sp>
        <p:nvSpPr>
          <p:cNvPr id="18" name="矩形 17"/>
          <p:cNvSpPr/>
          <p:nvPr/>
        </p:nvSpPr>
        <p:spPr>
          <a:xfrm>
            <a:off x="4111881" y="5016599"/>
            <a:ext cx="1000687" cy="428628"/>
          </a:xfrm>
          <a:prstGeom prst="rect">
            <a:avLst/>
          </a:prstGeom>
          <a:solidFill>
            <a:srgbClr val="3366FF">
              <a:alpha val="6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6000"/>
              </a:lnSpc>
              <a:defRPr/>
            </a:pPr>
            <a:r>
              <a:rPr lang="zh-CN" altLang="en-US" sz="1200" dirty="0">
                <a:solidFill>
                  <a:schemeClr val="tx1"/>
                </a:solidFill>
                <a:latin typeface="华文楷体" pitchFamily="2" charset="-122"/>
                <a:ea typeface="华文楷体" pitchFamily="2" charset="-122"/>
              </a:rPr>
              <a:t>报表导出</a:t>
            </a:r>
          </a:p>
        </p:txBody>
      </p:sp>
      <p:sp>
        <p:nvSpPr>
          <p:cNvPr id="19" name="矩形 18"/>
          <p:cNvSpPr/>
          <p:nvPr/>
        </p:nvSpPr>
        <p:spPr>
          <a:xfrm>
            <a:off x="2780572" y="5659541"/>
            <a:ext cx="1035859" cy="428608"/>
          </a:xfrm>
          <a:prstGeom prst="rect">
            <a:avLst/>
          </a:prstGeom>
          <a:solidFill>
            <a:srgbClr val="3366FF">
              <a:alpha val="6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6000"/>
              </a:lnSpc>
              <a:defRPr/>
            </a:pPr>
            <a:r>
              <a:rPr lang="zh-CN" altLang="en-US" sz="1200" dirty="0">
                <a:solidFill>
                  <a:schemeClr val="tx1"/>
                </a:solidFill>
                <a:latin typeface="华文楷体" pitchFamily="2" charset="-122"/>
                <a:ea typeface="华文楷体" pitchFamily="2" charset="-122"/>
              </a:rPr>
              <a:t>报表下钻</a:t>
            </a:r>
          </a:p>
        </p:txBody>
      </p:sp>
      <p:sp>
        <p:nvSpPr>
          <p:cNvPr id="20" name="矩形 19"/>
          <p:cNvSpPr/>
          <p:nvPr/>
        </p:nvSpPr>
        <p:spPr>
          <a:xfrm>
            <a:off x="4111881" y="5659541"/>
            <a:ext cx="1000687" cy="428608"/>
          </a:xfrm>
          <a:prstGeom prst="rect">
            <a:avLst/>
          </a:prstGeom>
          <a:solidFill>
            <a:srgbClr val="3366FF">
              <a:alpha val="6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6000"/>
              </a:lnSpc>
              <a:defRPr/>
            </a:pPr>
            <a:r>
              <a:rPr lang="zh-CN" altLang="en-US" sz="1200" dirty="0">
                <a:solidFill>
                  <a:schemeClr val="tx1"/>
                </a:solidFill>
                <a:latin typeface="华文楷体" pitchFamily="2" charset="-122"/>
                <a:ea typeface="华文楷体" pitchFamily="2" charset="-122"/>
              </a:rPr>
              <a:t>报表提醒</a:t>
            </a:r>
          </a:p>
        </p:txBody>
      </p:sp>
      <p:sp>
        <p:nvSpPr>
          <p:cNvPr id="21" name="矩形 20"/>
          <p:cNvSpPr/>
          <p:nvPr/>
        </p:nvSpPr>
        <p:spPr>
          <a:xfrm>
            <a:off x="5040563" y="4291953"/>
            <a:ext cx="1058977" cy="357190"/>
          </a:xfrm>
          <a:prstGeom prst="rect">
            <a:avLst/>
          </a:prstGeom>
          <a:solidFill>
            <a:srgbClr val="3366FF">
              <a:alpha val="6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6000"/>
              </a:lnSpc>
              <a:defRPr/>
            </a:pPr>
            <a:r>
              <a:rPr lang="zh-CN" altLang="en-US" sz="1200" dirty="0">
                <a:solidFill>
                  <a:schemeClr val="tx1"/>
                </a:solidFill>
                <a:latin typeface="华文楷体" pitchFamily="2" charset="-122"/>
                <a:ea typeface="华文楷体" pitchFamily="2" charset="-122"/>
              </a:rPr>
              <a:t>报表仪表盘</a:t>
            </a:r>
          </a:p>
        </p:txBody>
      </p:sp>
      <p:sp>
        <p:nvSpPr>
          <p:cNvPr id="22" name="矩形 21"/>
          <p:cNvSpPr/>
          <p:nvPr/>
        </p:nvSpPr>
        <p:spPr>
          <a:xfrm>
            <a:off x="6552728" y="4291953"/>
            <a:ext cx="1071570" cy="357190"/>
          </a:xfrm>
          <a:prstGeom prst="rect">
            <a:avLst/>
          </a:prstGeom>
          <a:solidFill>
            <a:srgbClr val="3366FF">
              <a:alpha val="6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6000"/>
              </a:lnSpc>
              <a:defRPr/>
            </a:pPr>
            <a:r>
              <a:rPr lang="zh-CN" altLang="en-US" sz="1200" dirty="0">
                <a:solidFill>
                  <a:schemeClr val="tx1"/>
                </a:solidFill>
                <a:latin typeface="华文楷体" pitchFamily="2" charset="-122"/>
                <a:ea typeface="华文楷体" pitchFamily="2" charset="-122"/>
              </a:rPr>
              <a:t>报告上报</a:t>
            </a:r>
          </a:p>
        </p:txBody>
      </p:sp>
      <p:sp>
        <p:nvSpPr>
          <p:cNvPr id="23" name="矩形 22"/>
          <p:cNvSpPr/>
          <p:nvPr/>
        </p:nvSpPr>
        <p:spPr>
          <a:xfrm>
            <a:off x="7139052" y="5016599"/>
            <a:ext cx="1141868" cy="428628"/>
          </a:xfrm>
          <a:prstGeom prst="rect">
            <a:avLst/>
          </a:prstGeom>
          <a:solidFill>
            <a:srgbClr val="3366FF">
              <a:alpha val="6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6000"/>
              </a:lnSpc>
              <a:defRPr/>
            </a:pPr>
            <a:r>
              <a:rPr lang="zh-CN" altLang="en-US" sz="1200" dirty="0">
                <a:solidFill>
                  <a:schemeClr val="tx1"/>
                </a:solidFill>
                <a:latin typeface="华文楷体" pitchFamily="2" charset="-122"/>
                <a:ea typeface="华文楷体" pitchFamily="2" charset="-122"/>
              </a:rPr>
              <a:t>报告</a:t>
            </a:r>
            <a:r>
              <a:rPr lang="zh-CN" altLang="en-US" sz="1200" dirty="0" smtClean="0">
                <a:solidFill>
                  <a:schemeClr val="tx1"/>
                </a:solidFill>
                <a:latin typeface="华文楷体" pitchFamily="2" charset="-122"/>
                <a:ea typeface="华文楷体" pitchFamily="2" charset="-122"/>
              </a:rPr>
              <a:t>审批归档</a:t>
            </a:r>
            <a:endParaRPr lang="zh-CN" altLang="en-US" sz="1200" dirty="0">
              <a:solidFill>
                <a:schemeClr val="tx1"/>
              </a:solidFill>
              <a:latin typeface="华文楷体" pitchFamily="2" charset="-122"/>
              <a:ea typeface="华文楷体" pitchFamily="2" charset="-122"/>
            </a:endParaRPr>
          </a:p>
        </p:txBody>
      </p:sp>
      <p:cxnSp>
        <p:nvCxnSpPr>
          <p:cNvPr id="25" name="肘形连接符 24"/>
          <p:cNvCxnSpPr>
            <a:stCxn id="12" idx="3"/>
            <a:endCxn id="13" idx="0"/>
          </p:cNvCxnSpPr>
          <p:nvPr/>
        </p:nvCxnSpPr>
        <p:spPr>
          <a:xfrm rot="5400000">
            <a:off x="4498708" y="2392218"/>
            <a:ext cx="369335" cy="2143136"/>
          </a:xfrm>
          <a:prstGeom prst="bentConnector3">
            <a:avLst>
              <a:gd name="adj1" fmla="val 50000"/>
            </a:avLst>
          </a:prstGeom>
          <a:ln>
            <a:tailEnd type="arrow"/>
          </a:ln>
          <a:effectLst/>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2" idx="3"/>
            <a:endCxn id="14" idx="0"/>
          </p:cNvCxnSpPr>
          <p:nvPr/>
        </p:nvCxnSpPr>
        <p:spPr>
          <a:xfrm rot="16200000" flipH="1">
            <a:off x="6470663" y="2563399"/>
            <a:ext cx="369335" cy="1800774"/>
          </a:xfrm>
          <a:prstGeom prst="bentConnector3">
            <a:avLst>
              <a:gd name="adj1" fmla="val 50000"/>
            </a:avLst>
          </a:prstGeom>
          <a:ln>
            <a:tailEnd type="arrow"/>
          </a:ln>
          <a:effectLst/>
        </p:spPr>
        <p:style>
          <a:lnRef idx="1">
            <a:schemeClr val="accent1"/>
          </a:lnRef>
          <a:fillRef idx="0">
            <a:schemeClr val="accent1"/>
          </a:fillRef>
          <a:effectRef idx="0">
            <a:schemeClr val="accent1"/>
          </a:effectRef>
          <a:fontRef idx="minor">
            <a:schemeClr val="tx1"/>
          </a:fontRef>
        </p:style>
      </p:cxnSp>
      <p:cxnSp>
        <p:nvCxnSpPr>
          <p:cNvPr id="27" name="肘形连接符 26"/>
          <p:cNvCxnSpPr/>
          <p:nvPr/>
        </p:nvCxnSpPr>
        <p:spPr>
          <a:xfrm rot="5400000">
            <a:off x="2361666" y="3470416"/>
            <a:ext cx="285750" cy="1357312"/>
          </a:xfrm>
          <a:prstGeom prst="bentConnector3">
            <a:avLst>
              <a:gd name="adj1" fmla="val 50000"/>
            </a:avLst>
          </a:prstGeom>
          <a:ln>
            <a:tailEnd type="arrow"/>
          </a:ln>
          <a:effectLst/>
        </p:spPr>
        <p:style>
          <a:lnRef idx="1">
            <a:schemeClr val="accent1"/>
          </a:lnRef>
          <a:fillRef idx="0">
            <a:schemeClr val="accent1"/>
          </a:fillRef>
          <a:effectRef idx="0">
            <a:schemeClr val="accent1"/>
          </a:effectRef>
          <a:fontRef idx="minor">
            <a:schemeClr val="tx1"/>
          </a:fontRef>
        </p:style>
      </p:cxnSp>
      <p:cxnSp>
        <p:nvCxnSpPr>
          <p:cNvPr id="28" name="肘形连接符 27"/>
          <p:cNvCxnSpPr/>
          <p:nvPr/>
        </p:nvCxnSpPr>
        <p:spPr>
          <a:xfrm rot="16200000" flipH="1">
            <a:off x="3397510" y="3791884"/>
            <a:ext cx="285750" cy="714375"/>
          </a:xfrm>
          <a:prstGeom prst="bentConnector3">
            <a:avLst>
              <a:gd name="adj1" fmla="val 50000"/>
            </a:avLst>
          </a:prstGeom>
          <a:ln>
            <a:tailEnd type="arrow"/>
          </a:ln>
          <a:effectLst/>
        </p:spPr>
        <p:style>
          <a:lnRef idx="1">
            <a:schemeClr val="accent1"/>
          </a:lnRef>
          <a:fillRef idx="0">
            <a:schemeClr val="accent1"/>
          </a:fillRef>
          <a:effectRef idx="0">
            <a:schemeClr val="accent1"/>
          </a:effectRef>
          <a:fontRef idx="minor">
            <a:schemeClr val="tx1"/>
          </a:fontRef>
        </p:style>
      </p:cxnSp>
      <p:cxnSp>
        <p:nvCxnSpPr>
          <p:cNvPr id="29" name="肘形连接符 28"/>
          <p:cNvCxnSpPr/>
          <p:nvPr/>
        </p:nvCxnSpPr>
        <p:spPr>
          <a:xfrm rot="16200000" flipH="1">
            <a:off x="4397635" y="2791759"/>
            <a:ext cx="285750" cy="2714625"/>
          </a:xfrm>
          <a:prstGeom prst="bentConnector3">
            <a:avLst>
              <a:gd name="adj1" fmla="val 50000"/>
            </a:avLst>
          </a:prstGeom>
          <a:ln>
            <a:tailEnd type="arrow"/>
          </a:ln>
          <a:effectLst/>
        </p:spPr>
        <p:style>
          <a:lnRef idx="1">
            <a:schemeClr val="accent1"/>
          </a:lnRef>
          <a:fillRef idx="0">
            <a:schemeClr val="accent1"/>
          </a:fillRef>
          <a:effectRef idx="0">
            <a:schemeClr val="accent1"/>
          </a:effectRef>
          <a:fontRef idx="minor">
            <a:schemeClr val="tx1"/>
          </a:fontRef>
        </p:style>
      </p:cxnSp>
      <p:cxnSp>
        <p:nvCxnSpPr>
          <p:cNvPr id="30" name="肘形连接符 29"/>
          <p:cNvCxnSpPr>
            <a:endCxn id="17" idx="0"/>
          </p:cNvCxnSpPr>
          <p:nvPr/>
        </p:nvCxnSpPr>
        <p:spPr>
          <a:xfrm rot="10800000" flipV="1">
            <a:off x="3298503" y="4730837"/>
            <a:ext cx="910849" cy="285762"/>
          </a:xfrm>
          <a:prstGeom prst="bentConnector2">
            <a:avLst/>
          </a:prstGeom>
          <a:ln>
            <a:tailEnd type="arrow"/>
          </a:ln>
          <a:effectLst/>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 idx="2"/>
            <a:endCxn id="19" idx="0"/>
          </p:cNvCxnSpPr>
          <p:nvPr/>
        </p:nvCxnSpPr>
        <p:spPr>
          <a:xfrm rot="5400000">
            <a:off x="3191338" y="5552384"/>
            <a:ext cx="214314" cy="12700"/>
          </a:xfrm>
          <a:prstGeom prst="bentConnector3">
            <a:avLst>
              <a:gd name="adj1" fmla="val 50000"/>
            </a:avLst>
          </a:prstGeom>
          <a:ln>
            <a:tailEnd type="arrow"/>
          </a:ln>
          <a:effectLst/>
        </p:spPr>
        <p:style>
          <a:lnRef idx="1">
            <a:schemeClr val="accent1"/>
          </a:lnRef>
          <a:fillRef idx="0">
            <a:schemeClr val="accent1"/>
          </a:fillRef>
          <a:effectRef idx="0">
            <a:schemeClr val="accent1"/>
          </a:effectRef>
          <a:fontRef idx="minor">
            <a:schemeClr val="tx1"/>
          </a:fontRef>
        </p:style>
      </p:cxnSp>
      <p:cxnSp>
        <p:nvCxnSpPr>
          <p:cNvPr id="32" name="形状 44"/>
          <p:cNvCxnSpPr>
            <a:endCxn id="18" idx="0"/>
          </p:cNvCxnSpPr>
          <p:nvPr/>
        </p:nvCxnSpPr>
        <p:spPr>
          <a:xfrm>
            <a:off x="3897579" y="4730837"/>
            <a:ext cx="714653" cy="285762"/>
          </a:xfrm>
          <a:prstGeom prst="bentConnector2">
            <a:avLst/>
          </a:prstGeom>
          <a:ln>
            <a:tailEnd type="arrow"/>
          </a:ln>
          <a:effectLst/>
        </p:spPr>
        <p:style>
          <a:lnRef idx="1">
            <a:schemeClr val="accent1"/>
          </a:lnRef>
          <a:fillRef idx="0">
            <a:schemeClr val="accent1"/>
          </a:fillRef>
          <a:effectRef idx="0">
            <a:schemeClr val="accent1"/>
          </a:effectRef>
          <a:fontRef idx="minor">
            <a:schemeClr val="tx1"/>
          </a:fontRef>
        </p:style>
      </p:cxnSp>
      <p:cxnSp>
        <p:nvCxnSpPr>
          <p:cNvPr id="33" name="肘形连接符 32"/>
          <p:cNvCxnSpPr>
            <a:stCxn id="14" idx="2"/>
            <a:endCxn id="22" idx="0"/>
          </p:cNvCxnSpPr>
          <p:nvPr/>
        </p:nvCxnSpPr>
        <p:spPr>
          <a:xfrm rot="5400000">
            <a:off x="7179236" y="3915483"/>
            <a:ext cx="285752" cy="467197"/>
          </a:xfrm>
          <a:prstGeom prst="bentConnector3">
            <a:avLst>
              <a:gd name="adj1" fmla="val 50000"/>
            </a:avLst>
          </a:prstGeom>
          <a:ln>
            <a:tailEnd type="arrow"/>
          </a:ln>
          <a:effectLst/>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182923" y="5016599"/>
            <a:ext cx="571504" cy="1071550"/>
          </a:xfrm>
          <a:prstGeom prst="rect">
            <a:avLst/>
          </a:prstGeom>
          <a:solidFill>
            <a:srgbClr val="3366FF">
              <a:alpha val="6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6000"/>
              </a:lnSpc>
              <a:defRPr/>
            </a:pPr>
            <a:r>
              <a:rPr lang="zh-CN" altLang="en-US" sz="1200" dirty="0">
                <a:solidFill>
                  <a:schemeClr val="tx1"/>
                </a:solidFill>
                <a:latin typeface="华文楷体" pitchFamily="2" charset="-122"/>
                <a:ea typeface="华文楷体" pitchFamily="2" charset="-122"/>
              </a:rPr>
              <a:t>固定格式</a:t>
            </a:r>
          </a:p>
        </p:txBody>
      </p:sp>
      <p:sp>
        <p:nvSpPr>
          <p:cNvPr id="35" name="矩形 34"/>
          <p:cNvSpPr/>
          <p:nvPr/>
        </p:nvSpPr>
        <p:spPr>
          <a:xfrm>
            <a:off x="1825870" y="5016599"/>
            <a:ext cx="571504" cy="1071550"/>
          </a:xfrm>
          <a:prstGeom prst="rect">
            <a:avLst/>
          </a:prstGeom>
          <a:solidFill>
            <a:srgbClr val="3366FF">
              <a:alpha val="6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6000"/>
              </a:lnSpc>
              <a:defRPr/>
            </a:pPr>
            <a:r>
              <a:rPr lang="zh-CN" altLang="en-US" sz="1200" dirty="0">
                <a:solidFill>
                  <a:schemeClr val="tx1"/>
                </a:solidFill>
                <a:latin typeface="华文楷体" pitchFamily="2" charset="-122"/>
                <a:ea typeface="华文楷体" pitchFamily="2" charset="-122"/>
              </a:rPr>
              <a:t>自定义格式</a:t>
            </a:r>
          </a:p>
        </p:txBody>
      </p:sp>
      <p:sp>
        <p:nvSpPr>
          <p:cNvPr id="36" name="矩形 35"/>
          <p:cNvSpPr/>
          <p:nvPr/>
        </p:nvSpPr>
        <p:spPr>
          <a:xfrm>
            <a:off x="5754948" y="5520669"/>
            <a:ext cx="1644302" cy="428625"/>
          </a:xfrm>
          <a:prstGeom prst="rect">
            <a:avLst/>
          </a:prstGeom>
          <a:solidFill>
            <a:schemeClr val="accent1">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latin typeface="华文楷体" pitchFamily="2" charset="-122"/>
                <a:ea typeface="华文楷体" pitchFamily="2" charset="-122"/>
              </a:rPr>
              <a:t>个人工作台</a:t>
            </a:r>
          </a:p>
        </p:txBody>
      </p:sp>
      <p:cxnSp>
        <p:nvCxnSpPr>
          <p:cNvPr id="37" name="肘形连接符 36"/>
          <p:cNvCxnSpPr>
            <a:stCxn id="21" idx="2"/>
            <a:endCxn id="36" idx="0"/>
          </p:cNvCxnSpPr>
          <p:nvPr/>
        </p:nvCxnSpPr>
        <p:spPr>
          <a:xfrm rot="16200000" flipH="1">
            <a:off x="5637818" y="4581381"/>
            <a:ext cx="871512" cy="1007050"/>
          </a:xfrm>
          <a:prstGeom prst="bentConnector3">
            <a:avLst>
              <a:gd name="adj1" fmla="val 50000"/>
            </a:avLst>
          </a:prstGeom>
          <a:ln>
            <a:tailEnd type="arrow"/>
          </a:ln>
          <a:effectLst/>
        </p:spPr>
        <p:style>
          <a:lnRef idx="1">
            <a:schemeClr val="dk1"/>
          </a:lnRef>
          <a:fillRef idx="0">
            <a:schemeClr val="dk1"/>
          </a:fillRef>
          <a:effectRef idx="0">
            <a:schemeClr val="dk1"/>
          </a:effectRef>
          <a:fontRef idx="minor">
            <a:schemeClr val="tx1"/>
          </a:fontRef>
        </p:style>
      </p:cxnSp>
      <p:cxnSp>
        <p:nvCxnSpPr>
          <p:cNvPr id="38" name="形状 65"/>
          <p:cNvCxnSpPr>
            <a:stCxn id="20" idx="3"/>
            <a:endCxn id="36" idx="1"/>
          </p:cNvCxnSpPr>
          <p:nvPr/>
        </p:nvCxnSpPr>
        <p:spPr>
          <a:xfrm flipV="1">
            <a:off x="5112568" y="5734982"/>
            <a:ext cx="642380" cy="13887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5754948" y="6024725"/>
            <a:ext cx="1644302" cy="428625"/>
          </a:xfrm>
          <a:prstGeom prst="rect">
            <a:avLst/>
          </a:prstGeom>
          <a:solidFill>
            <a:schemeClr val="accent1">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smtClean="0">
                <a:latin typeface="华文楷体" pitchFamily="2" charset="-122"/>
                <a:ea typeface="华文楷体" pitchFamily="2" charset="-122"/>
              </a:rPr>
              <a:t>邮件</a:t>
            </a:r>
            <a:r>
              <a:rPr lang="en-US" altLang="zh-CN" sz="1400" dirty="0" smtClean="0">
                <a:latin typeface="华文楷体" pitchFamily="2" charset="-122"/>
                <a:ea typeface="华文楷体" pitchFamily="2" charset="-122"/>
              </a:rPr>
              <a:t>/</a:t>
            </a:r>
            <a:r>
              <a:rPr lang="zh-CN" altLang="en-US" sz="1400" dirty="0" smtClean="0">
                <a:latin typeface="华文楷体" pitchFamily="2" charset="-122"/>
                <a:ea typeface="华文楷体" pitchFamily="2" charset="-122"/>
              </a:rPr>
              <a:t>弹出提醒</a:t>
            </a:r>
            <a:endParaRPr lang="zh-CN" altLang="en-US" sz="1400" dirty="0">
              <a:latin typeface="华文楷体" pitchFamily="2" charset="-122"/>
              <a:ea typeface="华文楷体" pitchFamily="2" charset="-122"/>
            </a:endParaRPr>
          </a:p>
        </p:txBody>
      </p:sp>
      <p:cxnSp>
        <p:nvCxnSpPr>
          <p:cNvPr id="40" name="形状 71"/>
          <p:cNvCxnSpPr>
            <a:stCxn id="20" idx="3"/>
            <a:endCxn id="39" idx="1"/>
          </p:cNvCxnSpPr>
          <p:nvPr/>
        </p:nvCxnSpPr>
        <p:spPr>
          <a:xfrm>
            <a:off x="5112568" y="5873859"/>
            <a:ext cx="642380" cy="365179"/>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右箭头 40"/>
          <p:cNvSpPr/>
          <p:nvPr/>
        </p:nvSpPr>
        <p:spPr>
          <a:xfrm>
            <a:off x="2954608" y="4363397"/>
            <a:ext cx="285752" cy="214314"/>
          </a:xfrm>
          <a:prstGeom prst="rightArrow">
            <a:avLst/>
          </a:prstGeom>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itchFamily="2" charset="-122"/>
              <a:ea typeface="华文楷体" pitchFamily="2" charset="-122"/>
            </a:endParaRPr>
          </a:p>
        </p:txBody>
      </p:sp>
      <p:sp>
        <p:nvSpPr>
          <p:cNvPr id="42" name="右箭头 41"/>
          <p:cNvSpPr/>
          <p:nvPr/>
        </p:nvSpPr>
        <p:spPr>
          <a:xfrm>
            <a:off x="4608518" y="4363397"/>
            <a:ext cx="285752" cy="214314"/>
          </a:xfrm>
          <a:prstGeom prst="rightArrow">
            <a:avLst/>
          </a:prstGeom>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itchFamily="2" charset="-122"/>
              <a:ea typeface="华文楷体" pitchFamily="2" charset="-122"/>
            </a:endParaRPr>
          </a:p>
        </p:txBody>
      </p:sp>
      <p:sp>
        <p:nvSpPr>
          <p:cNvPr id="43" name="矩形 42"/>
          <p:cNvSpPr/>
          <p:nvPr/>
        </p:nvSpPr>
        <p:spPr>
          <a:xfrm>
            <a:off x="7841462" y="4291959"/>
            <a:ext cx="1106340" cy="357190"/>
          </a:xfrm>
          <a:prstGeom prst="rect">
            <a:avLst/>
          </a:prstGeom>
          <a:solidFill>
            <a:srgbClr val="3366FF">
              <a:alpha val="6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06000"/>
              </a:lnSpc>
              <a:defRPr/>
            </a:pPr>
            <a:r>
              <a:rPr lang="zh-CN" altLang="en-US" sz="1200" dirty="0" smtClean="0">
                <a:solidFill>
                  <a:schemeClr val="tx1"/>
                </a:solidFill>
                <a:latin typeface="华文楷体" pitchFamily="2" charset="-122"/>
                <a:ea typeface="华文楷体" pitchFamily="2" charset="-122"/>
              </a:rPr>
              <a:t>报告模板管理</a:t>
            </a:r>
            <a:endParaRPr lang="zh-CN" altLang="en-US" sz="1200" dirty="0">
              <a:solidFill>
                <a:schemeClr val="tx1"/>
              </a:solidFill>
              <a:latin typeface="华文楷体" pitchFamily="2" charset="-122"/>
              <a:ea typeface="华文楷体" pitchFamily="2" charset="-122"/>
            </a:endParaRPr>
          </a:p>
        </p:txBody>
      </p:sp>
      <p:cxnSp>
        <p:nvCxnSpPr>
          <p:cNvPr id="48" name="形状 47"/>
          <p:cNvCxnSpPr>
            <a:stCxn id="14" idx="2"/>
            <a:endCxn id="43" idx="0"/>
          </p:cNvCxnSpPr>
          <p:nvPr/>
        </p:nvCxnSpPr>
        <p:spPr>
          <a:xfrm rot="16200000" flipH="1">
            <a:off x="7832292" y="3729619"/>
            <a:ext cx="285758" cy="838922"/>
          </a:xfrm>
          <a:prstGeom prst="bentConnector3">
            <a:avLst>
              <a:gd name="adj1" fmla="val 50000"/>
            </a:avLst>
          </a:prstGeom>
          <a:ln>
            <a:tailEnd type="arrow"/>
          </a:ln>
          <a:effectLst/>
        </p:spPr>
        <p:style>
          <a:lnRef idx="1">
            <a:schemeClr val="accent1"/>
          </a:lnRef>
          <a:fillRef idx="0">
            <a:schemeClr val="accent1"/>
          </a:fillRef>
          <a:effectRef idx="0">
            <a:schemeClr val="accent1"/>
          </a:effectRef>
          <a:fontRef idx="minor">
            <a:schemeClr val="tx1"/>
          </a:fontRef>
        </p:style>
      </p:cxnSp>
      <p:sp>
        <p:nvSpPr>
          <p:cNvPr id="45" name="标题 1"/>
          <p:cNvSpPr>
            <a:spLocks noGrp="1"/>
          </p:cNvSpPr>
          <p:nvPr>
            <p:ph type="title"/>
          </p:nvPr>
        </p:nvSpPr>
        <p:spPr>
          <a:xfrm>
            <a:off x="395536" y="295276"/>
            <a:ext cx="8255000" cy="566350"/>
          </a:xfrm>
        </p:spPr>
        <p:txBody>
          <a:bodyPr/>
          <a:lstStyle/>
          <a:p>
            <a:pPr algn="l"/>
            <a:r>
              <a:rPr lang="zh-CN" altLang="en-US" sz="3600" dirty="0" smtClean="0">
                <a:latin typeface="SimHei" charset="-122"/>
                <a:ea typeface="SimHei" charset="-122"/>
                <a:cs typeface="SimHei" charset="-122"/>
              </a:rPr>
              <a:t>风险报告报表</a:t>
            </a:r>
            <a:endParaRPr lang="zh-CN" altLang="en-US" sz="3600" dirty="0">
              <a:latin typeface="SimHei" charset="-122"/>
              <a:ea typeface="SimHei" charset="-122"/>
              <a:cs typeface="SimHei" charset="-122"/>
            </a:endParaRPr>
          </a:p>
        </p:txBody>
      </p:sp>
    </p:spTree>
    <p:extLst>
      <p:ext uri="{BB962C8B-B14F-4D97-AF65-F5344CB8AC3E}">
        <p14:creationId xmlns="" xmlns:p14="http://schemas.microsoft.com/office/powerpoint/2010/main" val="132531668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57200" y="6242405"/>
            <a:ext cx="8229600" cy="0"/>
          </a:xfrm>
          <a:custGeom>
            <a:avLst/>
            <a:gdLst/>
            <a:ahLst/>
            <a:cxnLst/>
            <a:rect l="l" t="t" r="r" b="b"/>
            <a:pathLst>
              <a:path w="8915400">
                <a:moveTo>
                  <a:pt x="0" y="0"/>
                </a:moveTo>
                <a:lnTo>
                  <a:pt x="8915400" y="0"/>
                </a:lnTo>
              </a:path>
            </a:pathLst>
          </a:custGeom>
          <a:ln w="3175">
            <a:solidFill>
              <a:srgbClr val="808080"/>
            </a:solidFill>
          </a:ln>
        </p:spPr>
        <p:txBody>
          <a:bodyPr wrap="square" lIns="0" tIns="0" rIns="0" bIns="0" rtlCol="0"/>
          <a:lstStyle/>
          <a:p>
            <a:endParaRPr>
              <a:latin typeface="华文楷体" pitchFamily="2" charset="-122"/>
              <a:ea typeface="华文楷体" pitchFamily="2" charset="-122"/>
            </a:endParaRPr>
          </a:p>
        </p:txBody>
      </p:sp>
      <p:sp>
        <p:nvSpPr>
          <p:cNvPr id="6" name="object 6"/>
          <p:cNvSpPr/>
          <p:nvPr/>
        </p:nvSpPr>
        <p:spPr>
          <a:xfrm>
            <a:off x="457200" y="6242405"/>
            <a:ext cx="8229600" cy="0"/>
          </a:xfrm>
          <a:custGeom>
            <a:avLst/>
            <a:gdLst/>
            <a:ahLst/>
            <a:cxnLst/>
            <a:rect l="l" t="t" r="r" b="b"/>
            <a:pathLst>
              <a:path w="8915400">
                <a:moveTo>
                  <a:pt x="0" y="0"/>
                </a:moveTo>
                <a:lnTo>
                  <a:pt x="8915400" y="0"/>
                </a:lnTo>
              </a:path>
            </a:pathLst>
          </a:custGeom>
          <a:ln w="3175">
            <a:solidFill>
              <a:srgbClr val="808080"/>
            </a:solidFill>
          </a:ln>
        </p:spPr>
        <p:txBody>
          <a:bodyPr wrap="square" lIns="0" tIns="0" rIns="0" bIns="0" rtlCol="0"/>
          <a:lstStyle/>
          <a:p>
            <a:endParaRPr>
              <a:latin typeface="华文楷体" pitchFamily="2" charset="-122"/>
              <a:ea typeface="华文楷体" pitchFamily="2" charset="-122"/>
            </a:endParaRPr>
          </a:p>
        </p:txBody>
      </p:sp>
      <p:sp>
        <p:nvSpPr>
          <p:cNvPr id="10" name="object 10"/>
          <p:cNvSpPr/>
          <p:nvPr/>
        </p:nvSpPr>
        <p:spPr>
          <a:xfrm>
            <a:off x="6216989" y="2637040"/>
            <a:ext cx="2763481" cy="1569847"/>
          </a:xfrm>
          <a:prstGeom prst="rect">
            <a:avLst/>
          </a:prstGeom>
          <a:blipFill>
            <a:blip r:embed="rId2" cstate="print"/>
            <a:stretch>
              <a:fillRect/>
            </a:stretch>
          </a:blipFill>
        </p:spPr>
        <p:txBody>
          <a:bodyPr wrap="square" lIns="0" tIns="0" rIns="0" bIns="0" rtlCol="0"/>
          <a:lstStyle/>
          <a:p>
            <a:endParaRPr>
              <a:latin typeface="华文楷体" pitchFamily="2" charset="-122"/>
              <a:ea typeface="华文楷体" pitchFamily="2" charset="-122"/>
            </a:endParaRPr>
          </a:p>
        </p:txBody>
      </p:sp>
      <p:sp>
        <p:nvSpPr>
          <p:cNvPr id="11" name="object 11"/>
          <p:cNvSpPr/>
          <p:nvPr/>
        </p:nvSpPr>
        <p:spPr>
          <a:xfrm>
            <a:off x="133309" y="4293171"/>
            <a:ext cx="3027835" cy="1944116"/>
          </a:xfrm>
          <a:prstGeom prst="rect">
            <a:avLst/>
          </a:prstGeom>
          <a:blipFill>
            <a:blip r:embed="rId3" cstate="print"/>
            <a:stretch>
              <a:fillRect/>
            </a:stretch>
          </a:blipFill>
        </p:spPr>
        <p:txBody>
          <a:bodyPr wrap="square" lIns="0" tIns="0" rIns="0" bIns="0" rtlCol="0"/>
          <a:lstStyle/>
          <a:p>
            <a:endParaRPr>
              <a:latin typeface="华文楷体" pitchFamily="2" charset="-122"/>
              <a:ea typeface="华文楷体" pitchFamily="2" charset="-122"/>
            </a:endParaRPr>
          </a:p>
        </p:txBody>
      </p:sp>
      <p:sp>
        <p:nvSpPr>
          <p:cNvPr id="12" name="object 12"/>
          <p:cNvSpPr/>
          <p:nvPr/>
        </p:nvSpPr>
        <p:spPr>
          <a:xfrm>
            <a:off x="3070039" y="4293171"/>
            <a:ext cx="2981413" cy="1944116"/>
          </a:xfrm>
          <a:prstGeom prst="rect">
            <a:avLst/>
          </a:prstGeom>
          <a:blipFill>
            <a:blip r:embed="rId4" cstate="print"/>
            <a:stretch>
              <a:fillRect/>
            </a:stretch>
          </a:blipFill>
        </p:spPr>
        <p:txBody>
          <a:bodyPr wrap="square" lIns="0" tIns="0" rIns="0" bIns="0" rtlCol="0"/>
          <a:lstStyle/>
          <a:p>
            <a:endParaRPr>
              <a:latin typeface="华文楷体" pitchFamily="2" charset="-122"/>
              <a:ea typeface="华文楷体" pitchFamily="2" charset="-122"/>
            </a:endParaRPr>
          </a:p>
        </p:txBody>
      </p:sp>
      <p:sp>
        <p:nvSpPr>
          <p:cNvPr id="13" name="object 13"/>
          <p:cNvSpPr/>
          <p:nvPr/>
        </p:nvSpPr>
        <p:spPr>
          <a:xfrm>
            <a:off x="5995884" y="4246714"/>
            <a:ext cx="2994426" cy="1990598"/>
          </a:xfrm>
          <a:prstGeom prst="rect">
            <a:avLst/>
          </a:prstGeom>
          <a:blipFill>
            <a:blip r:embed="rId5" cstate="print"/>
            <a:stretch>
              <a:fillRect/>
            </a:stretch>
          </a:blipFill>
        </p:spPr>
        <p:txBody>
          <a:bodyPr wrap="square" lIns="0" tIns="0" rIns="0" bIns="0" rtlCol="0"/>
          <a:lstStyle/>
          <a:p>
            <a:endParaRPr>
              <a:latin typeface="华文楷体" pitchFamily="2" charset="-122"/>
              <a:ea typeface="华文楷体" pitchFamily="2" charset="-122"/>
            </a:endParaRPr>
          </a:p>
        </p:txBody>
      </p:sp>
      <p:sp>
        <p:nvSpPr>
          <p:cNvPr id="14" name="object 14"/>
          <p:cNvSpPr/>
          <p:nvPr/>
        </p:nvSpPr>
        <p:spPr>
          <a:xfrm>
            <a:off x="299801" y="2637157"/>
            <a:ext cx="4752499" cy="1655953"/>
          </a:xfrm>
          <a:prstGeom prst="rect">
            <a:avLst/>
          </a:prstGeom>
          <a:blipFill>
            <a:blip r:embed="rId6" cstate="print"/>
            <a:stretch>
              <a:fillRect/>
            </a:stretch>
          </a:blipFill>
        </p:spPr>
        <p:txBody>
          <a:bodyPr wrap="square" lIns="0" tIns="0" rIns="0" bIns="0" rtlCol="0"/>
          <a:lstStyle/>
          <a:p>
            <a:endParaRPr>
              <a:latin typeface="华文楷体" pitchFamily="2" charset="-122"/>
              <a:ea typeface="华文楷体" pitchFamily="2" charset="-122"/>
            </a:endParaRPr>
          </a:p>
        </p:txBody>
      </p:sp>
      <p:sp>
        <p:nvSpPr>
          <p:cNvPr id="15" name="object 15"/>
          <p:cNvSpPr/>
          <p:nvPr/>
        </p:nvSpPr>
        <p:spPr>
          <a:xfrm>
            <a:off x="299801" y="1070863"/>
            <a:ext cx="4752499" cy="1655952"/>
          </a:xfrm>
          <a:prstGeom prst="rect">
            <a:avLst/>
          </a:prstGeom>
          <a:blipFill>
            <a:blip r:embed="rId7" cstate="print"/>
            <a:stretch>
              <a:fillRect/>
            </a:stretch>
          </a:blipFill>
        </p:spPr>
        <p:txBody>
          <a:bodyPr wrap="square" lIns="0" tIns="0" rIns="0" bIns="0" rtlCol="0"/>
          <a:lstStyle/>
          <a:p>
            <a:endParaRPr>
              <a:latin typeface="华文楷体" pitchFamily="2" charset="-122"/>
              <a:ea typeface="华文楷体" pitchFamily="2" charset="-122"/>
            </a:endParaRPr>
          </a:p>
        </p:txBody>
      </p:sp>
      <p:sp>
        <p:nvSpPr>
          <p:cNvPr id="16" name="object 16"/>
          <p:cNvSpPr/>
          <p:nvPr/>
        </p:nvSpPr>
        <p:spPr>
          <a:xfrm>
            <a:off x="5052294" y="2990545"/>
            <a:ext cx="2450474" cy="1264462"/>
          </a:xfrm>
          <a:prstGeom prst="rect">
            <a:avLst/>
          </a:prstGeom>
          <a:blipFill>
            <a:blip r:embed="rId8" cstate="print"/>
            <a:stretch>
              <a:fillRect/>
            </a:stretch>
          </a:blipFill>
        </p:spPr>
        <p:txBody>
          <a:bodyPr wrap="square" lIns="0" tIns="0" rIns="0" bIns="0" rtlCol="0"/>
          <a:lstStyle/>
          <a:p>
            <a:endParaRPr>
              <a:latin typeface="华文楷体" pitchFamily="2" charset="-122"/>
              <a:ea typeface="华文楷体" pitchFamily="2" charset="-122"/>
            </a:endParaRPr>
          </a:p>
        </p:txBody>
      </p:sp>
      <p:sp>
        <p:nvSpPr>
          <p:cNvPr id="17" name="object 17"/>
          <p:cNvSpPr/>
          <p:nvPr/>
        </p:nvSpPr>
        <p:spPr>
          <a:xfrm>
            <a:off x="5707849" y="1089025"/>
            <a:ext cx="1278636" cy="1493392"/>
          </a:xfrm>
          <a:prstGeom prst="rect">
            <a:avLst/>
          </a:prstGeom>
          <a:blipFill>
            <a:blip r:embed="rId9" cstate="print"/>
            <a:stretch>
              <a:fillRect/>
            </a:stretch>
          </a:blipFill>
        </p:spPr>
        <p:txBody>
          <a:bodyPr wrap="square" lIns="0" tIns="0" rIns="0" bIns="0" rtlCol="0"/>
          <a:lstStyle/>
          <a:p>
            <a:endParaRPr>
              <a:latin typeface="华文楷体" pitchFamily="2" charset="-122"/>
              <a:ea typeface="华文楷体" pitchFamily="2" charset="-122"/>
            </a:endParaRPr>
          </a:p>
        </p:txBody>
      </p:sp>
      <p:sp>
        <p:nvSpPr>
          <p:cNvPr id="18" name="object 18"/>
          <p:cNvSpPr/>
          <p:nvPr/>
        </p:nvSpPr>
        <p:spPr>
          <a:xfrm>
            <a:off x="5703516" y="1084329"/>
            <a:ext cx="1287780" cy="1503045"/>
          </a:xfrm>
          <a:custGeom>
            <a:avLst/>
            <a:gdLst/>
            <a:ahLst/>
            <a:cxnLst/>
            <a:rect l="l" t="t" r="r" b="b"/>
            <a:pathLst>
              <a:path w="1395095" h="1503045">
                <a:moveTo>
                  <a:pt x="0" y="1502918"/>
                </a:moveTo>
                <a:lnTo>
                  <a:pt x="1394713" y="1502918"/>
                </a:lnTo>
                <a:lnTo>
                  <a:pt x="1394713" y="0"/>
                </a:lnTo>
                <a:lnTo>
                  <a:pt x="0" y="0"/>
                </a:lnTo>
                <a:lnTo>
                  <a:pt x="0" y="1502918"/>
                </a:lnTo>
                <a:close/>
              </a:path>
            </a:pathLst>
          </a:custGeom>
          <a:ln w="9525">
            <a:solidFill>
              <a:srgbClr val="000000"/>
            </a:solidFill>
          </a:ln>
        </p:spPr>
        <p:txBody>
          <a:bodyPr wrap="square" lIns="0" tIns="0" rIns="0" bIns="0" rtlCol="0"/>
          <a:lstStyle/>
          <a:p>
            <a:endParaRPr>
              <a:latin typeface="华文楷体" pitchFamily="2" charset="-122"/>
              <a:ea typeface="华文楷体" pitchFamily="2" charset="-122"/>
            </a:endParaRPr>
          </a:p>
        </p:txBody>
      </p:sp>
      <p:sp>
        <p:nvSpPr>
          <p:cNvPr id="19" name="object 19"/>
          <p:cNvSpPr/>
          <p:nvPr/>
        </p:nvSpPr>
        <p:spPr>
          <a:xfrm>
            <a:off x="6968548" y="1089025"/>
            <a:ext cx="1275940" cy="1493392"/>
          </a:xfrm>
          <a:prstGeom prst="rect">
            <a:avLst/>
          </a:prstGeom>
          <a:blipFill>
            <a:blip r:embed="rId10" cstate="print"/>
            <a:stretch>
              <a:fillRect/>
            </a:stretch>
          </a:blipFill>
        </p:spPr>
        <p:txBody>
          <a:bodyPr wrap="square" lIns="0" tIns="0" rIns="0" bIns="0" rtlCol="0"/>
          <a:lstStyle/>
          <a:p>
            <a:endParaRPr>
              <a:latin typeface="华文楷体" pitchFamily="2" charset="-122"/>
              <a:ea typeface="华文楷体" pitchFamily="2" charset="-122"/>
            </a:endParaRPr>
          </a:p>
        </p:txBody>
      </p:sp>
      <p:sp>
        <p:nvSpPr>
          <p:cNvPr id="20" name="object 20"/>
          <p:cNvSpPr/>
          <p:nvPr/>
        </p:nvSpPr>
        <p:spPr>
          <a:xfrm>
            <a:off x="6964099" y="1084329"/>
            <a:ext cx="1284849" cy="1503045"/>
          </a:xfrm>
          <a:custGeom>
            <a:avLst/>
            <a:gdLst/>
            <a:ahLst/>
            <a:cxnLst/>
            <a:rect l="l" t="t" r="r" b="b"/>
            <a:pathLst>
              <a:path w="1391920" h="1503045">
                <a:moveTo>
                  <a:pt x="0" y="1502918"/>
                </a:moveTo>
                <a:lnTo>
                  <a:pt x="1391793" y="1502918"/>
                </a:lnTo>
                <a:lnTo>
                  <a:pt x="1391793" y="0"/>
                </a:lnTo>
                <a:lnTo>
                  <a:pt x="0" y="0"/>
                </a:lnTo>
                <a:lnTo>
                  <a:pt x="0" y="1502918"/>
                </a:lnTo>
                <a:close/>
              </a:path>
            </a:pathLst>
          </a:custGeom>
          <a:ln w="9525">
            <a:solidFill>
              <a:srgbClr val="000000"/>
            </a:solidFill>
          </a:ln>
        </p:spPr>
        <p:txBody>
          <a:bodyPr wrap="square" lIns="0" tIns="0" rIns="0" bIns="0" rtlCol="0"/>
          <a:lstStyle/>
          <a:p>
            <a:endParaRPr>
              <a:latin typeface="华文楷体" pitchFamily="2" charset="-122"/>
              <a:ea typeface="华文楷体" pitchFamily="2" charset="-122"/>
            </a:endParaRPr>
          </a:p>
        </p:txBody>
      </p:sp>
      <p:sp>
        <p:nvSpPr>
          <p:cNvPr id="22" name="object 8"/>
          <p:cNvSpPr txBox="1">
            <a:spLocks/>
          </p:cNvSpPr>
          <p:nvPr/>
        </p:nvSpPr>
        <p:spPr>
          <a:xfrm>
            <a:off x="354037" y="381000"/>
            <a:ext cx="8789963" cy="553998"/>
          </a:xfrm>
          <a:prstGeom prst="rect">
            <a:avLst/>
          </a:prstGeom>
        </p:spPr>
        <p:txBody>
          <a:bodyPr/>
          <a:lstStyle>
            <a:lvl1pPr fontAlgn="base">
              <a:spcBef>
                <a:spcPct val="0"/>
              </a:spcBef>
              <a:spcAft>
                <a:spcPct val="0"/>
              </a:spcAft>
              <a:defRPr sz="3600">
                <a:latin typeface="SimHei" charset="-122"/>
                <a:ea typeface="SimHei" charset="-122"/>
                <a:cs typeface="SimHei" charset="-122"/>
              </a:defRPr>
            </a:lvl1pPr>
            <a:lvl2pPr algn="ctr" fontAlgn="base">
              <a:spcBef>
                <a:spcPct val="0"/>
              </a:spcBef>
              <a:spcAft>
                <a:spcPct val="0"/>
              </a:spcAft>
              <a:defRPr sz="4400">
                <a:latin typeface="Calibri" charset="0"/>
                <a:ea typeface="宋体" charset="0"/>
                <a:cs typeface="宋体" charset="0"/>
              </a:defRPr>
            </a:lvl2pPr>
            <a:lvl3pPr algn="ctr" fontAlgn="base">
              <a:spcBef>
                <a:spcPct val="0"/>
              </a:spcBef>
              <a:spcAft>
                <a:spcPct val="0"/>
              </a:spcAft>
              <a:defRPr sz="4400">
                <a:latin typeface="Calibri" charset="0"/>
                <a:ea typeface="宋体" charset="0"/>
                <a:cs typeface="宋体" charset="0"/>
              </a:defRPr>
            </a:lvl3pPr>
            <a:lvl4pPr algn="ctr" fontAlgn="base">
              <a:spcBef>
                <a:spcPct val="0"/>
              </a:spcBef>
              <a:spcAft>
                <a:spcPct val="0"/>
              </a:spcAft>
              <a:defRPr sz="4400">
                <a:latin typeface="Calibri" charset="0"/>
                <a:ea typeface="宋体" charset="0"/>
                <a:cs typeface="宋体" charset="0"/>
              </a:defRPr>
            </a:lvl4pPr>
            <a:lvl5pPr algn="ctr" fontAlgn="base">
              <a:spcBef>
                <a:spcPct val="0"/>
              </a:spcBef>
              <a:spcAft>
                <a:spcPct val="0"/>
              </a:spcAft>
              <a:defRPr sz="4400">
                <a:latin typeface="Calibri" charset="0"/>
                <a:ea typeface="宋体" charset="0"/>
                <a:cs typeface="宋体" charset="0"/>
              </a:defRPr>
            </a:lvl5pPr>
            <a:lvl6pPr marL="457200" algn="ctr" fontAlgn="base">
              <a:spcBef>
                <a:spcPct val="0"/>
              </a:spcBef>
              <a:spcAft>
                <a:spcPct val="0"/>
              </a:spcAft>
              <a:defRPr sz="4400">
                <a:latin typeface="Calibri" charset="0"/>
                <a:ea typeface="宋体" charset="0"/>
                <a:cs typeface="宋体" charset="0"/>
              </a:defRPr>
            </a:lvl6pPr>
            <a:lvl7pPr marL="914400" algn="ctr" fontAlgn="base">
              <a:spcBef>
                <a:spcPct val="0"/>
              </a:spcBef>
              <a:spcAft>
                <a:spcPct val="0"/>
              </a:spcAft>
              <a:defRPr sz="4400">
                <a:latin typeface="Calibri" charset="0"/>
                <a:ea typeface="宋体" charset="0"/>
                <a:cs typeface="宋体" charset="0"/>
              </a:defRPr>
            </a:lvl7pPr>
            <a:lvl8pPr marL="1371600" algn="ctr" fontAlgn="base">
              <a:spcBef>
                <a:spcPct val="0"/>
              </a:spcBef>
              <a:spcAft>
                <a:spcPct val="0"/>
              </a:spcAft>
              <a:defRPr sz="4400">
                <a:latin typeface="Calibri" charset="0"/>
                <a:ea typeface="宋体" charset="0"/>
                <a:cs typeface="宋体" charset="0"/>
              </a:defRPr>
            </a:lvl8pPr>
            <a:lvl9pPr marL="1828800" algn="ctr" fontAlgn="base">
              <a:spcBef>
                <a:spcPct val="0"/>
              </a:spcBef>
              <a:spcAft>
                <a:spcPct val="0"/>
              </a:spcAft>
              <a:defRPr sz="4400">
                <a:latin typeface="Calibri" charset="0"/>
                <a:ea typeface="宋体" charset="0"/>
                <a:cs typeface="宋体" charset="0"/>
              </a:defRPr>
            </a:lvl9pPr>
          </a:lstStyle>
          <a:p>
            <a:r>
              <a:rPr lang="zh-CN" altLang="en-US" dirty="0"/>
              <a:t>风险报告</a:t>
            </a:r>
            <a:r>
              <a:rPr lang="zh-CN" altLang="en-US" dirty="0" smtClean="0"/>
              <a:t>模板及图表样例</a:t>
            </a:r>
            <a:endParaRPr lang="zh-CN" altLang="en-US" dirty="0"/>
          </a:p>
        </p:txBody>
      </p:sp>
    </p:spTree>
    <p:extLst>
      <p:ext uri="{BB962C8B-B14F-4D97-AF65-F5344CB8AC3E}">
        <p14:creationId xmlns="" xmlns:p14="http://schemas.microsoft.com/office/powerpoint/2010/main" val="20176038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3"/>
          <p:cNvSpPr txBox="1">
            <a:spLocks noGrp="1" noChangeArrowheads="1"/>
          </p:cNvSpPr>
          <p:nvPr/>
        </p:nvSpPr>
        <p:spPr bwMode="auto">
          <a:xfrm>
            <a:off x="3492500" y="6524625"/>
            <a:ext cx="2133600" cy="260350"/>
          </a:xfrm>
          <a:prstGeom prst="rect">
            <a:avLst/>
          </a:prstGeom>
          <a:noFill/>
          <a:ln w="9525">
            <a:noFill/>
            <a:miter lim="800000"/>
            <a:headEnd/>
            <a:tailEnd/>
          </a:ln>
        </p:spPr>
        <p:txBody>
          <a:bodyPr/>
          <a:lstStyle/>
          <a:p>
            <a:pPr algn="ctr" eaLnBrk="1" hangingPunct="1"/>
            <a:fld id="{B0939CC4-6FC5-4871-AC1C-353B4F198CC1}" type="slidenum">
              <a:rPr lang="en-US" sz="1400">
                <a:latin typeface="微软雅黑" panose="020B0503020204020204" pitchFamily="34" charset="-122"/>
                <a:ea typeface="微软雅黑" panose="020B0503020204020204" pitchFamily="34" charset="-122"/>
              </a:rPr>
              <a:pPr algn="ctr" eaLnBrk="1" hangingPunct="1"/>
              <a:t>32</a:t>
            </a:fld>
            <a:endParaRPr lang="en-US" sz="1400">
              <a:latin typeface="微软雅黑" panose="020B0503020204020204" pitchFamily="34" charset="-122"/>
              <a:ea typeface="微软雅黑" panose="020B0503020204020204" pitchFamily="34" charset="-122"/>
            </a:endParaRPr>
          </a:p>
        </p:txBody>
      </p:sp>
      <p:sp>
        <p:nvSpPr>
          <p:cNvPr id="7171" name="标题 1"/>
          <p:cNvSpPr>
            <a:spLocks noGrp="1"/>
          </p:cNvSpPr>
          <p:nvPr>
            <p:ph type="title"/>
          </p:nvPr>
        </p:nvSpPr>
        <p:spPr>
          <a:xfrm>
            <a:off x="431800" y="336935"/>
            <a:ext cx="8255000" cy="612775"/>
          </a:xfrm>
          <a:prstGeom prst="rect">
            <a:avLst/>
          </a:prstGeom>
        </p:spPr>
        <p:txBody>
          <a:bodyPr>
            <a:noAutofit/>
          </a:bodyPr>
          <a:lstStyle/>
          <a:p>
            <a:pPr algn="l"/>
            <a:r>
              <a:rPr lang="zh-CN" altLang="en-US" sz="3600" dirty="0" smtClean="0">
                <a:latin typeface="SimHei" charset="-122"/>
                <a:ea typeface="SimHei" charset="-122"/>
                <a:cs typeface="SimHei" charset="-122"/>
              </a:rPr>
              <a:t>风险报告审批管理</a:t>
            </a:r>
            <a:endParaRPr lang="zh-CN" altLang="en-US" sz="3600" dirty="0">
              <a:latin typeface="SimHei" charset="-122"/>
              <a:ea typeface="SimHei" charset="-122"/>
              <a:cs typeface="SimHei" charset="-122"/>
            </a:endParaRPr>
          </a:p>
        </p:txBody>
      </p:sp>
      <p:sp>
        <p:nvSpPr>
          <p:cNvPr id="7172" name="Text Box 4"/>
          <p:cNvSpPr txBox="1">
            <a:spLocks noChangeArrowheads="1"/>
          </p:cNvSpPr>
          <p:nvPr/>
        </p:nvSpPr>
        <p:spPr bwMode="auto">
          <a:xfrm>
            <a:off x="5719763" y="1960017"/>
            <a:ext cx="2741612" cy="1415772"/>
          </a:xfrm>
          <a:prstGeom prst="rect">
            <a:avLst/>
          </a:prstGeom>
          <a:noFill/>
          <a:ln w="9525">
            <a:noFill/>
            <a:miter lim="800000"/>
            <a:headEnd/>
            <a:tailEnd/>
          </a:ln>
        </p:spPr>
        <p:txBody>
          <a:bodyPr>
            <a:spAutoFit/>
          </a:bodyPr>
          <a:lstStyle/>
          <a:p>
            <a:pPr>
              <a:buSzPct val="100000"/>
              <a:buFont typeface="Wingdings" pitchFamily="2" charset="2"/>
              <a:buChar char="Ø"/>
            </a:pPr>
            <a:r>
              <a:rPr lang="zh-CN" altLang="en-US" sz="1200" b="1">
                <a:latin typeface="微软雅黑" panose="020B0503020204020204" pitchFamily="34" charset="-122"/>
                <a:ea typeface="微软雅黑" panose="020B0503020204020204" pitchFamily="34" charset="-122"/>
              </a:rPr>
              <a:t>报告模板管理环节：</a:t>
            </a:r>
          </a:p>
          <a:p>
            <a:pPr>
              <a:buSzPct val="100000"/>
              <a:buFont typeface="Wingdings" pitchFamily="2" charset="2"/>
              <a:buNone/>
            </a:pPr>
            <a:r>
              <a:rPr lang="zh-CN" altLang="en-US" sz="1200">
                <a:latin typeface="微软雅黑" panose="020B0503020204020204" pitchFamily="34" charset="-122"/>
                <a:ea typeface="微软雅黑" panose="020B0503020204020204" pitchFamily="34" charset="-122"/>
              </a:rPr>
              <a:t>   支持用户根据经验制定报告模板，系统定期自动生成报告，并将报告各章节以任务形式分发给各个编辑人。     </a:t>
            </a:r>
          </a:p>
          <a:p>
            <a:pPr>
              <a:buSzPct val="100000"/>
              <a:buFont typeface="Wingdings" pitchFamily="2" charset="2"/>
              <a:buNone/>
            </a:pPr>
            <a:r>
              <a:rPr lang="zh-CN" altLang="en-US" sz="1200">
                <a:latin typeface="微软雅黑" panose="020B0503020204020204" pitchFamily="34" charset="-122"/>
                <a:ea typeface="微软雅黑" panose="020B0503020204020204" pitchFamily="34" charset="-122"/>
              </a:rPr>
              <a:t>  本部分可实现报告模板的新增、修改和删除操作。</a:t>
            </a:r>
          </a:p>
          <a:p>
            <a:r>
              <a:rPr lang="zh-CN" altLang="en-US" sz="1400">
                <a:latin typeface="微软雅黑" panose="020B0503020204020204" pitchFamily="34" charset="-122"/>
                <a:ea typeface="微软雅黑" panose="020B0503020204020204" pitchFamily="34" charset="-122"/>
              </a:rPr>
              <a:t>    </a:t>
            </a:r>
          </a:p>
        </p:txBody>
      </p:sp>
      <p:sp>
        <p:nvSpPr>
          <p:cNvPr id="7173" name="Rectangle 5"/>
          <p:cNvSpPr>
            <a:spLocks noChangeArrowheads="1"/>
          </p:cNvSpPr>
          <p:nvPr/>
        </p:nvSpPr>
        <p:spPr bwMode="auto">
          <a:xfrm>
            <a:off x="5437188" y="1450429"/>
            <a:ext cx="2808287" cy="287338"/>
          </a:xfrm>
          <a:prstGeom prst="rect">
            <a:avLst/>
          </a:prstGeom>
          <a:solidFill>
            <a:schemeClr val="accent1"/>
          </a:solidFill>
          <a:ln w="9525">
            <a:noFill/>
            <a:miter lim="800000"/>
            <a:headEnd/>
            <a:tailEnd/>
          </a:ln>
          <a:effectLst/>
        </p:spPr>
        <p:txBody>
          <a:bodyPr wrap="none" lIns="90170" tIns="46990" rIns="90170" bIns="46990" anchor="ctr"/>
          <a:lstStyle/>
          <a:p>
            <a:pPr algn="ctr"/>
            <a:r>
              <a:rPr lang="zh-CN" altLang="en-US">
                <a:latin typeface="微软雅黑" panose="020B0503020204020204" pitchFamily="34" charset="-122"/>
                <a:ea typeface="微软雅黑" panose="020B0503020204020204" pitchFamily="34" charset="-122"/>
              </a:rPr>
              <a:t>主要工作环节介绍</a:t>
            </a:r>
          </a:p>
        </p:txBody>
      </p:sp>
      <p:sp>
        <p:nvSpPr>
          <p:cNvPr id="7174" name="Text Box 6"/>
          <p:cNvSpPr txBox="1">
            <a:spLocks noChangeArrowheads="1"/>
          </p:cNvSpPr>
          <p:nvPr/>
        </p:nvSpPr>
        <p:spPr bwMode="auto">
          <a:xfrm>
            <a:off x="5724526" y="3250655"/>
            <a:ext cx="2741613" cy="1384995"/>
          </a:xfrm>
          <a:prstGeom prst="rect">
            <a:avLst/>
          </a:prstGeom>
          <a:noFill/>
          <a:ln w="9525">
            <a:noFill/>
            <a:miter lim="800000"/>
            <a:headEnd/>
            <a:tailEnd/>
          </a:ln>
          <a:effectLst/>
        </p:spPr>
        <p:txBody>
          <a:bodyPr>
            <a:spAutoFit/>
          </a:bodyPr>
          <a:lstStyle/>
          <a:p>
            <a:pPr>
              <a:buSzPct val="100000"/>
              <a:buFont typeface="Wingdings" pitchFamily="2" charset="2"/>
              <a:buChar char="Ø"/>
            </a:pPr>
            <a:r>
              <a:rPr lang="zh-CN" altLang="en-US" sz="1200" b="1">
                <a:latin typeface="微软雅黑" panose="020B0503020204020204" pitchFamily="34" charset="-122"/>
                <a:ea typeface="微软雅黑" panose="020B0503020204020204" pitchFamily="34" charset="-122"/>
              </a:rPr>
              <a:t>报告修订审核环节：</a:t>
            </a:r>
          </a:p>
          <a:p>
            <a:pPr>
              <a:buSzPct val="100000"/>
              <a:buFont typeface="Wingdings" pitchFamily="2" charset="2"/>
              <a:buNone/>
            </a:pPr>
            <a:r>
              <a:rPr lang="zh-CN" altLang="en-US" sz="1200">
                <a:latin typeface="微软雅黑" panose="020B0503020204020204" pitchFamily="34" charset="-122"/>
                <a:ea typeface="微软雅黑" panose="020B0503020204020204" pitchFamily="34" charset="-122"/>
              </a:rPr>
              <a:t>   报告编辑人在个人工作台“我的任务”列表中查看到报告修订任务，点击“处理”操作。</a:t>
            </a:r>
          </a:p>
          <a:p>
            <a:pPr>
              <a:buSzPct val="100000"/>
              <a:buFont typeface="Wingdings" pitchFamily="2" charset="2"/>
              <a:buNone/>
            </a:pPr>
            <a:r>
              <a:rPr lang="zh-CN" altLang="en-US" sz="1200">
                <a:latin typeface="微软雅黑" panose="020B0503020204020204" pitchFamily="34" charset="-122"/>
                <a:ea typeface="微软雅黑" panose="020B0503020204020204" pitchFamily="34" charset="-122"/>
              </a:rPr>
              <a:t>   报告审核人在个人工作台“我的任务”列表对编辑人提交的报告进行审核。</a:t>
            </a:r>
            <a:endParaRPr lang="zh-CN" altLang="en-US" sz="1400">
              <a:latin typeface="微软雅黑" panose="020B0503020204020204" pitchFamily="34" charset="-122"/>
              <a:ea typeface="微软雅黑" panose="020B0503020204020204" pitchFamily="34" charset="-122"/>
            </a:endParaRPr>
          </a:p>
        </p:txBody>
      </p:sp>
      <p:graphicFrame>
        <p:nvGraphicFramePr>
          <p:cNvPr id="7175" name="Object 7"/>
          <p:cNvGraphicFramePr>
            <a:graphicFrameLocks noChangeAspect="1"/>
          </p:cNvGraphicFramePr>
          <p:nvPr>
            <p:extLst/>
          </p:nvPr>
        </p:nvGraphicFramePr>
        <p:xfrm>
          <a:off x="614364" y="1268563"/>
          <a:ext cx="4533900" cy="5184775"/>
        </p:xfrm>
        <a:graphic>
          <a:graphicData uri="http://schemas.openxmlformats.org/presentationml/2006/ole">
            <p:oleObj spid="_x0000_s168982" name="Visio" r:id="rId4" imgW="4392208" imgH="5513663" progId="Visio.Drawing.11">
              <p:embed/>
            </p:oleObj>
          </a:graphicData>
        </a:graphic>
      </p:graphicFrame>
      <p:sp>
        <p:nvSpPr>
          <p:cNvPr id="7176" name="Text Box 8"/>
          <p:cNvSpPr txBox="1">
            <a:spLocks noChangeArrowheads="1"/>
          </p:cNvSpPr>
          <p:nvPr/>
        </p:nvSpPr>
        <p:spPr bwMode="auto">
          <a:xfrm>
            <a:off x="5724526" y="4763542"/>
            <a:ext cx="2741613" cy="1415772"/>
          </a:xfrm>
          <a:prstGeom prst="rect">
            <a:avLst/>
          </a:prstGeom>
          <a:noFill/>
          <a:ln w="9525">
            <a:noFill/>
            <a:miter lim="800000"/>
            <a:headEnd/>
            <a:tailEnd/>
          </a:ln>
          <a:effectLst/>
        </p:spPr>
        <p:txBody>
          <a:bodyPr>
            <a:spAutoFit/>
          </a:bodyPr>
          <a:lstStyle/>
          <a:p>
            <a:pPr>
              <a:buSzPct val="100000"/>
              <a:buFont typeface="Wingdings" pitchFamily="2" charset="2"/>
              <a:buChar char="Ø"/>
            </a:pPr>
            <a:r>
              <a:rPr lang="zh-CN" altLang="en-US" sz="1200" b="1">
                <a:latin typeface="微软雅黑" panose="020B0503020204020204" pitchFamily="34" charset="-122"/>
                <a:ea typeface="微软雅黑" panose="020B0503020204020204" pitchFamily="34" charset="-122"/>
              </a:rPr>
              <a:t>报告归档与查询环节：</a:t>
            </a:r>
          </a:p>
          <a:p>
            <a:pPr>
              <a:buSzPct val="100000"/>
              <a:buFont typeface="Wingdings" pitchFamily="2" charset="2"/>
              <a:buNone/>
            </a:pPr>
            <a:r>
              <a:rPr lang="zh-CN" altLang="en-US" sz="1200">
                <a:latin typeface="微软雅黑" panose="020B0503020204020204" pitchFamily="34" charset="-122"/>
                <a:ea typeface="微软雅黑" panose="020B0503020204020204" pitchFamily="34" charset="-122"/>
              </a:rPr>
              <a:t>   报告汇总人对所有章节通过审核的报告进行归档操作。</a:t>
            </a:r>
          </a:p>
          <a:p>
            <a:pPr>
              <a:buSzPct val="100000"/>
              <a:buFont typeface="Wingdings" pitchFamily="2" charset="2"/>
              <a:buNone/>
            </a:pPr>
            <a:r>
              <a:rPr lang="zh-CN" altLang="en-US" sz="1200">
                <a:latin typeface="微软雅黑" panose="020B0503020204020204" pitchFamily="34" charset="-122"/>
                <a:ea typeface="微软雅黑" panose="020B0503020204020204" pitchFamily="34" charset="-122"/>
              </a:rPr>
              <a:t>   有权限由用户可对所有状态的报告进行查询查看，并可对已归档的报告进行下载操作</a:t>
            </a:r>
          </a:p>
          <a:p>
            <a:r>
              <a:rPr lang="zh-CN" altLang="en-US" sz="1400">
                <a:latin typeface="微软雅黑" panose="020B0503020204020204" pitchFamily="34" charset="-122"/>
                <a:ea typeface="微软雅黑" panose="020B0503020204020204" pitchFamily="34" charset="-122"/>
              </a:rPr>
              <a:t>    </a:t>
            </a:r>
          </a:p>
        </p:txBody>
      </p:sp>
    </p:spTree>
    <p:extLst>
      <p:ext uri="{BB962C8B-B14F-4D97-AF65-F5344CB8AC3E}">
        <p14:creationId xmlns="" xmlns:p14="http://schemas.microsoft.com/office/powerpoint/2010/main" val="110179310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72840" y="1484784"/>
            <a:ext cx="7813960" cy="428736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0243" name="灯片编号占位符 3"/>
          <p:cNvSpPr txBox="1">
            <a:spLocks noGrp="1" noChangeArrowheads="1"/>
          </p:cNvSpPr>
          <p:nvPr/>
        </p:nvSpPr>
        <p:spPr bwMode="auto">
          <a:xfrm>
            <a:off x="3492500" y="6524625"/>
            <a:ext cx="2133600" cy="260350"/>
          </a:xfrm>
          <a:prstGeom prst="rect">
            <a:avLst/>
          </a:prstGeom>
          <a:noFill/>
          <a:ln w="9525">
            <a:noFill/>
            <a:miter lim="800000"/>
            <a:headEnd/>
            <a:tailEnd/>
          </a:ln>
        </p:spPr>
        <p:txBody>
          <a:bodyPr/>
          <a:lstStyle/>
          <a:p>
            <a:pPr algn="ctr" eaLnBrk="1" hangingPunct="1"/>
            <a:fld id="{E63D99FB-46E2-4F82-A847-70FB007C6AC3}" type="slidenum">
              <a:rPr lang="en-US" sz="1400">
                <a:latin typeface="Candara" panose="020E0502030303020204" pitchFamily="34" charset="0"/>
                <a:ea typeface="微软雅黑" panose="020B0503020204020204" pitchFamily="34" charset="-122"/>
              </a:rPr>
              <a:pPr algn="ctr" eaLnBrk="1" hangingPunct="1"/>
              <a:t>33</a:t>
            </a:fld>
            <a:endParaRPr lang="en-US" sz="1400">
              <a:latin typeface="Candara" panose="020E0502030303020204" pitchFamily="34" charset="0"/>
              <a:ea typeface="微软雅黑" panose="020B0503020204020204" pitchFamily="34" charset="-122"/>
            </a:endParaRPr>
          </a:p>
        </p:txBody>
      </p:sp>
      <p:sp>
        <p:nvSpPr>
          <p:cNvPr id="10244" name="标题 1"/>
          <p:cNvSpPr>
            <a:spLocks noGrp="1"/>
          </p:cNvSpPr>
          <p:nvPr>
            <p:ph type="title"/>
          </p:nvPr>
        </p:nvSpPr>
        <p:spPr>
          <a:xfrm>
            <a:off x="431800" y="288447"/>
            <a:ext cx="8255000" cy="612775"/>
          </a:xfrm>
          <a:prstGeom prst="rect">
            <a:avLst/>
          </a:prstGeom>
        </p:spPr>
        <p:txBody>
          <a:bodyPr>
            <a:normAutofit fontScale="90000"/>
          </a:bodyPr>
          <a:lstStyle/>
          <a:p>
            <a:pPr algn="l"/>
            <a:r>
              <a:rPr lang="zh-CN" altLang="en-US" sz="3600" dirty="0">
                <a:latin typeface="SimHei" charset="-122"/>
                <a:ea typeface="SimHei" charset="-122"/>
                <a:cs typeface="SimHei" charset="-122"/>
              </a:rPr>
              <a:t>风险报告管理</a:t>
            </a:r>
            <a:r>
              <a:rPr lang="en-US" altLang="zh-CN" sz="3600" dirty="0">
                <a:latin typeface="SimHei" charset="-122"/>
                <a:ea typeface="SimHei" charset="-122"/>
                <a:cs typeface="SimHei" charset="-122"/>
              </a:rPr>
              <a:t>—</a:t>
            </a:r>
            <a:r>
              <a:rPr lang="zh-CN" altLang="en-US" sz="3600" dirty="0">
                <a:latin typeface="SimHei" charset="-122"/>
                <a:ea typeface="SimHei" charset="-122"/>
                <a:cs typeface="SimHei" charset="-122"/>
              </a:rPr>
              <a:t>报告模板</a:t>
            </a:r>
          </a:p>
        </p:txBody>
      </p:sp>
      <p:sp>
        <p:nvSpPr>
          <p:cNvPr id="16" name="矩形 15">
            <a:hlinkClick r:id="rId4" action="ppaction://hlinksldjump"/>
          </p:cNvPr>
          <p:cNvSpPr/>
          <p:nvPr/>
        </p:nvSpPr>
        <p:spPr>
          <a:xfrm>
            <a:off x="253205" y="1665089"/>
            <a:ext cx="357190" cy="3888432"/>
          </a:xfrm>
          <a:prstGeom prst="rect">
            <a:avLst/>
          </a:prstGeom>
          <a:solidFill>
            <a:schemeClr val="tx2">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1400" b="1" dirty="0" smtClean="0">
                <a:solidFill>
                  <a:schemeClr val="bg1"/>
                </a:solidFill>
                <a:latin typeface="Candara" panose="020E0502030303020204" pitchFamily="34" charset="0"/>
                <a:ea typeface="微软雅黑" panose="020B0503020204020204" pitchFamily="34" charset="-122"/>
              </a:rPr>
              <a:t>报告模板管理</a:t>
            </a:r>
            <a:r>
              <a:rPr lang="en-US" altLang="zh-CN" sz="1400" b="1" dirty="0" smtClean="0">
                <a:solidFill>
                  <a:schemeClr val="bg1"/>
                </a:solidFill>
                <a:latin typeface="Candara" panose="020E0502030303020204" pitchFamily="34" charset="0"/>
                <a:ea typeface="微软雅黑" panose="020B0503020204020204" pitchFamily="34" charset="-122"/>
              </a:rPr>
              <a:t>—</a:t>
            </a:r>
            <a:r>
              <a:rPr lang="zh-CN" altLang="en-US" sz="1400" b="1" dirty="0" smtClean="0">
                <a:solidFill>
                  <a:schemeClr val="bg1"/>
                </a:solidFill>
                <a:latin typeface="Candara" panose="020E0502030303020204" pitchFamily="34" charset="0"/>
                <a:ea typeface="微软雅黑" panose="020B0503020204020204" pitchFamily="34" charset="-122"/>
              </a:rPr>
              <a:t>模板创建</a:t>
            </a:r>
            <a:endParaRPr lang="zh-CN" altLang="en-US" sz="1400" b="1" dirty="0">
              <a:solidFill>
                <a:schemeClr val="bg1"/>
              </a:solidFill>
              <a:latin typeface="Candara" panose="020E0502030303020204" pitchFamily="34" charset="0"/>
              <a:ea typeface="微软雅黑" panose="020B0503020204020204" pitchFamily="34" charset="-122"/>
            </a:endParaRPr>
          </a:p>
        </p:txBody>
      </p:sp>
      <p:sp>
        <p:nvSpPr>
          <p:cNvPr id="17" name="TextBox 16"/>
          <p:cNvSpPr txBox="1"/>
          <p:nvPr/>
        </p:nvSpPr>
        <p:spPr>
          <a:xfrm>
            <a:off x="827585" y="5930116"/>
            <a:ext cx="7704856" cy="738664"/>
          </a:xfrm>
          <a:prstGeom prst="rect">
            <a:avLst/>
          </a:prstGeom>
          <a:noFill/>
        </p:spPr>
        <p:txBody>
          <a:bodyPr wrap="square" rtlCol="0">
            <a:spAutoFit/>
          </a:bodyPr>
          <a:lstStyle/>
          <a:p>
            <a:r>
              <a:rPr lang="zh-CN" altLang="en-US" sz="1400" b="1" dirty="0" smtClean="0">
                <a:latin typeface="Candara" panose="020E0502030303020204" pitchFamily="34" charset="0"/>
                <a:ea typeface="微软雅黑" panose="020B0503020204020204" pitchFamily="34" charset="-122"/>
              </a:rPr>
              <a:t>基本信息：</a:t>
            </a:r>
            <a:r>
              <a:rPr lang="zh-CN" altLang="en-US" sz="1400" dirty="0" smtClean="0">
                <a:latin typeface="Candara" panose="020E0502030303020204" pitchFamily="34" charset="0"/>
                <a:ea typeface="微软雅黑" panose="020B0503020204020204" pitchFamily="34" charset="-122"/>
              </a:rPr>
              <a:t>报表名称、频率、生成日程、开始期次（年份）、期次。</a:t>
            </a:r>
            <a:endParaRPr lang="en-US" altLang="zh-CN" sz="1400" dirty="0" smtClean="0">
              <a:latin typeface="Candara" panose="020E0502030303020204" pitchFamily="34" charset="0"/>
              <a:ea typeface="微软雅黑" panose="020B0503020204020204" pitchFamily="34" charset="-122"/>
            </a:endParaRPr>
          </a:p>
          <a:p>
            <a:r>
              <a:rPr lang="zh-CN" altLang="en-US" sz="1400" b="1" dirty="0" smtClean="0">
                <a:latin typeface="Candara" panose="020E0502030303020204" pitchFamily="34" charset="0"/>
                <a:ea typeface="微软雅黑" panose="020B0503020204020204" pitchFamily="34" charset="-122"/>
              </a:rPr>
              <a:t>章节结构：</a:t>
            </a:r>
            <a:r>
              <a:rPr lang="zh-CN" altLang="en-US" sz="1400" dirty="0" smtClean="0">
                <a:latin typeface="Candara" panose="020E0502030303020204" pitchFamily="34" charset="0"/>
                <a:ea typeface="微软雅黑" panose="020B0503020204020204" pitchFamily="34" charset="-122"/>
              </a:rPr>
              <a:t>用户在此处设置章节目录，按章节编辑内容，最终报告按照章节目录进行组合展示。</a:t>
            </a:r>
          </a:p>
          <a:p>
            <a:r>
              <a:rPr lang="zh-CN" altLang="en-US" sz="1400" b="1" dirty="0" smtClean="0">
                <a:latin typeface="Candara" panose="020E0502030303020204" pitchFamily="34" charset="0"/>
                <a:ea typeface="微软雅黑" panose="020B0503020204020204" pitchFamily="34" charset="-122"/>
              </a:rPr>
              <a:t>内容编辑工具：</a:t>
            </a:r>
            <a:r>
              <a:rPr lang="zh-CN" altLang="en-US" sz="1400" dirty="0" smtClean="0">
                <a:latin typeface="Candara" panose="020E0502030303020204" pitchFamily="34" charset="0"/>
                <a:ea typeface="微软雅黑" panose="020B0503020204020204" pitchFamily="34" charset="-122"/>
              </a:rPr>
              <a:t>系统提供一个多媒体编辑器供用户进行报告模板内容的编辑。</a:t>
            </a:r>
            <a:endParaRPr lang="en-US" altLang="zh-CN" sz="1400" dirty="0" smtClean="0">
              <a:latin typeface="Candara" panose="020E0502030303020204" pitchFamily="34" charset="0"/>
              <a:ea typeface="微软雅黑" panose="020B0503020204020204" pitchFamily="34" charset="-122"/>
            </a:endParaRPr>
          </a:p>
        </p:txBody>
      </p:sp>
      <p:sp>
        <p:nvSpPr>
          <p:cNvPr id="24" name="矩形 23"/>
          <p:cNvSpPr/>
          <p:nvPr/>
        </p:nvSpPr>
        <p:spPr>
          <a:xfrm>
            <a:off x="943644" y="1110793"/>
            <a:ext cx="2476847" cy="216024"/>
          </a:xfrm>
          <a:prstGeom prst="rect">
            <a:avLst/>
          </a:prstGeom>
          <a:solidFill>
            <a:srgbClr val="FFC000"/>
          </a:solidFill>
          <a:ln w="3175">
            <a:solidFill>
              <a:schemeClr val="tx1"/>
            </a:solidFill>
          </a:ln>
          <a:scene3d>
            <a:camera prst="orthographicFront"/>
            <a:lightRig rig="threePt" dir="t">
              <a:rot lat="0" lon="0" rev="300000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Candara" panose="020E0502030303020204" pitchFamily="34" charset="0"/>
                <a:ea typeface="微软雅黑" panose="020B0503020204020204" pitchFamily="34" charset="-122"/>
              </a:rPr>
              <a:t>报告模板管理</a:t>
            </a:r>
            <a:endParaRPr lang="zh-CN" altLang="en-US" sz="1200" dirty="0">
              <a:solidFill>
                <a:schemeClr val="tx1"/>
              </a:solidFill>
              <a:latin typeface="Candara" panose="020E0502030303020204" pitchFamily="34" charset="0"/>
              <a:ea typeface="微软雅黑" panose="020B0503020204020204" pitchFamily="34" charset="-122"/>
            </a:endParaRPr>
          </a:p>
        </p:txBody>
      </p:sp>
      <p:sp>
        <p:nvSpPr>
          <p:cNvPr id="25" name="矩形 24"/>
          <p:cNvSpPr/>
          <p:nvPr/>
        </p:nvSpPr>
        <p:spPr>
          <a:xfrm>
            <a:off x="3492500" y="1110793"/>
            <a:ext cx="2520280" cy="216024"/>
          </a:xfrm>
          <a:prstGeom prst="rect">
            <a:avLst/>
          </a:prstGeom>
          <a:solidFill>
            <a:schemeClr val="bg1">
              <a:lumMod val="85000"/>
            </a:schemeClr>
          </a:solidFill>
          <a:ln w="3175">
            <a:solidFill>
              <a:schemeClr val="tx1"/>
            </a:solidFill>
          </a:ln>
          <a:scene3d>
            <a:camera prst="orthographicFront"/>
            <a:lightRig rig="threePt" dir="t">
              <a:rot lat="0" lon="0" rev="300000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bg1">
                    <a:lumMod val="75000"/>
                  </a:schemeClr>
                </a:solidFill>
                <a:latin typeface="Candara" panose="020E0502030303020204" pitchFamily="34" charset="0"/>
                <a:ea typeface="微软雅黑" panose="020B0503020204020204" pitchFamily="34" charset="-122"/>
              </a:rPr>
              <a:t>报告修订与审核</a:t>
            </a:r>
          </a:p>
        </p:txBody>
      </p:sp>
      <p:sp>
        <p:nvSpPr>
          <p:cNvPr id="26" name="矩形 25"/>
          <p:cNvSpPr/>
          <p:nvPr/>
        </p:nvSpPr>
        <p:spPr>
          <a:xfrm>
            <a:off x="6084788" y="1110793"/>
            <a:ext cx="2232248" cy="216024"/>
          </a:xfrm>
          <a:prstGeom prst="rect">
            <a:avLst/>
          </a:prstGeom>
          <a:solidFill>
            <a:schemeClr val="bg1">
              <a:lumMod val="85000"/>
            </a:schemeClr>
          </a:solidFill>
          <a:ln w="3175">
            <a:solidFill>
              <a:schemeClr val="tx1"/>
            </a:solidFill>
          </a:ln>
          <a:scene3d>
            <a:camera prst="orthographicFront"/>
            <a:lightRig rig="threePt" dir="t">
              <a:rot lat="0" lon="0" rev="300000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bg1">
                    <a:lumMod val="75000"/>
                  </a:schemeClr>
                </a:solidFill>
                <a:latin typeface="Candara" panose="020E0502030303020204" pitchFamily="34" charset="0"/>
                <a:ea typeface="微软雅黑" panose="020B0503020204020204" pitchFamily="34" charset="-122"/>
              </a:rPr>
              <a:t>报告归档</a:t>
            </a:r>
            <a:endParaRPr lang="zh-CN" altLang="en-US" sz="1200" dirty="0">
              <a:solidFill>
                <a:schemeClr val="bg1">
                  <a:lumMod val="75000"/>
                </a:schemeClr>
              </a:solidFill>
              <a:latin typeface="Candara" panose="020E0502030303020204" pitchFamily="34" charset="0"/>
              <a:ea typeface="微软雅黑" panose="020B0503020204020204" pitchFamily="34" charset="-122"/>
            </a:endParaRPr>
          </a:p>
        </p:txBody>
      </p:sp>
    </p:spTree>
    <p:extLst>
      <p:ext uri="{BB962C8B-B14F-4D97-AF65-F5344CB8AC3E}">
        <p14:creationId xmlns="" xmlns:p14="http://schemas.microsoft.com/office/powerpoint/2010/main" val="7846956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p:cNvPicPr>
            <a:picLocks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72839" y="1484784"/>
            <a:ext cx="7659602" cy="4287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0243" name="灯片编号占位符 3"/>
          <p:cNvSpPr txBox="1">
            <a:spLocks noGrp="1" noChangeArrowheads="1"/>
          </p:cNvSpPr>
          <p:nvPr/>
        </p:nvSpPr>
        <p:spPr bwMode="auto">
          <a:xfrm>
            <a:off x="3492500" y="6524625"/>
            <a:ext cx="2133600" cy="260350"/>
          </a:xfrm>
          <a:prstGeom prst="rect">
            <a:avLst/>
          </a:prstGeom>
          <a:noFill/>
          <a:ln w="9525">
            <a:noFill/>
            <a:miter lim="800000"/>
            <a:headEnd/>
            <a:tailEnd/>
          </a:ln>
        </p:spPr>
        <p:txBody>
          <a:bodyPr/>
          <a:lstStyle/>
          <a:p>
            <a:pPr algn="ctr" eaLnBrk="1" hangingPunct="1"/>
            <a:fld id="{E63D99FB-46E2-4F82-A847-70FB007C6AC3}" type="slidenum">
              <a:rPr lang="en-US" sz="1400">
                <a:latin typeface="微软雅黑" panose="020B0503020204020204" pitchFamily="34" charset="-122"/>
                <a:ea typeface="微软雅黑" panose="020B0503020204020204" pitchFamily="34" charset="-122"/>
              </a:rPr>
              <a:pPr algn="ctr" eaLnBrk="1" hangingPunct="1"/>
              <a:t>34</a:t>
            </a:fld>
            <a:endParaRPr lang="en-US" sz="1400">
              <a:latin typeface="微软雅黑" panose="020B0503020204020204" pitchFamily="34" charset="-122"/>
              <a:ea typeface="微软雅黑" panose="020B0503020204020204" pitchFamily="34" charset="-122"/>
            </a:endParaRPr>
          </a:p>
        </p:txBody>
      </p:sp>
      <p:sp>
        <p:nvSpPr>
          <p:cNvPr id="10244" name="标题 1"/>
          <p:cNvSpPr>
            <a:spLocks noGrp="1"/>
          </p:cNvSpPr>
          <p:nvPr>
            <p:ph type="title"/>
          </p:nvPr>
        </p:nvSpPr>
        <p:spPr>
          <a:xfrm>
            <a:off x="395536" y="367955"/>
            <a:ext cx="8255000" cy="612775"/>
          </a:xfrm>
          <a:prstGeom prst="rect">
            <a:avLst/>
          </a:prstGeom>
        </p:spPr>
        <p:txBody>
          <a:bodyPr>
            <a:normAutofit fontScale="90000"/>
          </a:bodyPr>
          <a:lstStyle/>
          <a:p>
            <a:pPr algn="l"/>
            <a:r>
              <a:rPr lang="zh-CN" altLang="en-US" sz="3600" dirty="0">
                <a:latin typeface="SimHei" charset="-122"/>
                <a:ea typeface="SimHei" charset="-122"/>
                <a:cs typeface="SimHei" charset="-122"/>
              </a:rPr>
              <a:t>风险报告管理</a:t>
            </a:r>
            <a:r>
              <a:rPr lang="en-US" altLang="zh-CN" sz="3600" dirty="0">
                <a:latin typeface="SimHei" charset="-122"/>
                <a:ea typeface="SimHei" charset="-122"/>
                <a:cs typeface="SimHei" charset="-122"/>
              </a:rPr>
              <a:t>—</a:t>
            </a:r>
            <a:r>
              <a:rPr lang="zh-CN" altLang="en-US" sz="3600" dirty="0">
                <a:latin typeface="SimHei" charset="-122"/>
                <a:ea typeface="SimHei" charset="-122"/>
                <a:cs typeface="SimHei" charset="-122"/>
              </a:rPr>
              <a:t>报告模板</a:t>
            </a:r>
          </a:p>
        </p:txBody>
      </p:sp>
      <p:sp>
        <p:nvSpPr>
          <p:cNvPr id="16" name="矩形 15">
            <a:hlinkClick r:id="rId4" action="ppaction://hlinksldjump"/>
          </p:cNvPr>
          <p:cNvSpPr/>
          <p:nvPr/>
        </p:nvSpPr>
        <p:spPr>
          <a:xfrm>
            <a:off x="395536" y="1684368"/>
            <a:ext cx="357190" cy="3888432"/>
          </a:xfrm>
          <a:prstGeom prst="rect">
            <a:avLst/>
          </a:prstGeom>
          <a:solidFill>
            <a:schemeClr val="tx2">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1400" b="1" dirty="0" smtClean="0">
                <a:solidFill>
                  <a:schemeClr val="bg1"/>
                </a:solidFill>
                <a:latin typeface="微软雅黑" pitchFamily="34" charset="-122"/>
                <a:ea typeface="微软雅黑" pitchFamily="34" charset="-122"/>
              </a:rPr>
              <a:t>报告模板管理</a:t>
            </a:r>
            <a:r>
              <a:rPr lang="en-US" altLang="zh-CN" sz="1400" b="1" dirty="0" smtClean="0">
                <a:solidFill>
                  <a:schemeClr val="bg1"/>
                </a:solidFill>
                <a:latin typeface="微软雅黑" pitchFamily="34" charset="-122"/>
                <a:ea typeface="微软雅黑" pitchFamily="34" charset="-122"/>
              </a:rPr>
              <a:t>—</a:t>
            </a:r>
            <a:r>
              <a:rPr lang="zh-CN" altLang="en-US" sz="1400" b="1" dirty="0" smtClean="0">
                <a:solidFill>
                  <a:schemeClr val="bg1"/>
                </a:solidFill>
                <a:latin typeface="微软雅黑" pitchFamily="34" charset="-122"/>
                <a:ea typeface="微软雅黑" pitchFamily="34" charset="-122"/>
              </a:rPr>
              <a:t>模板创建</a:t>
            </a:r>
            <a:endParaRPr lang="zh-CN" altLang="en-US" sz="1400" b="1" dirty="0">
              <a:solidFill>
                <a:schemeClr val="bg1"/>
              </a:solidFill>
              <a:latin typeface="微软雅黑" pitchFamily="34" charset="-122"/>
              <a:ea typeface="微软雅黑" pitchFamily="34" charset="-122"/>
            </a:endParaRPr>
          </a:p>
        </p:txBody>
      </p:sp>
      <p:sp>
        <p:nvSpPr>
          <p:cNvPr id="17" name="TextBox 16"/>
          <p:cNvSpPr txBox="1"/>
          <p:nvPr/>
        </p:nvSpPr>
        <p:spPr>
          <a:xfrm>
            <a:off x="827585" y="5930118"/>
            <a:ext cx="7704856" cy="307777"/>
          </a:xfrm>
          <a:prstGeom prst="rect">
            <a:avLst/>
          </a:prstGeom>
          <a:noFill/>
        </p:spPr>
        <p:txBody>
          <a:bodyPr wrap="square" rtlCol="0">
            <a:spAutoFit/>
          </a:bodyPr>
          <a:lstStyle/>
          <a:p>
            <a:r>
              <a:rPr lang="zh-CN" altLang="en-US" sz="1400" b="1" dirty="0" smtClean="0">
                <a:latin typeface="微软雅黑" panose="020B0503020204020204" pitchFamily="34" charset="-122"/>
                <a:ea typeface="微软雅黑" panose="020B0503020204020204" pitchFamily="34" charset="-122"/>
              </a:rPr>
              <a:t>功能点：</a:t>
            </a:r>
            <a:r>
              <a:rPr lang="zh-CN" altLang="en-US" sz="1400" dirty="0" smtClean="0">
                <a:latin typeface="微软雅黑" panose="020B0503020204020204" pitchFamily="34" charset="-122"/>
                <a:ea typeface="微软雅黑" panose="020B0503020204020204" pitchFamily="34" charset="-122"/>
              </a:rPr>
              <a:t>与被系统相关数据表格</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报表建立链接关系后，模板会定期从相关表格</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报表提取新数据。</a:t>
            </a:r>
            <a:endParaRPr lang="en-US" altLang="zh-CN" sz="1400" dirty="0" smtClean="0">
              <a:latin typeface="微软雅黑" panose="020B0503020204020204" pitchFamily="34" charset="-122"/>
              <a:ea typeface="微软雅黑" panose="020B0503020204020204" pitchFamily="34" charset="-122"/>
            </a:endParaRPr>
          </a:p>
        </p:txBody>
      </p:sp>
      <p:sp>
        <p:nvSpPr>
          <p:cNvPr id="24" name="矩形 23"/>
          <p:cNvSpPr/>
          <p:nvPr/>
        </p:nvSpPr>
        <p:spPr>
          <a:xfrm>
            <a:off x="1015653" y="1090042"/>
            <a:ext cx="2476847" cy="216024"/>
          </a:xfrm>
          <a:prstGeom prst="rect">
            <a:avLst/>
          </a:prstGeom>
          <a:solidFill>
            <a:schemeClr val="bg1">
              <a:lumMod val="85000"/>
            </a:schemeClr>
          </a:solidFill>
          <a:ln w="3175">
            <a:solidFill>
              <a:schemeClr val="tx1"/>
            </a:solidFill>
          </a:ln>
          <a:scene3d>
            <a:camera prst="orthographicFront"/>
            <a:lightRig rig="threePt" dir="t">
              <a:rot lat="0" lon="0" rev="300000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lumMod val="75000"/>
                  </a:schemeClr>
                </a:solidFill>
                <a:latin typeface="微软雅黑" panose="020B0503020204020204" pitchFamily="34" charset="-122"/>
                <a:ea typeface="微软雅黑" panose="020B0503020204020204" pitchFamily="34" charset="-122"/>
              </a:rPr>
              <a:t>报告模板管理</a:t>
            </a:r>
          </a:p>
        </p:txBody>
      </p:sp>
      <p:sp>
        <p:nvSpPr>
          <p:cNvPr id="25" name="矩形 24"/>
          <p:cNvSpPr/>
          <p:nvPr/>
        </p:nvSpPr>
        <p:spPr>
          <a:xfrm>
            <a:off x="3564509" y="1090042"/>
            <a:ext cx="2520280" cy="216024"/>
          </a:xfrm>
          <a:prstGeom prst="rect">
            <a:avLst/>
          </a:prstGeom>
          <a:solidFill>
            <a:srgbClr val="FFC000"/>
          </a:solidFill>
          <a:ln w="3175">
            <a:solidFill>
              <a:schemeClr val="tx1"/>
            </a:solidFill>
          </a:ln>
          <a:scene3d>
            <a:camera prst="orthographicFront"/>
            <a:lightRig rig="threePt" dir="t">
              <a:rot lat="0" lon="0" rev="300000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报告修订与审核</a:t>
            </a:r>
          </a:p>
        </p:txBody>
      </p:sp>
      <p:sp>
        <p:nvSpPr>
          <p:cNvPr id="26" name="矩形 25"/>
          <p:cNvSpPr/>
          <p:nvPr/>
        </p:nvSpPr>
        <p:spPr>
          <a:xfrm>
            <a:off x="6110591" y="1090042"/>
            <a:ext cx="2232248" cy="216024"/>
          </a:xfrm>
          <a:prstGeom prst="rect">
            <a:avLst/>
          </a:prstGeom>
          <a:solidFill>
            <a:schemeClr val="bg1">
              <a:lumMod val="85000"/>
            </a:schemeClr>
          </a:solidFill>
          <a:ln w="3175">
            <a:solidFill>
              <a:schemeClr val="tx1"/>
            </a:solidFill>
          </a:ln>
          <a:scene3d>
            <a:camera prst="orthographicFront"/>
            <a:lightRig rig="threePt" dir="t">
              <a:rot lat="0" lon="0" rev="300000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bg1">
                    <a:lumMod val="75000"/>
                  </a:schemeClr>
                </a:solidFill>
                <a:latin typeface="微软雅黑" panose="020B0503020204020204" pitchFamily="34" charset="-122"/>
                <a:ea typeface="微软雅黑" panose="020B0503020204020204" pitchFamily="34" charset="-122"/>
              </a:rPr>
              <a:t>报告归档</a:t>
            </a:r>
            <a:endParaRPr lang="zh-CN" altLang="en-US" sz="1200" dirty="0">
              <a:solidFill>
                <a:schemeClr val="bg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43311495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1"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45762" y="1535860"/>
            <a:ext cx="7722476" cy="406642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0243" name="灯片编号占位符 3"/>
          <p:cNvSpPr txBox="1">
            <a:spLocks noGrp="1" noChangeArrowheads="1"/>
          </p:cNvSpPr>
          <p:nvPr/>
        </p:nvSpPr>
        <p:spPr bwMode="auto">
          <a:xfrm>
            <a:off x="3492500" y="6524625"/>
            <a:ext cx="2133600" cy="260350"/>
          </a:xfrm>
          <a:prstGeom prst="rect">
            <a:avLst/>
          </a:prstGeom>
          <a:noFill/>
          <a:ln w="9525">
            <a:noFill/>
            <a:miter lim="800000"/>
            <a:headEnd/>
            <a:tailEnd/>
          </a:ln>
        </p:spPr>
        <p:txBody>
          <a:bodyPr/>
          <a:lstStyle/>
          <a:p>
            <a:pPr algn="ctr" eaLnBrk="1" hangingPunct="1"/>
            <a:fld id="{E63D99FB-46E2-4F82-A847-70FB007C6AC3}" type="slidenum">
              <a:rPr lang="en-US" sz="1400">
                <a:latin typeface="微软雅黑" panose="020B0503020204020204" pitchFamily="34" charset="-122"/>
                <a:ea typeface="微软雅黑" panose="020B0503020204020204" pitchFamily="34" charset="-122"/>
              </a:rPr>
              <a:pPr algn="ctr" eaLnBrk="1" hangingPunct="1"/>
              <a:t>35</a:t>
            </a:fld>
            <a:endParaRPr lang="en-US" sz="1400">
              <a:latin typeface="微软雅黑" panose="020B0503020204020204" pitchFamily="34" charset="-122"/>
              <a:ea typeface="微软雅黑" panose="020B0503020204020204" pitchFamily="34" charset="-122"/>
            </a:endParaRPr>
          </a:p>
        </p:txBody>
      </p:sp>
      <p:sp>
        <p:nvSpPr>
          <p:cNvPr id="10244" name="标题 1"/>
          <p:cNvSpPr>
            <a:spLocks noGrp="1"/>
          </p:cNvSpPr>
          <p:nvPr>
            <p:ph type="title"/>
          </p:nvPr>
        </p:nvSpPr>
        <p:spPr>
          <a:xfrm>
            <a:off x="277253" y="294585"/>
            <a:ext cx="8255000" cy="612775"/>
          </a:xfrm>
          <a:prstGeom prst="rect">
            <a:avLst/>
          </a:prstGeom>
        </p:spPr>
        <p:txBody>
          <a:bodyPr>
            <a:normAutofit fontScale="90000"/>
          </a:bodyPr>
          <a:lstStyle/>
          <a:p>
            <a:pPr algn="l"/>
            <a:r>
              <a:rPr lang="zh-CN" altLang="en-US" sz="3600" dirty="0">
                <a:latin typeface="SimHei" charset="-122"/>
                <a:ea typeface="SimHei" charset="-122"/>
                <a:cs typeface="SimHei" charset="-122"/>
              </a:rPr>
              <a:t>风险报告管理</a:t>
            </a:r>
            <a:r>
              <a:rPr lang="en-US" altLang="zh-CN" sz="3600" dirty="0">
                <a:latin typeface="SimHei" charset="-122"/>
                <a:ea typeface="SimHei" charset="-122"/>
                <a:cs typeface="SimHei" charset="-122"/>
              </a:rPr>
              <a:t>—</a:t>
            </a:r>
            <a:r>
              <a:rPr lang="zh-CN" altLang="en-US" sz="3600" dirty="0">
                <a:latin typeface="SimHei" charset="-122"/>
                <a:ea typeface="SimHei" charset="-122"/>
                <a:cs typeface="SimHei" charset="-122"/>
              </a:rPr>
              <a:t>报告修订与审核</a:t>
            </a:r>
          </a:p>
        </p:txBody>
      </p:sp>
      <p:sp>
        <p:nvSpPr>
          <p:cNvPr id="16" name="矩形 15">
            <a:hlinkClick r:id="rId4" action="ppaction://hlinksldjump"/>
          </p:cNvPr>
          <p:cNvSpPr/>
          <p:nvPr/>
        </p:nvSpPr>
        <p:spPr>
          <a:xfrm>
            <a:off x="379844" y="1484784"/>
            <a:ext cx="388574" cy="3888432"/>
          </a:xfrm>
          <a:prstGeom prst="rect">
            <a:avLst/>
          </a:prstGeom>
          <a:solidFill>
            <a:schemeClr val="tx2">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1400" b="1" dirty="0" smtClean="0">
                <a:solidFill>
                  <a:schemeClr val="bg1"/>
                </a:solidFill>
                <a:latin typeface="微软雅黑" pitchFamily="34" charset="-122"/>
                <a:ea typeface="微软雅黑" pitchFamily="34" charset="-122"/>
              </a:rPr>
              <a:t>报告归档</a:t>
            </a:r>
            <a:r>
              <a:rPr lang="en-US" altLang="zh-CN" sz="1400" b="1" dirty="0" smtClean="0">
                <a:solidFill>
                  <a:schemeClr val="bg1"/>
                </a:solidFill>
                <a:latin typeface="微软雅黑" pitchFamily="34" charset="-122"/>
                <a:ea typeface="微软雅黑" pitchFamily="34" charset="-122"/>
              </a:rPr>
              <a:t>—</a:t>
            </a:r>
            <a:r>
              <a:rPr lang="zh-CN" altLang="en-US" sz="1400" b="1" dirty="0" smtClean="0">
                <a:solidFill>
                  <a:schemeClr val="bg1"/>
                </a:solidFill>
                <a:latin typeface="微软雅黑" pitchFamily="34" charset="-122"/>
                <a:ea typeface="微软雅黑" pitchFamily="34" charset="-122"/>
              </a:rPr>
              <a:t>查询及下载</a:t>
            </a:r>
            <a:endParaRPr lang="zh-CN" altLang="en-US" sz="1400" b="1" dirty="0">
              <a:solidFill>
                <a:schemeClr val="bg1"/>
              </a:solidFill>
              <a:latin typeface="微软雅黑" pitchFamily="34" charset="-122"/>
              <a:ea typeface="微软雅黑" pitchFamily="34" charset="-122"/>
            </a:endParaRPr>
          </a:p>
        </p:txBody>
      </p:sp>
      <p:sp>
        <p:nvSpPr>
          <p:cNvPr id="17" name="TextBox 16"/>
          <p:cNvSpPr txBox="1"/>
          <p:nvPr/>
        </p:nvSpPr>
        <p:spPr>
          <a:xfrm>
            <a:off x="611561" y="5805264"/>
            <a:ext cx="8388424" cy="523220"/>
          </a:xfrm>
          <a:prstGeom prst="rect">
            <a:avLst/>
          </a:prstGeom>
          <a:noFill/>
        </p:spPr>
        <p:txBody>
          <a:bodyPr wrap="square" rtlCol="0">
            <a:spAutoFit/>
          </a:bodyPr>
          <a:lstStyle/>
          <a:p>
            <a:r>
              <a:rPr lang="zh-CN" altLang="en-US" sz="1400" b="1" dirty="0" smtClean="0">
                <a:latin typeface="微软雅黑" panose="020B0503020204020204" pitchFamily="34" charset="-122"/>
                <a:ea typeface="微软雅黑" panose="020B0503020204020204" pitchFamily="34" charset="-122"/>
              </a:rPr>
              <a:t>功能点</a:t>
            </a:r>
            <a:r>
              <a:rPr lang="en-US" altLang="zh-CN" sz="1400" b="1" dirty="0" smtClean="0">
                <a:latin typeface="微软雅黑" panose="020B0503020204020204" pitchFamily="34" charset="-122"/>
                <a:ea typeface="微软雅黑" panose="020B0503020204020204" pitchFamily="34" charset="-122"/>
              </a:rPr>
              <a:t>1</a:t>
            </a:r>
            <a:r>
              <a:rPr lang="zh-CN" altLang="en-US" sz="1400" b="1"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支持用户按照报告的属性条件进行组合查询</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查看。</a:t>
            </a:r>
            <a:endParaRPr lang="en-US" altLang="zh-CN" sz="1400" dirty="0" smtClean="0">
              <a:latin typeface="微软雅黑" panose="020B0503020204020204" pitchFamily="34" charset="-122"/>
              <a:ea typeface="微软雅黑" panose="020B0503020204020204" pitchFamily="34" charset="-122"/>
            </a:endParaRPr>
          </a:p>
          <a:p>
            <a:r>
              <a:rPr lang="zh-CN" altLang="en-US" sz="1400" b="1" dirty="0" smtClean="0">
                <a:latin typeface="微软雅黑" panose="020B0503020204020204" pitchFamily="34" charset="-122"/>
                <a:ea typeface="微软雅黑" panose="020B0503020204020204" pitchFamily="34" charset="-122"/>
              </a:rPr>
              <a:t>功能点</a:t>
            </a:r>
            <a:r>
              <a:rPr lang="en-US" altLang="zh-CN" sz="1400" b="1" dirty="0" smtClean="0">
                <a:latin typeface="微软雅黑" panose="020B0503020204020204" pitchFamily="34" charset="-122"/>
                <a:ea typeface="微软雅黑" panose="020B0503020204020204" pitchFamily="34" charset="-122"/>
              </a:rPr>
              <a:t>2</a:t>
            </a:r>
            <a:r>
              <a:rPr lang="zh-CN" altLang="en-US" sz="1400" b="1"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支持用户导出风险报告（</a:t>
            </a:r>
            <a:r>
              <a:rPr lang="en-US" altLang="zh-CN" sz="1400" dirty="0" err="1" smtClean="0">
                <a:latin typeface="微软雅黑" panose="020B0503020204020204" pitchFamily="34" charset="-122"/>
                <a:ea typeface="微软雅黑" panose="020B0503020204020204" pitchFamily="34" charset="-122"/>
              </a:rPr>
              <a:t>pdf</a:t>
            </a:r>
            <a:r>
              <a:rPr lang="zh-CN" altLang="en-US" sz="1400" dirty="0" smtClean="0">
                <a:latin typeface="微软雅黑" panose="020B0503020204020204" pitchFamily="34" charset="-122"/>
                <a:ea typeface="微软雅黑" panose="020B0503020204020204" pitchFamily="34" charset="-122"/>
              </a:rPr>
              <a:t>格式）。</a:t>
            </a:r>
            <a:endParaRPr lang="en-US" altLang="zh-CN" sz="1400" dirty="0" smtClean="0">
              <a:latin typeface="微软雅黑" panose="020B0503020204020204" pitchFamily="34" charset="-122"/>
              <a:ea typeface="微软雅黑" panose="020B0503020204020204" pitchFamily="34" charset="-122"/>
            </a:endParaRPr>
          </a:p>
        </p:txBody>
      </p:sp>
      <p:sp>
        <p:nvSpPr>
          <p:cNvPr id="18" name="矩形 17"/>
          <p:cNvSpPr/>
          <p:nvPr/>
        </p:nvSpPr>
        <p:spPr>
          <a:xfrm>
            <a:off x="894846" y="1110336"/>
            <a:ext cx="2476847" cy="216024"/>
          </a:xfrm>
          <a:prstGeom prst="rect">
            <a:avLst/>
          </a:prstGeom>
          <a:solidFill>
            <a:schemeClr val="bg1">
              <a:lumMod val="85000"/>
            </a:schemeClr>
          </a:solidFill>
          <a:ln w="3175">
            <a:solidFill>
              <a:schemeClr val="tx1"/>
            </a:solidFill>
          </a:ln>
          <a:scene3d>
            <a:camera prst="orthographicFront"/>
            <a:lightRig rig="threePt" dir="t">
              <a:rot lat="0" lon="0" rev="300000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bg1">
                    <a:lumMod val="75000"/>
                  </a:schemeClr>
                </a:solidFill>
                <a:latin typeface="微软雅黑" panose="020B0503020204020204" pitchFamily="34" charset="-122"/>
                <a:ea typeface="微软雅黑" panose="020B0503020204020204" pitchFamily="34" charset="-122"/>
              </a:rPr>
              <a:t>报告模板管理</a:t>
            </a:r>
          </a:p>
        </p:txBody>
      </p:sp>
      <p:sp>
        <p:nvSpPr>
          <p:cNvPr id="19" name="矩形 18"/>
          <p:cNvSpPr/>
          <p:nvPr/>
        </p:nvSpPr>
        <p:spPr>
          <a:xfrm>
            <a:off x="3443702" y="1110336"/>
            <a:ext cx="2520280" cy="216024"/>
          </a:xfrm>
          <a:prstGeom prst="rect">
            <a:avLst/>
          </a:prstGeom>
          <a:solidFill>
            <a:schemeClr val="bg1">
              <a:lumMod val="85000"/>
            </a:schemeClr>
          </a:solidFill>
          <a:ln w="3175">
            <a:solidFill>
              <a:schemeClr val="tx1"/>
            </a:solidFill>
          </a:ln>
          <a:scene3d>
            <a:camera prst="orthographicFront"/>
            <a:lightRig rig="threePt" dir="t">
              <a:rot lat="0" lon="0" rev="300000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bg1">
                    <a:lumMod val="75000"/>
                  </a:schemeClr>
                </a:solidFill>
                <a:latin typeface="微软雅黑" panose="020B0503020204020204" pitchFamily="34" charset="-122"/>
                <a:ea typeface="微软雅黑" panose="020B0503020204020204" pitchFamily="34" charset="-122"/>
              </a:rPr>
              <a:t>报告修订与审核</a:t>
            </a:r>
          </a:p>
        </p:txBody>
      </p:sp>
      <p:sp>
        <p:nvSpPr>
          <p:cNvPr id="24" name="矩形 23"/>
          <p:cNvSpPr/>
          <p:nvPr/>
        </p:nvSpPr>
        <p:spPr>
          <a:xfrm>
            <a:off x="6035990" y="1110336"/>
            <a:ext cx="2232248" cy="216024"/>
          </a:xfrm>
          <a:prstGeom prst="rect">
            <a:avLst/>
          </a:prstGeom>
          <a:solidFill>
            <a:srgbClr val="FFC000"/>
          </a:solidFill>
          <a:ln w="3175">
            <a:solidFill>
              <a:schemeClr val="tx1"/>
            </a:solidFill>
          </a:ln>
          <a:scene3d>
            <a:camera prst="orthographicFront"/>
            <a:lightRig rig="threePt" dir="t">
              <a:rot lat="0" lon="0" rev="300000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报告归档</a:t>
            </a:r>
          </a:p>
        </p:txBody>
      </p:sp>
    </p:spTree>
    <p:extLst>
      <p:ext uri="{BB962C8B-B14F-4D97-AF65-F5344CB8AC3E}">
        <p14:creationId xmlns="" xmlns:p14="http://schemas.microsoft.com/office/powerpoint/2010/main" val="145578836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Placeholder 3"/>
          <p:cNvSpPr txBox="1">
            <a:spLocks/>
          </p:cNvSpPr>
          <p:nvPr>
            <p:custDataLst>
              <p:tags r:id="rId2"/>
            </p:custDataLst>
          </p:nvPr>
        </p:nvSpPr>
        <p:spPr bwMode="auto">
          <a:xfrm>
            <a:off x="17465" y="2768204"/>
            <a:ext cx="1641475" cy="1177528"/>
          </a:xfrm>
          <a:prstGeom prst="rect">
            <a:avLst/>
          </a:prstGeom>
          <a:noFill/>
          <a:ln w="9525">
            <a:noFill/>
            <a:miter lim="800000"/>
            <a:headEnd/>
            <a:tailEnd/>
          </a:ln>
        </p:spPr>
        <p:txBody>
          <a:bodyPr wrap="none" lIns="0" tIns="0" rIns="0" bIns="0" anchor="ctr"/>
          <a:lstStyle/>
          <a:p>
            <a:pPr algn="ctr" eaLnBrk="1" hangingPunct="1">
              <a:spcBef>
                <a:spcPct val="20000"/>
              </a:spcBef>
              <a:buFont typeface="Arial" pitchFamily="34" charset="0"/>
              <a:buNone/>
            </a:pPr>
            <a:r>
              <a:rPr lang="en-US" altLang="zh-CN" sz="11500" b="1" dirty="0" smtClean="0">
                <a:solidFill>
                  <a:srgbClr val="3B8DE9"/>
                </a:solidFill>
                <a:latin typeface="Arial" pitchFamily="34" charset="0"/>
                <a:cs typeface="Arial" pitchFamily="34" charset="0"/>
              </a:rPr>
              <a:t>03</a:t>
            </a:r>
            <a:endParaRPr lang="en-US" altLang="zh-CN" sz="11500" b="1" dirty="0">
              <a:solidFill>
                <a:srgbClr val="3B8DE9"/>
              </a:solidFill>
              <a:latin typeface="Arial" pitchFamily="34" charset="0"/>
              <a:cs typeface="Arial" pitchFamily="34" charset="0"/>
            </a:endParaRPr>
          </a:p>
        </p:txBody>
      </p:sp>
      <p:sp>
        <p:nvSpPr>
          <p:cNvPr id="3075" name="文本框 16"/>
          <p:cNvSpPr txBox="1">
            <a:spLocks noChangeArrowheads="1"/>
          </p:cNvSpPr>
          <p:nvPr>
            <p:custDataLst>
              <p:tags r:id="rId3"/>
            </p:custDataLst>
          </p:nvPr>
        </p:nvSpPr>
        <p:spPr bwMode="auto">
          <a:xfrm>
            <a:off x="1558927" y="3375423"/>
            <a:ext cx="6817630" cy="5643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normAutofit fontScale="92500" lnSpcReduction="10000"/>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3600" b="1" dirty="0" smtClean="0">
                <a:solidFill>
                  <a:srgbClr val="3B8DE9"/>
                </a:solidFill>
                <a:latin typeface="微软雅黑" panose="020B0503020204020204" pitchFamily="34" charset="-122"/>
                <a:ea typeface="微软雅黑" panose="020B0503020204020204" pitchFamily="34" charset="-122"/>
              </a:rPr>
              <a:t>产品技术架构体系</a:t>
            </a:r>
            <a:endParaRPr lang="zh-CN" altLang="en-US" sz="3600" b="1" dirty="0">
              <a:solidFill>
                <a:srgbClr val="3B8DE9"/>
              </a:solidFill>
              <a:latin typeface="微软雅黑" panose="020B0503020204020204" pitchFamily="34" charset="-122"/>
              <a:ea typeface="微软雅黑" panose="020B0503020204020204" pitchFamily="34" charset="-122"/>
            </a:endParaRPr>
          </a:p>
        </p:txBody>
      </p:sp>
      <p:sp>
        <p:nvSpPr>
          <p:cNvPr id="19" name="等腰三角形 18"/>
          <p:cNvSpPr/>
          <p:nvPr>
            <p:custDataLst>
              <p:tags r:id="rId4"/>
            </p:custDataLst>
          </p:nvPr>
        </p:nvSpPr>
        <p:spPr>
          <a:xfrm rot="9233090">
            <a:off x="7207250" y="2697957"/>
            <a:ext cx="266700" cy="172641"/>
          </a:xfrm>
          <a:prstGeom prst="triangle">
            <a:avLst/>
          </a:prstGeom>
          <a:solidFill>
            <a:srgbClr val="3B8DE9">
              <a:lumMod val="20000"/>
              <a:lumOff val="80000"/>
            </a:srgb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20" name="等腰三角形 19"/>
          <p:cNvSpPr/>
          <p:nvPr>
            <p:custDataLst>
              <p:tags r:id="rId5"/>
            </p:custDataLst>
          </p:nvPr>
        </p:nvSpPr>
        <p:spPr>
          <a:xfrm rot="15569576">
            <a:off x="6904435" y="3161110"/>
            <a:ext cx="297656" cy="342900"/>
          </a:xfrm>
          <a:prstGeom prst="triangle">
            <a:avLst/>
          </a:prstGeom>
          <a:solidFill>
            <a:srgbClr val="3B8DE9">
              <a:lumMod val="60000"/>
              <a:lumOff val="40000"/>
            </a:srgb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21" name="等腰三角形 20"/>
          <p:cNvSpPr/>
          <p:nvPr>
            <p:custDataLst>
              <p:tags r:id="rId6"/>
            </p:custDataLst>
          </p:nvPr>
        </p:nvSpPr>
        <p:spPr>
          <a:xfrm rot="21371394">
            <a:off x="6723063" y="2210992"/>
            <a:ext cx="266700" cy="172640"/>
          </a:xfrm>
          <a:prstGeom prst="triangle">
            <a:avLst/>
          </a:prstGeom>
          <a:solidFill>
            <a:srgbClr val="3B8DE9">
              <a:lumMod val="60000"/>
              <a:lumOff val="40000"/>
            </a:srgb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22" name="等腰三角形 21"/>
          <p:cNvSpPr/>
          <p:nvPr>
            <p:custDataLst>
              <p:tags r:id="rId7"/>
            </p:custDataLst>
          </p:nvPr>
        </p:nvSpPr>
        <p:spPr>
          <a:xfrm rot="12912161">
            <a:off x="7764463" y="3473055"/>
            <a:ext cx="944562" cy="611981"/>
          </a:xfrm>
          <a:prstGeom prst="triangle">
            <a:avLst/>
          </a:prstGeom>
          <a:solidFill>
            <a:srgbClr val="3B8DE9"/>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23" name="等腰三角形 22"/>
          <p:cNvSpPr/>
          <p:nvPr>
            <p:custDataLst>
              <p:tags r:id="rId8"/>
            </p:custDataLst>
          </p:nvPr>
        </p:nvSpPr>
        <p:spPr>
          <a:xfrm rot="12912161">
            <a:off x="7632700" y="3427811"/>
            <a:ext cx="1176338" cy="760809"/>
          </a:xfrm>
          <a:prstGeom prst="triangle">
            <a:avLst/>
          </a:prstGeom>
          <a:noFill/>
          <a:ln w="12700" cap="flat" cmpd="sng" algn="ctr">
            <a:solidFill>
              <a:srgbClr val="3B8DE9"/>
            </a:solid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24" name="椭圆 23"/>
          <p:cNvSpPr/>
          <p:nvPr>
            <p:custDataLst>
              <p:tags r:id="rId9"/>
            </p:custDataLst>
          </p:nvPr>
        </p:nvSpPr>
        <p:spPr>
          <a:xfrm rot="9110320">
            <a:off x="8953500" y="3701655"/>
            <a:ext cx="114300" cy="86915"/>
          </a:xfrm>
          <a:prstGeom prst="ellipse">
            <a:avLst/>
          </a:prstGeom>
          <a:solidFill>
            <a:srgbClr val="3B8DE9"/>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25" name="椭圆 24"/>
          <p:cNvSpPr/>
          <p:nvPr>
            <p:custDataLst>
              <p:tags r:id="rId10"/>
            </p:custDataLst>
          </p:nvPr>
        </p:nvSpPr>
        <p:spPr>
          <a:xfrm rot="9110320">
            <a:off x="7864475" y="4079081"/>
            <a:ext cx="115888" cy="86916"/>
          </a:xfrm>
          <a:prstGeom prst="ellipse">
            <a:avLst/>
          </a:prstGeom>
          <a:solidFill>
            <a:srgbClr val="3B8DE9"/>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26" name="椭圆 25"/>
          <p:cNvSpPr/>
          <p:nvPr>
            <p:custDataLst>
              <p:tags r:id="rId11"/>
            </p:custDataLst>
          </p:nvPr>
        </p:nvSpPr>
        <p:spPr>
          <a:xfrm rot="9110320">
            <a:off x="7981950" y="3206355"/>
            <a:ext cx="114300" cy="86915"/>
          </a:xfrm>
          <a:prstGeom prst="ellipse">
            <a:avLst/>
          </a:prstGeom>
          <a:solidFill>
            <a:srgbClr val="3B8DE9"/>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27" name="等腰三角形 26"/>
          <p:cNvSpPr/>
          <p:nvPr>
            <p:custDataLst>
              <p:tags r:id="rId12"/>
            </p:custDataLst>
          </p:nvPr>
        </p:nvSpPr>
        <p:spPr>
          <a:xfrm rot="18210217">
            <a:off x="6330157" y="2465786"/>
            <a:ext cx="95250" cy="109537"/>
          </a:xfrm>
          <a:prstGeom prst="triangle">
            <a:avLst/>
          </a:prstGeom>
          <a:solidFill>
            <a:srgbClr val="3B8DE9">
              <a:lumMod val="20000"/>
              <a:lumOff val="80000"/>
            </a:srgb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28" name="等腰三角形 27"/>
          <p:cNvSpPr/>
          <p:nvPr>
            <p:custDataLst>
              <p:tags r:id="rId13"/>
            </p:custDataLst>
          </p:nvPr>
        </p:nvSpPr>
        <p:spPr>
          <a:xfrm rot="8748521">
            <a:off x="6672265" y="2593181"/>
            <a:ext cx="128587" cy="82154"/>
          </a:xfrm>
          <a:prstGeom prst="triangle">
            <a:avLst/>
          </a:prstGeom>
          <a:solidFill>
            <a:srgbClr val="3B8DE9">
              <a:lumMod val="60000"/>
              <a:lumOff val="40000"/>
            </a:srgb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cxnSp>
        <p:nvCxnSpPr>
          <p:cNvPr id="3087" name="Straight Connector 13"/>
          <p:cNvCxnSpPr>
            <a:cxnSpLocks noChangeShapeType="1"/>
          </p:cNvCxnSpPr>
          <p:nvPr>
            <p:custDataLst>
              <p:tags r:id="rId14"/>
            </p:custDataLst>
          </p:nvPr>
        </p:nvCxnSpPr>
        <p:spPr bwMode="auto">
          <a:xfrm flipH="1">
            <a:off x="0" y="3939779"/>
            <a:ext cx="6732588" cy="0"/>
          </a:xfrm>
          <a:prstGeom prst="line">
            <a:avLst/>
          </a:prstGeom>
          <a:noFill/>
          <a:ln w="19050" cap="sq" algn="ctr">
            <a:solidFill>
              <a:srgbClr val="3B8DE9"/>
            </a:solidFill>
            <a:miter lim="800000"/>
            <a:headEnd type="oval" w="med" len="med"/>
            <a:tailEnd/>
          </a:ln>
        </p:spPr>
      </p:cxnSp>
      <p:sp>
        <p:nvSpPr>
          <p:cNvPr id="15" name="文本框 16"/>
          <p:cNvSpPr txBox="1">
            <a:spLocks noChangeArrowheads="1"/>
          </p:cNvSpPr>
          <p:nvPr>
            <p:custDataLst>
              <p:tags r:id="rId15"/>
            </p:custDataLst>
          </p:nvPr>
        </p:nvSpPr>
        <p:spPr bwMode="auto">
          <a:xfrm>
            <a:off x="2627132" y="3962333"/>
            <a:ext cx="6817630" cy="5643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z="1600" b="1" i="1" dirty="0">
              <a:solidFill>
                <a:srgbClr val="3B8DE9"/>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 xmlns:p14="http://schemas.microsoft.com/office/powerpoint/2010/main" val="14104576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矩形 53"/>
          <p:cNvSpPr>
            <a:spLocks noChangeArrowheads="1"/>
          </p:cNvSpPr>
          <p:nvPr/>
        </p:nvSpPr>
        <p:spPr bwMode="auto">
          <a:xfrm>
            <a:off x="324307" y="3068960"/>
            <a:ext cx="7072313" cy="814908"/>
          </a:xfrm>
          <a:prstGeom prst="rect">
            <a:avLst/>
          </a:prstGeom>
          <a:solidFill>
            <a:schemeClr val="accent5">
              <a:lumMod val="40000"/>
              <a:lumOff val="60000"/>
            </a:schemeClr>
          </a:solidFill>
          <a:ln w="3175">
            <a:solidFill>
              <a:srgbClr val="204C82"/>
            </a:solidFill>
            <a:miter lim="800000"/>
            <a:headEnd/>
            <a:tailEnd/>
          </a:ln>
          <a:effectLst>
            <a:outerShdw blurRad="63500" dist="20000" dir="5400000" rotWithShape="0">
              <a:srgbClr val="000000">
                <a:alpha val="37999"/>
              </a:srgbClr>
            </a:outerShdw>
          </a:effectLst>
        </p:spPr>
        <p:txBody>
          <a:bodyPr anchor="ctr"/>
          <a:lstStyle/>
          <a:p>
            <a:pPr algn="ctr"/>
            <a:endParaRPr lang="zh-CN" altLang="en-US">
              <a:solidFill>
                <a:srgbClr val="000000"/>
              </a:solidFill>
              <a:latin typeface="华文楷体" panose="02010600040101010101" pitchFamily="2" charset="-122"/>
              <a:ea typeface="华文楷体" panose="02010600040101010101" pitchFamily="2" charset="-122"/>
            </a:endParaRPr>
          </a:p>
        </p:txBody>
      </p:sp>
      <p:sp>
        <p:nvSpPr>
          <p:cNvPr id="84" name="矩形 89"/>
          <p:cNvSpPr>
            <a:spLocks noChangeArrowheads="1"/>
          </p:cNvSpPr>
          <p:nvPr/>
        </p:nvSpPr>
        <p:spPr bwMode="auto">
          <a:xfrm>
            <a:off x="4250879" y="3149152"/>
            <a:ext cx="1224136" cy="373062"/>
          </a:xfrm>
          <a:prstGeom prst="rect">
            <a:avLst/>
          </a:prstGeom>
          <a:gradFill rotWithShape="1">
            <a:gsLst>
              <a:gs pos="0">
                <a:srgbClr val="A3C4FF"/>
              </a:gs>
              <a:gs pos="35001">
                <a:srgbClr val="BFD5FF"/>
              </a:gs>
              <a:gs pos="100000">
                <a:srgbClr val="E5EEFF"/>
              </a:gs>
            </a:gsLst>
            <a:lin ang="16200000" scaled="1"/>
          </a:gradFill>
          <a:ln w="3175">
            <a:solidFill>
              <a:srgbClr val="204C82"/>
            </a:solidFill>
            <a:miter lim="800000"/>
            <a:headEnd/>
            <a:tailEnd/>
          </a:ln>
          <a:effectLst/>
        </p:spPr>
        <p:txBody>
          <a:bodyPr anchor="ctr"/>
          <a:lstStyle/>
          <a:p>
            <a:r>
              <a:rPr lang="zh-CN" altLang="en-US" sz="1000" b="1" dirty="0" smtClean="0">
                <a:solidFill>
                  <a:srgbClr val="000000"/>
                </a:solidFill>
                <a:latin typeface="华文楷体" panose="02010600040101010101" pitchFamily="2" charset="-122"/>
                <a:ea typeface="华文楷体" panose="02010600040101010101" pitchFamily="2" charset="-122"/>
              </a:rPr>
              <a:t>规则引擎</a:t>
            </a:r>
            <a:endParaRPr lang="zh-CN" altLang="en-US" sz="1000" b="1" dirty="0">
              <a:solidFill>
                <a:srgbClr val="000000"/>
              </a:solidFill>
              <a:latin typeface="华文楷体" panose="02010600040101010101" pitchFamily="2" charset="-122"/>
              <a:ea typeface="华文楷体" panose="02010600040101010101" pitchFamily="2" charset="-122"/>
            </a:endParaRPr>
          </a:p>
        </p:txBody>
      </p:sp>
      <p:sp>
        <p:nvSpPr>
          <p:cNvPr id="49" name="矩形 53"/>
          <p:cNvSpPr>
            <a:spLocks noChangeArrowheads="1"/>
          </p:cNvSpPr>
          <p:nvPr/>
        </p:nvSpPr>
        <p:spPr bwMode="auto">
          <a:xfrm>
            <a:off x="323528" y="3955876"/>
            <a:ext cx="7072313" cy="872388"/>
          </a:xfrm>
          <a:prstGeom prst="rect">
            <a:avLst/>
          </a:prstGeom>
          <a:solidFill>
            <a:schemeClr val="accent5">
              <a:lumMod val="40000"/>
              <a:lumOff val="60000"/>
            </a:schemeClr>
          </a:solidFill>
          <a:ln w="3175">
            <a:solidFill>
              <a:srgbClr val="4A7EBB"/>
            </a:solidFill>
            <a:miter lim="800000"/>
            <a:headEnd/>
            <a:tailEnd/>
          </a:ln>
          <a:effectLst>
            <a:outerShdw blurRad="63500" dist="20000" dir="5400000" rotWithShape="0">
              <a:srgbClr val="000000">
                <a:alpha val="37999"/>
              </a:srgbClr>
            </a:outerShdw>
          </a:effectLst>
        </p:spPr>
        <p:txBody>
          <a:bodyPr anchor="ctr"/>
          <a:lstStyle/>
          <a:p>
            <a:pPr algn="ctr"/>
            <a:endParaRPr lang="zh-CN" altLang="en-US">
              <a:solidFill>
                <a:srgbClr val="000000"/>
              </a:solidFill>
              <a:latin typeface="华文楷体" panose="02010600040101010101" pitchFamily="2" charset="-122"/>
              <a:ea typeface="华文楷体" panose="02010600040101010101" pitchFamily="2" charset="-122"/>
            </a:endParaRPr>
          </a:p>
        </p:txBody>
      </p:sp>
      <p:sp>
        <p:nvSpPr>
          <p:cNvPr id="2" name="Title 1"/>
          <p:cNvSpPr>
            <a:spLocks noGrp="1"/>
          </p:cNvSpPr>
          <p:nvPr>
            <p:ph type="title"/>
          </p:nvPr>
        </p:nvSpPr>
        <p:spPr>
          <a:xfrm>
            <a:off x="323528" y="332656"/>
            <a:ext cx="8038976" cy="612775"/>
          </a:xfrm>
        </p:spPr>
        <p:txBody>
          <a:bodyPr>
            <a:noAutofit/>
          </a:bodyPr>
          <a:lstStyle/>
          <a:p>
            <a:pPr algn="l"/>
            <a:r>
              <a:rPr lang="zh-CN" altLang="en-US" sz="3600">
                <a:latin typeface="SimHei" charset="-122"/>
                <a:ea typeface="SimHei" charset="-122"/>
                <a:cs typeface="SimHei" charset="-122"/>
              </a:rPr>
              <a:t>吉贝克风险管理产品技术框架</a:t>
            </a:r>
            <a:endParaRPr lang="en-US" sz="3600" b="1" dirty="0">
              <a:latin typeface="华文楷体" panose="02010600040101010101" pitchFamily="2" charset="-122"/>
              <a:ea typeface="华文楷体" panose="02010600040101010101" pitchFamily="2" charset="-122"/>
            </a:endParaRPr>
          </a:p>
        </p:txBody>
      </p:sp>
      <p:sp>
        <p:nvSpPr>
          <p:cNvPr id="4" name="矩形 182"/>
          <p:cNvSpPr>
            <a:spLocks noChangeArrowheads="1"/>
          </p:cNvSpPr>
          <p:nvPr/>
        </p:nvSpPr>
        <p:spPr bwMode="auto">
          <a:xfrm>
            <a:off x="323529" y="5668679"/>
            <a:ext cx="8496943" cy="928687"/>
          </a:xfrm>
          <a:prstGeom prst="rect">
            <a:avLst/>
          </a:prstGeom>
          <a:solidFill>
            <a:schemeClr val="accent5">
              <a:lumMod val="40000"/>
              <a:lumOff val="60000"/>
            </a:schemeClr>
          </a:solidFill>
          <a:ln w="3175">
            <a:solidFill>
              <a:srgbClr val="4A7EBB"/>
            </a:solidFill>
            <a:miter lim="800000"/>
            <a:headEnd/>
            <a:tailEnd/>
          </a:ln>
          <a:effectLst>
            <a:outerShdw blurRad="63500" dist="20000" dir="5400000" rotWithShape="0">
              <a:srgbClr val="000000">
                <a:alpha val="37999"/>
              </a:srgbClr>
            </a:outerShdw>
          </a:effectLst>
        </p:spPr>
        <p:txBody>
          <a:bodyPr anchor="ctr"/>
          <a:lstStyle/>
          <a:p>
            <a:endParaRPr lang="zh-CN" altLang="en-US" sz="1000">
              <a:solidFill>
                <a:srgbClr val="000000"/>
              </a:solidFill>
              <a:latin typeface="华文楷体" panose="02010600040101010101" pitchFamily="2" charset="-122"/>
              <a:ea typeface="华文楷体" panose="02010600040101010101" pitchFamily="2" charset="-122"/>
            </a:endParaRPr>
          </a:p>
        </p:txBody>
      </p:sp>
      <p:sp>
        <p:nvSpPr>
          <p:cNvPr id="5" name="矩形 99"/>
          <p:cNvSpPr>
            <a:spLocks noChangeArrowheads="1"/>
          </p:cNvSpPr>
          <p:nvPr/>
        </p:nvSpPr>
        <p:spPr bwMode="auto">
          <a:xfrm>
            <a:off x="323529" y="1176040"/>
            <a:ext cx="1069975" cy="1820912"/>
          </a:xfrm>
          <a:prstGeom prst="rect">
            <a:avLst/>
          </a:prstGeom>
          <a:solidFill>
            <a:schemeClr val="accent5">
              <a:lumMod val="20000"/>
              <a:lumOff val="80000"/>
            </a:schemeClr>
          </a:solidFill>
          <a:ln w="3175">
            <a:solidFill>
              <a:srgbClr val="204C82"/>
            </a:solidFill>
            <a:miter lim="800000"/>
            <a:headEnd/>
            <a:tailEnd/>
          </a:ln>
          <a:effectLst>
            <a:outerShdw blurRad="63500" dist="20000" dir="5400000" rotWithShape="0">
              <a:srgbClr val="000000">
                <a:alpha val="37999"/>
              </a:srgbClr>
            </a:outerShdw>
          </a:effectLst>
        </p:spPr>
        <p:txBody>
          <a:bodyPr anchor="ctr"/>
          <a:lstStyle/>
          <a:p>
            <a:endParaRPr lang="zh-CN" altLang="en-US" sz="1000">
              <a:solidFill>
                <a:srgbClr val="000000"/>
              </a:solidFill>
              <a:latin typeface="华文楷体" panose="02010600040101010101" pitchFamily="2" charset="-122"/>
              <a:ea typeface="华文楷体" panose="02010600040101010101" pitchFamily="2" charset="-122"/>
            </a:endParaRPr>
          </a:p>
        </p:txBody>
      </p:sp>
      <p:sp>
        <p:nvSpPr>
          <p:cNvPr id="13" name="AutoShape 10"/>
          <p:cNvSpPr>
            <a:spLocks noChangeArrowheads="1"/>
          </p:cNvSpPr>
          <p:nvPr/>
        </p:nvSpPr>
        <p:spPr bwMode="auto">
          <a:xfrm>
            <a:off x="2477016" y="5889612"/>
            <a:ext cx="535740" cy="597932"/>
          </a:xfrm>
          <a:prstGeom prst="can">
            <a:avLst>
              <a:gd name="adj" fmla="val 28660"/>
            </a:avLst>
          </a:prstGeom>
          <a:solidFill>
            <a:srgbClr val="FFC000"/>
          </a:solidFill>
          <a:ln w="9525">
            <a:solidFill>
              <a:schemeClr val="tx1"/>
            </a:solidFill>
            <a:round/>
            <a:headEnd/>
            <a:tailEnd/>
          </a:ln>
        </p:spPr>
        <p:txBody>
          <a:bodyPr anchor="ctr">
            <a:spAutoFit/>
          </a:bodyPr>
          <a:lstStyle/>
          <a:p>
            <a:endParaRPr lang="zh-CN" altLang="en-US">
              <a:latin typeface="华文楷体" panose="02010600040101010101" pitchFamily="2" charset="-122"/>
              <a:ea typeface="华文楷体" panose="02010600040101010101" pitchFamily="2" charset="-122"/>
            </a:endParaRPr>
          </a:p>
        </p:txBody>
      </p:sp>
      <p:sp>
        <p:nvSpPr>
          <p:cNvPr id="14" name="Text Box 11"/>
          <p:cNvSpPr txBox="1">
            <a:spLocks noChangeArrowheads="1"/>
          </p:cNvSpPr>
          <p:nvPr/>
        </p:nvSpPr>
        <p:spPr bwMode="auto">
          <a:xfrm>
            <a:off x="2466653" y="6013152"/>
            <a:ext cx="5461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buFont typeface="Wingdings" charset="0"/>
              <a:buNone/>
            </a:pPr>
            <a:r>
              <a:rPr lang="zh-CN" altLang="en-US" sz="1200">
                <a:latin typeface="华文楷体" panose="02010600040101010101" pitchFamily="2" charset="-122"/>
                <a:ea typeface="华文楷体" panose="02010600040101010101" pitchFamily="2" charset="-122"/>
              </a:rPr>
              <a:t>核心系统</a:t>
            </a:r>
          </a:p>
        </p:txBody>
      </p:sp>
      <p:sp>
        <p:nvSpPr>
          <p:cNvPr id="16" name="AutoShape 13"/>
          <p:cNvSpPr>
            <a:spLocks noChangeArrowheads="1"/>
          </p:cNvSpPr>
          <p:nvPr/>
        </p:nvSpPr>
        <p:spPr bwMode="auto">
          <a:xfrm>
            <a:off x="3378580" y="5895376"/>
            <a:ext cx="523961" cy="594360"/>
          </a:xfrm>
          <a:prstGeom prst="can">
            <a:avLst>
              <a:gd name="adj" fmla="val 28803"/>
            </a:avLst>
          </a:prstGeom>
          <a:solidFill>
            <a:srgbClr val="FFC000"/>
          </a:solidFill>
          <a:ln w="9525">
            <a:solidFill>
              <a:schemeClr val="tx1"/>
            </a:solidFill>
            <a:round/>
            <a:headEnd/>
            <a:tailEnd/>
          </a:ln>
        </p:spPr>
        <p:txBody>
          <a:bodyPr anchor="ctr">
            <a:spAutoFit/>
          </a:bodyPr>
          <a:lstStyle/>
          <a:p>
            <a:endParaRPr lang="zh-CN" altLang="en-US">
              <a:latin typeface="华文楷体" panose="02010600040101010101" pitchFamily="2" charset="-122"/>
              <a:ea typeface="华文楷体" panose="02010600040101010101" pitchFamily="2" charset="-122"/>
            </a:endParaRPr>
          </a:p>
        </p:txBody>
      </p:sp>
      <p:sp>
        <p:nvSpPr>
          <p:cNvPr id="17" name="Text Box 14"/>
          <p:cNvSpPr txBox="1">
            <a:spLocks noChangeArrowheads="1"/>
          </p:cNvSpPr>
          <p:nvPr/>
        </p:nvSpPr>
        <p:spPr bwMode="auto">
          <a:xfrm>
            <a:off x="3366766" y="6089202"/>
            <a:ext cx="546100" cy="393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lnSpc>
                <a:spcPct val="80000"/>
              </a:lnSpc>
              <a:buFont typeface="Wingdings" charset="0"/>
              <a:buNone/>
            </a:pPr>
            <a:r>
              <a:rPr lang="zh-CN" altLang="en-US" sz="1200" dirty="0" smtClean="0">
                <a:latin typeface="华文楷体" panose="02010600040101010101" pitchFamily="2" charset="-122"/>
                <a:ea typeface="华文楷体" panose="02010600040101010101" pitchFamily="2" charset="-122"/>
              </a:rPr>
              <a:t>回访系统</a:t>
            </a:r>
            <a:endParaRPr lang="zh-CN" altLang="en-US" sz="1200" dirty="0">
              <a:latin typeface="华文楷体" panose="02010600040101010101" pitchFamily="2" charset="-122"/>
              <a:ea typeface="华文楷体" panose="02010600040101010101" pitchFamily="2" charset="-122"/>
            </a:endParaRPr>
          </a:p>
        </p:txBody>
      </p:sp>
      <p:sp>
        <p:nvSpPr>
          <p:cNvPr id="19" name="AutoShape 16"/>
          <p:cNvSpPr>
            <a:spLocks noChangeArrowheads="1"/>
          </p:cNvSpPr>
          <p:nvPr/>
        </p:nvSpPr>
        <p:spPr bwMode="auto">
          <a:xfrm>
            <a:off x="5206678" y="5895372"/>
            <a:ext cx="535768" cy="594360"/>
          </a:xfrm>
          <a:prstGeom prst="can">
            <a:avLst>
              <a:gd name="adj" fmla="val 28168"/>
            </a:avLst>
          </a:prstGeom>
          <a:solidFill>
            <a:srgbClr val="FFC000"/>
          </a:solidFill>
          <a:ln w="9525" cap="rnd">
            <a:solidFill>
              <a:schemeClr val="tx1"/>
            </a:solidFill>
            <a:prstDash val="sysDot"/>
            <a:round/>
            <a:headEnd/>
            <a:tailEnd/>
          </a:ln>
        </p:spPr>
        <p:txBody>
          <a:bodyPr anchor="ctr">
            <a:spAutoFit/>
          </a:bodyPr>
          <a:lstStyle/>
          <a:p>
            <a:endParaRPr lang="zh-CN" altLang="en-US">
              <a:latin typeface="华文楷体" panose="02010600040101010101" pitchFamily="2" charset="-122"/>
              <a:ea typeface="华文楷体" panose="02010600040101010101" pitchFamily="2" charset="-122"/>
            </a:endParaRPr>
          </a:p>
        </p:txBody>
      </p:sp>
      <p:sp>
        <p:nvSpPr>
          <p:cNvPr id="20" name="Text Box 17"/>
          <p:cNvSpPr txBox="1">
            <a:spLocks noChangeArrowheads="1"/>
          </p:cNvSpPr>
          <p:nvPr/>
        </p:nvSpPr>
        <p:spPr bwMode="auto">
          <a:xfrm>
            <a:off x="5206678" y="6023637"/>
            <a:ext cx="5461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rnd">
                <a:solidFill>
                  <a:srgbClr val="000000"/>
                </a:solidFill>
                <a:prstDash val="sysDot"/>
                <a:miter lim="800000"/>
                <a:headEnd/>
                <a:tailEnd/>
              </a14:hiddenLine>
            </a:ext>
          </a:extLst>
        </p:spPr>
        <p:txBody>
          <a:bodyPr anchor="ct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buFont typeface="Wingdings" charset="0"/>
              <a:buNone/>
            </a:pPr>
            <a:r>
              <a:rPr lang="zh-CN" altLang="en-US" sz="1200" dirty="0" smtClean="0">
                <a:latin typeface="华文楷体" panose="02010600040101010101" pitchFamily="2" charset="-122"/>
                <a:ea typeface="华文楷体" panose="02010600040101010101" pitchFamily="2" charset="-122"/>
              </a:rPr>
              <a:t>保全系统</a:t>
            </a:r>
            <a:endParaRPr lang="zh-CN" altLang="en-US" sz="1200" dirty="0">
              <a:latin typeface="华文楷体" panose="02010600040101010101" pitchFamily="2" charset="-122"/>
              <a:ea typeface="华文楷体" panose="02010600040101010101" pitchFamily="2" charset="-122"/>
            </a:endParaRPr>
          </a:p>
        </p:txBody>
      </p:sp>
      <p:sp>
        <p:nvSpPr>
          <p:cNvPr id="22" name="AutoShape 19"/>
          <p:cNvSpPr>
            <a:spLocks noChangeArrowheads="1"/>
          </p:cNvSpPr>
          <p:nvPr/>
        </p:nvSpPr>
        <p:spPr bwMode="auto">
          <a:xfrm>
            <a:off x="4295453" y="5889612"/>
            <a:ext cx="537220" cy="597932"/>
          </a:xfrm>
          <a:prstGeom prst="can">
            <a:avLst>
              <a:gd name="adj" fmla="val 28581"/>
            </a:avLst>
          </a:prstGeom>
          <a:solidFill>
            <a:srgbClr val="FFC000"/>
          </a:solidFill>
          <a:ln w="9525">
            <a:solidFill>
              <a:schemeClr val="tx1"/>
            </a:solidFill>
            <a:round/>
            <a:headEnd/>
            <a:tailEnd/>
          </a:ln>
        </p:spPr>
        <p:txBody>
          <a:bodyPr anchor="ctr">
            <a:spAutoFit/>
          </a:bodyPr>
          <a:lstStyle/>
          <a:p>
            <a:endParaRPr lang="zh-CN" altLang="en-US">
              <a:latin typeface="华文楷体" panose="02010600040101010101" pitchFamily="2" charset="-122"/>
              <a:ea typeface="华文楷体" panose="02010600040101010101" pitchFamily="2" charset="-122"/>
            </a:endParaRPr>
          </a:p>
        </p:txBody>
      </p:sp>
      <p:sp>
        <p:nvSpPr>
          <p:cNvPr id="23" name="Text Box 20"/>
          <p:cNvSpPr txBox="1">
            <a:spLocks noChangeArrowheads="1"/>
          </p:cNvSpPr>
          <p:nvPr/>
        </p:nvSpPr>
        <p:spPr bwMode="auto">
          <a:xfrm>
            <a:off x="4295453" y="6013165"/>
            <a:ext cx="5461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buFont typeface="Wingdings" charset="0"/>
              <a:buNone/>
            </a:pPr>
            <a:r>
              <a:rPr lang="zh-CN" altLang="en-US" sz="1200" dirty="0" smtClean="0">
                <a:latin typeface="华文楷体" panose="02010600040101010101" pitchFamily="2" charset="-122"/>
                <a:ea typeface="华文楷体" panose="02010600040101010101" pitchFamily="2" charset="-122"/>
              </a:rPr>
              <a:t>投诉系统</a:t>
            </a:r>
            <a:endParaRPr lang="zh-CN" altLang="en-US" sz="1200" dirty="0">
              <a:latin typeface="华文楷体" panose="02010600040101010101" pitchFamily="2" charset="-122"/>
              <a:ea typeface="华文楷体" panose="02010600040101010101" pitchFamily="2" charset="-122"/>
            </a:endParaRPr>
          </a:p>
        </p:txBody>
      </p:sp>
      <p:sp>
        <p:nvSpPr>
          <p:cNvPr id="25" name="AutoShape 22"/>
          <p:cNvSpPr>
            <a:spLocks noChangeArrowheads="1"/>
          </p:cNvSpPr>
          <p:nvPr/>
        </p:nvSpPr>
        <p:spPr bwMode="auto">
          <a:xfrm>
            <a:off x="1547181" y="5886040"/>
            <a:ext cx="557522" cy="605076"/>
          </a:xfrm>
          <a:prstGeom prst="can">
            <a:avLst>
              <a:gd name="adj" fmla="val 28581"/>
            </a:avLst>
          </a:prstGeom>
          <a:solidFill>
            <a:srgbClr val="FFC000"/>
          </a:solidFill>
          <a:ln w="9525">
            <a:solidFill>
              <a:schemeClr val="tx1"/>
            </a:solidFill>
            <a:round/>
            <a:headEnd/>
            <a:tailEnd/>
          </a:ln>
        </p:spPr>
        <p:txBody>
          <a:bodyPr anchor="ctr">
            <a:spAutoFit/>
          </a:bodyPr>
          <a:lstStyle/>
          <a:p>
            <a:endParaRPr lang="zh-CN" altLang="en-US">
              <a:latin typeface="华文楷体" panose="02010600040101010101" pitchFamily="2" charset="-122"/>
              <a:ea typeface="华文楷体" panose="02010600040101010101" pitchFamily="2" charset="-122"/>
            </a:endParaRPr>
          </a:p>
        </p:txBody>
      </p:sp>
      <p:sp>
        <p:nvSpPr>
          <p:cNvPr id="26" name="Text Box 23"/>
          <p:cNvSpPr txBox="1">
            <a:spLocks noChangeArrowheads="1"/>
          </p:cNvSpPr>
          <p:nvPr/>
        </p:nvSpPr>
        <p:spPr bwMode="auto">
          <a:xfrm>
            <a:off x="1537973" y="6010932"/>
            <a:ext cx="56673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buFont typeface="Wingdings" charset="0"/>
              <a:buNone/>
            </a:pPr>
            <a:r>
              <a:rPr lang="en-US" altLang="zh-CN" sz="1200" dirty="0" smtClean="0">
                <a:latin typeface="华文楷体" panose="02010600040101010101" pitchFamily="2" charset="-122"/>
                <a:ea typeface="华文楷体" panose="02010600040101010101" pitchFamily="2" charset="-122"/>
              </a:rPr>
              <a:t>SAP</a:t>
            </a:r>
            <a:r>
              <a:rPr lang="zh-CN" altLang="en-US" sz="1200" dirty="0" smtClean="0">
                <a:latin typeface="华文楷体" panose="02010600040101010101" pitchFamily="2" charset="-122"/>
                <a:ea typeface="华文楷体" panose="02010600040101010101" pitchFamily="2" charset="-122"/>
              </a:rPr>
              <a:t>系统</a:t>
            </a:r>
            <a:endParaRPr lang="zh-CN" altLang="en-US" sz="1200" dirty="0">
              <a:latin typeface="华文楷体" panose="02010600040101010101" pitchFamily="2" charset="-122"/>
              <a:ea typeface="华文楷体" panose="02010600040101010101" pitchFamily="2" charset="-122"/>
            </a:endParaRPr>
          </a:p>
        </p:txBody>
      </p:sp>
      <p:sp>
        <p:nvSpPr>
          <p:cNvPr id="28" name="AutoShape 25"/>
          <p:cNvSpPr>
            <a:spLocks noChangeArrowheads="1"/>
          </p:cNvSpPr>
          <p:nvPr/>
        </p:nvSpPr>
        <p:spPr bwMode="auto">
          <a:xfrm>
            <a:off x="6123211" y="5889612"/>
            <a:ext cx="520966" cy="597932"/>
          </a:xfrm>
          <a:prstGeom prst="can">
            <a:avLst>
              <a:gd name="adj" fmla="val 29308"/>
            </a:avLst>
          </a:prstGeom>
          <a:solidFill>
            <a:srgbClr val="FFC000"/>
          </a:solidFill>
          <a:ln w="9525">
            <a:solidFill>
              <a:schemeClr val="tx1"/>
            </a:solidFill>
            <a:round/>
            <a:headEnd/>
            <a:tailEnd/>
          </a:ln>
        </p:spPr>
        <p:txBody>
          <a:bodyPr anchor="ctr">
            <a:spAutoFit/>
          </a:bodyPr>
          <a:lstStyle/>
          <a:p>
            <a:endParaRPr lang="zh-CN" altLang="en-US">
              <a:latin typeface="华文楷体" panose="02010600040101010101" pitchFamily="2" charset="-122"/>
              <a:ea typeface="华文楷体" panose="02010600040101010101" pitchFamily="2" charset="-122"/>
            </a:endParaRPr>
          </a:p>
        </p:txBody>
      </p:sp>
      <p:sp>
        <p:nvSpPr>
          <p:cNvPr id="29" name="Text Box 26"/>
          <p:cNvSpPr txBox="1">
            <a:spLocks noChangeArrowheads="1"/>
          </p:cNvSpPr>
          <p:nvPr/>
        </p:nvSpPr>
        <p:spPr bwMode="auto">
          <a:xfrm>
            <a:off x="6109966" y="6025852"/>
            <a:ext cx="54451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buFont typeface="Wingdings" charset="0"/>
              <a:buNone/>
            </a:pPr>
            <a:r>
              <a:rPr lang="zh-CN" altLang="en-US" sz="1200">
                <a:latin typeface="华文楷体" panose="02010600040101010101" pitchFamily="2" charset="-122"/>
                <a:ea typeface="华文楷体" panose="02010600040101010101" pitchFamily="2" charset="-122"/>
              </a:rPr>
              <a:t>其它系统</a:t>
            </a:r>
          </a:p>
        </p:txBody>
      </p:sp>
      <p:sp>
        <p:nvSpPr>
          <p:cNvPr id="31" name="AutoShape 28"/>
          <p:cNvSpPr>
            <a:spLocks noChangeArrowheads="1"/>
          </p:cNvSpPr>
          <p:nvPr/>
        </p:nvSpPr>
        <p:spPr bwMode="auto">
          <a:xfrm>
            <a:off x="7051898" y="5889612"/>
            <a:ext cx="520966" cy="597932"/>
          </a:xfrm>
          <a:prstGeom prst="can">
            <a:avLst>
              <a:gd name="adj" fmla="val 29308"/>
            </a:avLst>
          </a:prstGeom>
          <a:solidFill>
            <a:srgbClr val="FFC000"/>
          </a:solidFill>
          <a:ln w="9525">
            <a:solidFill>
              <a:schemeClr val="tx1"/>
            </a:solidFill>
            <a:round/>
            <a:headEnd/>
            <a:tailEnd/>
          </a:ln>
        </p:spPr>
        <p:txBody>
          <a:bodyPr anchor="ctr">
            <a:spAutoFit/>
          </a:bodyPr>
          <a:lstStyle/>
          <a:p>
            <a:endParaRPr lang="zh-CN" altLang="en-US">
              <a:latin typeface="华文楷体" panose="02010600040101010101" pitchFamily="2" charset="-122"/>
              <a:ea typeface="华文楷体" panose="02010600040101010101" pitchFamily="2" charset="-122"/>
            </a:endParaRPr>
          </a:p>
        </p:txBody>
      </p:sp>
      <p:sp>
        <p:nvSpPr>
          <p:cNvPr id="32" name="Text Box 29"/>
          <p:cNvSpPr txBox="1">
            <a:spLocks noChangeArrowheads="1"/>
          </p:cNvSpPr>
          <p:nvPr/>
        </p:nvSpPr>
        <p:spPr bwMode="auto">
          <a:xfrm>
            <a:off x="7038660" y="6025852"/>
            <a:ext cx="5445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buFont typeface="Wingdings" charset="0"/>
              <a:buNone/>
            </a:pPr>
            <a:r>
              <a:rPr lang="zh-CN" altLang="en-US" sz="1200">
                <a:latin typeface="华文楷体" panose="02010600040101010101" pitchFamily="2" charset="-122"/>
                <a:ea typeface="华文楷体" panose="02010600040101010101" pitchFamily="2" charset="-122"/>
              </a:rPr>
              <a:t>数据仓库</a:t>
            </a:r>
          </a:p>
        </p:txBody>
      </p:sp>
      <p:sp>
        <p:nvSpPr>
          <p:cNvPr id="37" name="AutoShape 66"/>
          <p:cNvSpPr>
            <a:spLocks noChangeArrowheads="1"/>
          </p:cNvSpPr>
          <p:nvPr/>
        </p:nvSpPr>
        <p:spPr bwMode="auto">
          <a:xfrm>
            <a:off x="7940902" y="6014617"/>
            <a:ext cx="555076" cy="462231"/>
          </a:xfrm>
          <a:prstGeom prst="flowChartMultidocument">
            <a:avLst/>
          </a:prstGeom>
          <a:solidFill>
            <a:srgbClr val="C00000"/>
          </a:solidFill>
          <a:ln w="9525">
            <a:solidFill>
              <a:schemeClr val="bg1"/>
            </a:solidFill>
            <a:miter lim="800000"/>
            <a:headEnd/>
            <a:tailEnd/>
          </a:ln>
        </p:spPr>
        <p:txBody>
          <a:bodyPr anchor="ctr">
            <a:spAutoFit/>
          </a:bodyPr>
          <a:lstStyle/>
          <a:p>
            <a:endParaRPr lang="zh-CN" altLang="en-US">
              <a:latin typeface="华文楷体" panose="02010600040101010101" pitchFamily="2" charset="-122"/>
              <a:ea typeface="华文楷体" panose="02010600040101010101" pitchFamily="2" charset="-122"/>
            </a:endParaRPr>
          </a:p>
        </p:txBody>
      </p:sp>
      <p:sp>
        <p:nvSpPr>
          <p:cNvPr id="38" name="Text Box 67"/>
          <p:cNvSpPr txBox="1">
            <a:spLocks noChangeArrowheads="1"/>
          </p:cNvSpPr>
          <p:nvPr/>
        </p:nvSpPr>
        <p:spPr bwMode="auto">
          <a:xfrm>
            <a:off x="7884369" y="6021302"/>
            <a:ext cx="623887"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buFont typeface="Wingdings" charset="0"/>
              <a:buNone/>
            </a:pPr>
            <a:r>
              <a:rPr lang="zh-CN" altLang="en-US" sz="1100" dirty="0">
                <a:solidFill>
                  <a:schemeClr val="bg1"/>
                </a:solidFill>
                <a:latin typeface="华文楷体" panose="02010600040101010101" pitchFamily="2" charset="-122"/>
                <a:ea typeface="华文楷体" panose="02010600040101010101" pitchFamily="2" charset="-122"/>
              </a:rPr>
              <a:t>外部</a:t>
            </a:r>
          </a:p>
          <a:p>
            <a:pPr algn="ctr" eaLnBrk="1" hangingPunct="1">
              <a:buFont typeface="Wingdings" charset="0"/>
              <a:buNone/>
            </a:pPr>
            <a:r>
              <a:rPr lang="zh-CN" altLang="en-US" sz="1100" dirty="0">
                <a:solidFill>
                  <a:schemeClr val="bg1"/>
                </a:solidFill>
                <a:latin typeface="华文楷体" panose="02010600040101010101" pitchFamily="2" charset="-122"/>
                <a:ea typeface="华文楷体" panose="02010600040101010101" pitchFamily="2" charset="-122"/>
              </a:rPr>
              <a:t>数据</a:t>
            </a:r>
          </a:p>
        </p:txBody>
      </p:sp>
      <p:sp>
        <p:nvSpPr>
          <p:cNvPr id="39" name="矩形 34"/>
          <p:cNvSpPr>
            <a:spLocks noChangeArrowheads="1"/>
          </p:cNvSpPr>
          <p:nvPr/>
        </p:nvSpPr>
        <p:spPr bwMode="auto">
          <a:xfrm>
            <a:off x="323528" y="4891994"/>
            <a:ext cx="7072313" cy="705247"/>
          </a:xfrm>
          <a:prstGeom prst="rect">
            <a:avLst/>
          </a:prstGeom>
          <a:solidFill>
            <a:schemeClr val="accent5">
              <a:lumMod val="40000"/>
              <a:lumOff val="60000"/>
            </a:schemeClr>
          </a:solidFill>
          <a:ln w="3175">
            <a:solidFill>
              <a:srgbClr val="4A7EBB"/>
            </a:solidFill>
            <a:miter lim="800000"/>
            <a:headEnd/>
            <a:tailEnd/>
          </a:ln>
          <a:effectLst>
            <a:outerShdw blurRad="63500" dist="20000" dir="5400000" rotWithShape="0">
              <a:srgbClr val="000000">
                <a:alpha val="37999"/>
              </a:srgbClr>
            </a:outerShdw>
          </a:effectLst>
        </p:spPr>
        <p:txBody>
          <a:bodyPr anchor="ctr"/>
          <a:lstStyle/>
          <a:p>
            <a:pPr algn="ctr"/>
            <a:endParaRPr lang="zh-CN" altLang="en-US">
              <a:solidFill>
                <a:srgbClr val="000000"/>
              </a:solidFill>
              <a:latin typeface="华文楷体" panose="02010600040101010101" pitchFamily="2" charset="-122"/>
              <a:ea typeface="华文楷体" panose="02010600040101010101" pitchFamily="2" charset="-122"/>
            </a:endParaRPr>
          </a:p>
        </p:txBody>
      </p:sp>
      <p:sp>
        <p:nvSpPr>
          <p:cNvPr id="40" name="TextBox 35"/>
          <p:cNvSpPr txBox="1">
            <a:spLocks noChangeArrowheads="1"/>
          </p:cNvSpPr>
          <p:nvPr/>
        </p:nvSpPr>
        <p:spPr bwMode="auto">
          <a:xfrm>
            <a:off x="323529" y="5157206"/>
            <a:ext cx="155683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en-US" altLang="zh-CN" sz="1200" b="1" dirty="0">
                <a:latin typeface="华文楷体" panose="02010600040101010101" pitchFamily="2" charset="-122"/>
                <a:ea typeface="华文楷体" panose="02010600040101010101" pitchFamily="2" charset="-122"/>
                <a:cs typeface="楷体_GB2312" charset="0"/>
              </a:rPr>
              <a:t>ETL</a:t>
            </a:r>
            <a:r>
              <a:rPr lang="zh-CN" altLang="en-US" sz="1200" b="1" dirty="0">
                <a:latin typeface="华文楷体" panose="02010600040101010101" pitchFamily="2" charset="-122"/>
                <a:ea typeface="华文楷体" panose="02010600040101010101" pitchFamily="2" charset="-122"/>
                <a:cs typeface="楷体_GB2312" charset="0"/>
              </a:rPr>
              <a:t>与数据质量提升</a:t>
            </a:r>
          </a:p>
        </p:txBody>
      </p:sp>
      <p:sp>
        <p:nvSpPr>
          <p:cNvPr id="41" name="矩形 42"/>
          <p:cNvSpPr>
            <a:spLocks noChangeArrowheads="1"/>
          </p:cNvSpPr>
          <p:nvPr/>
        </p:nvSpPr>
        <p:spPr bwMode="auto">
          <a:xfrm>
            <a:off x="1752285" y="4984658"/>
            <a:ext cx="936625" cy="244542"/>
          </a:xfrm>
          <a:prstGeom prst="rect">
            <a:avLst/>
          </a:prstGeom>
          <a:solidFill>
            <a:srgbClr val="005E7F"/>
          </a:solidFill>
          <a:ln w="9525">
            <a:solidFill>
              <a:schemeClr val="bg1"/>
            </a:solidFill>
            <a:miter lim="800000"/>
            <a:headEnd/>
            <a:tailEnd/>
          </a:ln>
          <a:effectLst>
            <a:outerShdw blurRad="63500" dist="20000" dir="5400000" rotWithShape="0">
              <a:srgbClr val="000000">
                <a:alpha val="37999"/>
              </a:srgbClr>
            </a:outerShdw>
          </a:effectLst>
        </p:spPr>
        <p:txBody>
          <a:bodyPr anchor="ctr"/>
          <a:lstStyle/>
          <a:p>
            <a:pPr>
              <a:defRPr/>
            </a:pPr>
            <a:r>
              <a:rPr lang="zh-CN" altLang="en-US" sz="1000" dirty="0">
                <a:solidFill>
                  <a:schemeClr val="bg1"/>
                </a:solidFill>
                <a:latin typeface="华文楷体" panose="02010600040101010101" pitchFamily="2" charset="-122"/>
                <a:ea typeface="华文楷体" panose="02010600040101010101" pitchFamily="2" charset="-122"/>
              </a:rPr>
              <a:t>数据抽取</a:t>
            </a:r>
          </a:p>
        </p:txBody>
      </p:sp>
      <p:sp>
        <p:nvSpPr>
          <p:cNvPr id="42" name="矩形 43"/>
          <p:cNvSpPr>
            <a:spLocks noChangeArrowheads="1"/>
          </p:cNvSpPr>
          <p:nvPr/>
        </p:nvSpPr>
        <p:spPr bwMode="auto">
          <a:xfrm>
            <a:off x="1752285" y="5301208"/>
            <a:ext cx="936625" cy="212098"/>
          </a:xfrm>
          <a:prstGeom prst="rect">
            <a:avLst/>
          </a:prstGeom>
          <a:solidFill>
            <a:srgbClr val="005E7F"/>
          </a:solidFill>
          <a:ln w="9525">
            <a:solidFill>
              <a:schemeClr val="bg1"/>
            </a:solidFill>
            <a:miter lim="800000"/>
            <a:headEnd/>
            <a:tailEnd/>
          </a:ln>
          <a:effectLst>
            <a:outerShdw blurRad="63500" dist="20000" dir="5400000" rotWithShape="0">
              <a:srgbClr val="000000">
                <a:alpha val="37999"/>
              </a:srgbClr>
            </a:outerShdw>
          </a:effectLst>
        </p:spPr>
        <p:txBody>
          <a:bodyPr anchor="ctr"/>
          <a:lstStyle/>
          <a:p>
            <a:r>
              <a:rPr lang="zh-CN" altLang="en-US" sz="1000" dirty="0">
                <a:solidFill>
                  <a:schemeClr val="bg1"/>
                </a:solidFill>
                <a:latin typeface="华文楷体" panose="02010600040101010101" pitchFamily="2" charset="-122"/>
                <a:ea typeface="华文楷体" panose="02010600040101010101" pitchFamily="2" charset="-122"/>
              </a:rPr>
              <a:t>数据转换</a:t>
            </a:r>
          </a:p>
        </p:txBody>
      </p:sp>
      <p:sp>
        <p:nvSpPr>
          <p:cNvPr id="43" name="矩形 46"/>
          <p:cNvSpPr>
            <a:spLocks noChangeArrowheads="1"/>
          </p:cNvSpPr>
          <p:nvPr/>
        </p:nvSpPr>
        <p:spPr bwMode="auto">
          <a:xfrm>
            <a:off x="2792098" y="4984658"/>
            <a:ext cx="935037" cy="244542"/>
          </a:xfrm>
          <a:prstGeom prst="rect">
            <a:avLst/>
          </a:prstGeom>
          <a:solidFill>
            <a:srgbClr val="005E7F"/>
          </a:solidFill>
          <a:ln w="9525">
            <a:solidFill>
              <a:schemeClr val="bg1"/>
            </a:solidFill>
            <a:miter lim="800000"/>
            <a:headEnd/>
            <a:tailEnd/>
          </a:ln>
          <a:effectLst>
            <a:outerShdw blurRad="63500" dist="20000" dir="5400000" rotWithShape="0">
              <a:srgbClr val="000000">
                <a:alpha val="37999"/>
              </a:srgbClr>
            </a:outerShdw>
          </a:effectLst>
        </p:spPr>
        <p:txBody>
          <a:bodyPr anchor="ctr"/>
          <a:lstStyle/>
          <a:p>
            <a:r>
              <a:rPr lang="zh-CN" altLang="en-US" sz="1000">
                <a:solidFill>
                  <a:schemeClr val="bg1"/>
                </a:solidFill>
                <a:latin typeface="华文楷体" panose="02010600040101010101" pitchFamily="2" charset="-122"/>
                <a:ea typeface="华文楷体" panose="02010600040101010101" pitchFamily="2" charset="-122"/>
              </a:rPr>
              <a:t>数据加载</a:t>
            </a:r>
          </a:p>
        </p:txBody>
      </p:sp>
      <p:sp>
        <p:nvSpPr>
          <p:cNvPr id="44" name="矩形 48"/>
          <p:cNvSpPr>
            <a:spLocks noChangeArrowheads="1"/>
          </p:cNvSpPr>
          <p:nvPr/>
        </p:nvSpPr>
        <p:spPr bwMode="auto">
          <a:xfrm>
            <a:off x="2790510" y="5301208"/>
            <a:ext cx="936625" cy="212098"/>
          </a:xfrm>
          <a:prstGeom prst="rect">
            <a:avLst/>
          </a:prstGeom>
          <a:solidFill>
            <a:srgbClr val="005E7F"/>
          </a:solidFill>
          <a:ln w="9525">
            <a:solidFill>
              <a:schemeClr val="bg1"/>
            </a:solidFill>
            <a:miter lim="800000"/>
            <a:headEnd/>
            <a:tailEnd/>
          </a:ln>
          <a:effectLst>
            <a:outerShdw blurRad="63500" dist="20000" dir="5400000" rotWithShape="0">
              <a:srgbClr val="000000">
                <a:alpha val="37999"/>
              </a:srgbClr>
            </a:outerShdw>
          </a:effectLst>
        </p:spPr>
        <p:txBody>
          <a:bodyPr anchor="ctr"/>
          <a:lstStyle/>
          <a:p>
            <a:r>
              <a:rPr lang="zh-CN" altLang="en-US" sz="1000">
                <a:solidFill>
                  <a:schemeClr val="bg1"/>
                </a:solidFill>
                <a:latin typeface="华文楷体" panose="02010600040101010101" pitchFamily="2" charset="-122"/>
                <a:ea typeface="华文楷体" panose="02010600040101010101" pitchFamily="2" charset="-122"/>
              </a:rPr>
              <a:t>缺失值处理</a:t>
            </a:r>
          </a:p>
        </p:txBody>
      </p:sp>
      <p:sp>
        <p:nvSpPr>
          <p:cNvPr id="45" name="矩形 49"/>
          <p:cNvSpPr>
            <a:spLocks noChangeArrowheads="1"/>
          </p:cNvSpPr>
          <p:nvPr/>
        </p:nvSpPr>
        <p:spPr bwMode="auto">
          <a:xfrm>
            <a:off x="3825553" y="4984658"/>
            <a:ext cx="935038" cy="244542"/>
          </a:xfrm>
          <a:prstGeom prst="rect">
            <a:avLst/>
          </a:prstGeom>
          <a:solidFill>
            <a:srgbClr val="005E7F"/>
          </a:solidFill>
          <a:ln w="9525">
            <a:solidFill>
              <a:schemeClr val="bg1"/>
            </a:solidFill>
            <a:miter lim="800000"/>
            <a:headEnd/>
            <a:tailEnd/>
          </a:ln>
          <a:effectLst>
            <a:outerShdw blurRad="63500" dist="20000" dir="5400000" rotWithShape="0">
              <a:srgbClr val="000000">
                <a:alpha val="37999"/>
              </a:srgbClr>
            </a:outerShdw>
          </a:effectLst>
        </p:spPr>
        <p:txBody>
          <a:bodyPr anchor="ctr"/>
          <a:lstStyle/>
          <a:p>
            <a:r>
              <a:rPr lang="zh-CN" altLang="en-US" sz="1000">
                <a:solidFill>
                  <a:schemeClr val="bg1"/>
                </a:solidFill>
                <a:latin typeface="华文楷体" panose="02010600040101010101" pitchFamily="2" charset="-122"/>
                <a:ea typeface="华文楷体" panose="02010600040101010101" pitchFamily="2" charset="-122"/>
              </a:rPr>
              <a:t>奇异值处理</a:t>
            </a:r>
          </a:p>
        </p:txBody>
      </p:sp>
      <p:sp>
        <p:nvSpPr>
          <p:cNvPr id="46" name="矩形 50"/>
          <p:cNvSpPr>
            <a:spLocks noChangeArrowheads="1"/>
          </p:cNvSpPr>
          <p:nvPr/>
        </p:nvSpPr>
        <p:spPr bwMode="auto">
          <a:xfrm>
            <a:off x="3823973" y="5301208"/>
            <a:ext cx="936625" cy="212098"/>
          </a:xfrm>
          <a:prstGeom prst="rect">
            <a:avLst/>
          </a:prstGeom>
          <a:solidFill>
            <a:srgbClr val="005E7F"/>
          </a:solidFill>
          <a:ln w="9525">
            <a:solidFill>
              <a:schemeClr val="bg1"/>
            </a:solidFill>
            <a:miter lim="800000"/>
            <a:headEnd/>
            <a:tailEnd/>
          </a:ln>
          <a:effectLst>
            <a:outerShdw blurRad="63500" dist="20000" dir="5400000" rotWithShape="0">
              <a:srgbClr val="000000">
                <a:alpha val="37999"/>
              </a:srgbClr>
            </a:outerShdw>
          </a:effectLst>
        </p:spPr>
        <p:txBody>
          <a:bodyPr anchor="ctr"/>
          <a:lstStyle/>
          <a:p>
            <a:r>
              <a:rPr lang="zh-CN" altLang="en-US" sz="1000">
                <a:solidFill>
                  <a:schemeClr val="bg1"/>
                </a:solidFill>
                <a:latin typeface="华文楷体" panose="02010600040101010101" pitchFamily="2" charset="-122"/>
                <a:ea typeface="华文楷体" panose="02010600040101010101" pitchFamily="2" charset="-122"/>
              </a:rPr>
              <a:t>错误值处理</a:t>
            </a:r>
          </a:p>
        </p:txBody>
      </p:sp>
      <p:sp>
        <p:nvSpPr>
          <p:cNvPr id="47" name="矩形 51"/>
          <p:cNvSpPr>
            <a:spLocks noChangeArrowheads="1"/>
          </p:cNvSpPr>
          <p:nvPr/>
        </p:nvSpPr>
        <p:spPr bwMode="auto">
          <a:xfrm>
            <a:off x="4887598" y="4984658"/>
            <a:ext cx="936625" cy="244542"/>
          </a:xfrm>
          <a:prstGeom prst="rect">
            <a:avLst/>
          </a:prstGeom>
          <a:solidFill>
            <a:srgbClr val="005E7F"/>
          </a:solidFill>
          <a:ln w="9525">
            <a:solidFill>
              <a:schemeClr val="bg1"/>
            </a:solidFill>
            <a:miter lim="800000"/>
            <a:headEnd/>
            <a:tailEnd/>
          </a:ln>
          <a:effectLst>
            <a:outerShdw blurRad="63500" dist="20000" dir="5400000" rotWithShape="0">
              <a:srgbClr val="000000">
                <a:alpha val="37999"/>
              </a:srgbClr>
            </a:outerShdw>
          </a:effectLst>
        </p:spPr>
        <p:txBody>
          <a:bodyPr anchor="ctr"/>
          <a:lstStyle/>
          <a:p>
            <a:pPr>
              <a:defRPr/>
            </a:pPr>
            <a:r>
              <a:rPr lang="zh-CN" altLang="en-US" sz="1000" dirty="0">
                <a:solidFill>
                  <a:schemeClr val="bg1"/>
                </a:solidFill>
                <a:latin typeface="华文楷体" panose="02010600040101010101" pitchFamily="2" charset="-122"/>
                <a:ea typeface="华文楷体" panose="02010600040101010101" pitchFamily="2" charset="-122"/>
              </a:rPr>
              <a:t>数据一致性</a:t>
            </a:r>
          </a:p>
        </p:txBody>
      </p:sp>
      <p:sp>
        <p:nvSpPr>
          <p:cNvPr id="48" name="矩形 52"/>
          <p:cNvSpPr>
            <a:spLocks noChangeArrowheads="1"/>
          </p:cNvSpPr>
          <p:nvPr/>
        </p:nvSpPr>
        <p:spPr bwMode="auto">
          <a:xfrm>
            <a:off x="4886010" y="5301208"/>
            <a:ext cx="936625" cy="212098"/>
          </a:xfrm>
          <a:prstGeom prst="rect">
            <a:avLst/>
          </a:prstGeom>
          <a:solidFill>
            <a:srgbClr val="005E7F"/>
          </a:solidFill>
          <a:ln w="9525">
            <a:solidFill>
              <a:schemeClr val="bg1"/>
            </a:solidFill>
            <a:miter lim="800000"/>
            <a:headEnd/>
            <a:tailEnd/>
          </a:ln>
          <a:effectLst>
            <a:outerShdw blurRad="63500" dist="20000" dir="5400000" rotWithShape="0">
              <a:srgbClr val="000000">
                <a:alpha val="37999"/>
              </a:srgbClr>
            </a:outerShdw>
          </a:effectLst>
        </p:spPr>
        <p:txBody>
          <a:bodyPr anchor="ctr"/>
          <a:lstStyle/>
          <a:p>
            <a:pPr>
              <a:defRPr/>
            </a:pPr>
            <a:r>
              <a:rPr lang="zh-CN" altLang="en-US" sz="1000" dirty="0">
                <a:solidFill>
                  <a:schemeClr val="bg1"/>
                </a:solidFill>
                <a:latin typeface="华文楷体" panose="02010600040101010101" pitchFamily="2" charset="-122"/>
                <a:ea typeface="华文楷体" panose="02010600040101010101" pitchFamily="2" charset="-122"/>
              </a:rPr>
              <a:t>业务逻辑</a:t>
            </a:r>
          </a:p>
        </p:txBody>
      </p:sp>
      <p:sp>
        <p:nvSpPr>
          <p:cNvPr id="66" name="TextBox 70"/>
          <p:cNvSpPr txBox="1">
            <a:spLocks noChangeArrowheads="1"/>
          </p:cNvSpPr>
          <p:nvPr/>
        </p:nvSpPr>
        <p:spPr bwMode="auto">
          <a:xfrm>
            <a:off x="323528" y="4221102"/>
            <a:ext cx="112082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zh-CN" altLang="en-US" sz="1200" b="1" dirty="0">
                <a:latin typeface="华文楷体" panose="02010600040101010101" pitchFamily="2" charset="-122"/>
                <a:ea typeface="华文楷体" panose="02010600040101010101" pitchFamily="2" charset="-122"/>
                <a:cs typeface="楷体_GB2312" charset="0"/>
              </a:rPr>
              <a:t>风险数据集市</a:t>
            </a:r>
          </a:p>
        </p:txBody>
      </p:sp>
      <p:sp>
        <p:nvSpPr>
          <p:cNvPr id="67" name="矩形 72"/>
          <p:cNvSpPr>
            <a:spLocks noChangeArrowheads="1"/>
          </p:cNvSpPr>
          <p:nvPr/>
        </p:nvSpPr>
        <p:spPr bwMode="auto">
          <a:xfrm>
            <a:off x="1757861" y="4005064"/>
            <a:ext cx="910431" cy="244800"/>
          </a:xfrm>
          <a:prstGeom prst="rect">
            <a:avLst/>
          </a:prstGeom>
          <a:solidFill>
            <a:srgbClr val="005E7F"/>
          </a:solidFill>
          <a:ln w="9525">
            <a:solidFill>
              <a:schemeClr val="bg1"/>
            </a:solidFill>
            <a:miter lim="800000"/>
            <a:headEnd/>
            <a:tailEnd/>
          </a:ln>
          <a:effectLst>
            <a:outerShdw blurRad="63500" dist="20000" dir="5400000" rotWithShape="0">
              <a:srgbClr val="000000">
                <a:alpha val="37999"/>
              </a:srgbClr>
            </a:outerShdw>
          </a:effectLst>
        </p:spPr>
        <p:txBody>
          <a:bodyPr anchor="ctr"/>
          <a:lstStyle/>
          <a:p>
            <a:r>
              <a:rPr lang="zh-CN" altLang="en-US" sz="1000" dirty="0" smtClean="0">
                <a:solidFill>
                  <a:schemeClr val="bg1"/>
                </a:solidFill>
                <a:latin typeface="华文楷体" panose="02010600040101010101" pitchFamily="2" charset="-122"/>
                <a:ea typeface="华文楷体" panose="02010600040101010101" pitchFamily="2" charset="-122"/>
              </a:rPr>
              <a:t>产品</a:t>
            </a:r>
            <a:endParaRPr lang="zh-CN" altLang="en-US" sz="1000" dirty="0">
              <a:solidFill>
                <a:schemeClr val="bg1"/>
              </a:solidFill>
              <a:latin typeface="华文楷体" panose="02010600040101010101" pitchFamily="2" charset="-122"/>
              <a:ea typeface="华文楷体" panose="02010600040101010101" pitchFamily="2" charset="-122"/>
            </a:endParaRPr>
          </a:p>
        </p:txBody>
      </p:sp>
      <p:sp>
        <p:nvSpPr>
          <p:cNvPr id="68" name="矩形 73"/>
          <p:cNvSpPr>
            <a:spLocks noChangeArrowheads="1"/>
          </p:cNvSpPr>
          <p:nvPr/>
        </p:nvSpPr>
        <p:spPr bwMode="auto">
          <a:xfrm>
            <a:off x="1756277" y="4257092"/>
            <a:ext cx="910431" cy="244800"/>
          </a:xfrm>
          <a:prstGeom prst="rect">
            <a:avLst/>
          </a:prstGeom>
          <a:solidFill>
            <a:srgbClr val="005E7F"/>
          </a:solidFill>
          <a:ln w="9525">
            <a:solidFill>
              <a:schemeClr val="bg1"/>
            </a:solidFill>
            <a:miter lim="800000"/>
            <a:headEnd/>
            <a:tailEnd/>
          </a:ln>
          <a:effectLst>
            <a:outerShdw blurRad="63500" dist="20000" dir="5400000" rotWithShape="0">
              <a:srgbClr val="000000">
                <a:alpha val="37999"/>
              </a:srgbClr>
            </a:outerShdw>
          </a:effectLst>
        </p:spPr>
        <p:txBody>
          <a:bodyPr anchor="ctr"/>
          <a:lstStyle/>
          <a:p>
            <a:r>
              <a:rPr lang="zh-CN" altLang="en-US" sz="1000" dirty="0" smtClean="0">
                <a:solidFill>
                  <a:schemeClr val="bg1"/>
                </a:solidFill>
                <a:latin typeface="华文楷体" panose="02010600040101010101" pitchFamily="2" charset="-122"/>
                <a:ea typeface="华文楷体" panose="02010600040101010101" pitchFamily="2" charset="-122"/>
              </a:rPr>
              <a:t>客户</a:t>
            </a:r>
            <a:endParaRPr lang="zh-CN" altLang="en-US" sz="1000" dirty="0">
              <a:solidFill>
                <a:schemeClr val="bg1"/>
              </a:solidFill>
              <a:latin typeface="华文楷体" panose="02010600040101010101" pitchFamily="2" charset="-122"/>
              <a:ea typeface="华文楷体" panose="02010600040101010101" pitchFamily="2" charset="-122"/>
            </a:endParaRPr>
          </a:p>
        </p:txBody>
      </p:sp>
      <p:sp>
        <p:nvSpPr>
          <p:cNvPr id="69" name="矩形 74"/>
          <p:cNvSpPr>
            <a:spLocks noChangeArrowheads="1"/>
          </p:cNvSpPr>
          <p:nvPr/>
        </p:nvSpPr>
        <p:spPr bwMode="auto">
          <a:xfrm>
            <a:off x="1756277" y="4509120"/>
            <a:ext cx="910431" cy="244800"/>
          </a:xfrm>
          <a:prstGeom prst="rect">
            <a:avLst/>
          </a:prstGeom>
          <a:solidFill>
            <a:srgbClr val="005E7F"/>
          </a:solidFill>
          <a:ln w="9525">
            <a:solidFill>
              <a:schemeClr val="bg1"/>
            </a:solidFill>
            <a:miter lim="800000"/>
            <a:headEnd/>
            <a:tailEnd/>
          </a:ln>
          <a:effectLst>
            <a:outerShdw blurRad="63500" dist="20000" dir="5400000" rotWithShape="0">
              <a:srgbClr val="000000">
                <a:alpha val="37999"/>
              </a:srgbClr>
            </a:outerShdw>
          </a:effectLst>
        </p:spPr>
        <p:txBody>
          <a:bodyPr anchor="ctr"/>
          <a:lstStyle/>
          <a:p>
            <a:pPr>
              <a:defRPr/>
            </a:pPr>
            <a:r>
              <a:rPr lang="zh-CN" altLang="en-US" sz="1000" dirty="0" smtClean="0">
                <a:solidFill>
                  <a:schemeClr val="bg1"/>
                </a:solidFill>
                <a:latin typeface="华文楷体" panose="02010600040101010101" pitchFamily="2" charset="-122"/>
                <a:ea typeface="华文楷体" panose="02010600040101010101" pitchFamily="2" charset="-122"/>
              </a:rPr>
              <a:t>协议</a:t>
            </a:r>
            <a:endParaRPr lang="zh-CN" altLang="en-US" sz="1000" dirty="0">
              <a:solidFill>
                <a:schemeClr val="bg1"/>
              </a:solidFill>
              <a:latin typeface="华文楷体" panose="02010600040101010101" pitchFamily="2" charset="-122"/>
              <a:ea typeface="华文楷体" panose="02010600040101010101" pitchFamily="2" charset="-122"/>
            </a:endParaRPr>
          </a:p>
        </p:txBody>
      </p:sp>
      <p:sp>
        <p:nvSpPr>
          <p:cNvPr id="70" name="矩形 75"/>
          <p:cNvSpPr>
            <a:spLocks noChangeArrowheads="1"/>
          </p:cNvSpPr>
          <p:nvPr/>
        </p:nvSpPr>
        <p:spPr bwMode="auto">
          <a:xfrm>
            <a:off x="3823109" y="4009260"/>
            <a:ext cx="910431" cy="244800"/>
          </a:xfrm>
          <a:prstGeom prst="rect">
            <a:avLst/>
          </a:prstGeom>
          <a:solidFill>
            <a:srgbClr val="005E7F"/>
          </a:solidFill>
          <a:ln w="9525">
            <a:solidFill>
              <a:schemeClr val="bg1"/>
            </a:solidFill>
            <a:miter lim="800000"/>
            <a:headEnd/>
            <a:tailEnd/>
          </a:ln>
          <a:effectLst>
            <a:outerShdw blurRad="63500" dist="20000" dir="5400000" rotWithShape="0">
              <a:srgbClr val="000000">
                <a:alpha val="37999"/>
              </a:srgbClr>
            </a:outerShdw>
          </a:effectLst>
        </p:spPr>
        <p:txBody>
          <a:bodyPr anchor="ctr"/>
          <a:lstStyle/>
          <a:p>
            <a:r>
              <a:rPr lang="zh-CN" altLang="en-US" sz="1000" dirty="0" smtClean="0">
                <a:solidFill>
                  <a:schemeClr val="bg1"/>
                </a:solidFill>
                <a:latin typeface="华文楷体" panose="02010600040101010101" pitchFamily="2" charset="-122"/>
                <a:ea typeface="华文楷体" panose="02010600040101010101" pitchFamily="2" charset="-122"/>
              </a:rPr>
              <a:t>汇总数据</a:t>
            </a:r>
            <a:endParaRPr lang="zh-CN" altLang="en-US" sz="1000" dirty="0">
              <a:solidFill>
                <a:schemeClr val="bg1"/>
              </a:solidFill>
              <a:latin typeface="华文楷体" panose="02010600040101010101" pitchFamily="2" charset="-122"/>
              <a:ea typeface="华文楷体" panose="02010600040101010101" pitchFamily="2" charset="-122"/>
            </a:endParaRPr>
          </a:p>
        </p:txBody>
      </p:sp>
      <p:sp>
        <p:nvSpPr>
          <p:cNvPr id="71" name="矩形 76"/>
          <p:cNvSpPr>
            <a:spLocks noChangeArrowheads="1"/>
          </p:cNvSpPr>
          <p:nvPr/>
        </p:nvSpPr>
        <p:spPr bwMode="auto">
          <a:xfrm>
            <a:off x="2794061" y="4005064"/>
            <a:ext cx="910431" cy="244800"/>
          </a:xfrm>
          <a:prstGeom prst="rect">
            <a:avLst/>
          </a:prstGeom>
          <a:solidFill>
            <a:srgbClr val="005E7F"/>
          </a:solidFill>
          <a:ln w="9525">
            <a:solidFill>
              <a:schemeClr val="bg1"/>
            </a:solidFill>
            <a:miter lim="800000"/>
            <a:headEnd/>
            <a:tailEnd/>
          </a:ln>
          <a:effectLst>
            <a:outerShdw blurRad="63500" dist="20000" dir="5400000" rotWithShape="0">
              <a:srgbClr val="000000">
                <a:alpha val="37999"/>
              </a:srgbClr>
            </a:outerShdw>
          </a:effectLst>
        </p:spPr>
        <p:txBody>
          <a:bodyPr anchor="ctr"/>
          <a:lstStyle/>
          <a:p>
            <a:r>
              <a:rPr lang="zh-CN" altLang="en-US" sz="1000" dirty="0" smtClean="0">
                <a:solidFill>
                  <a:schemeClr val="bg1"/>
                </a:solidFill>
                <a:latin typeface="华文楷体" panose="02010600040101010101" pitchFamily="2" charset="-122"/>
                <a:ea typeface="华文楷体" panose="02010600040101010101" pitchFamily="2" charset="-122"/>
              </a:rPr>
              <a:t>事件</a:t>
            </a:r>
            <a:endParaRPr lang="zh-CN" altLang="en-US" sz="1000" dirty="0">
              <a:solidFill>
                <a:schemeClr val="bg1"/>
              </a:solidFill>
              <a:latin typeface="华文楷体" panose="02010600040101010101" pitchFamily="2" charset="-122"/>
              <a:ea typeface="华文楷体" panose="02010600040101010101" pitchFamily="2" charset="-122"/>
            </a:endParaRPr>
          </a:p>
        </p:txBody>
      </p:sp>
      <p:sp>
        <p:nvSpPr>
          <p:cNvPr id="72" name="矩形 77"/>
          <p:cNvSpPr>
            <a:spLocks noChangeArrowheads="1"/>
          </p:cNvSpPr>
          <p:nvPr/>
        </p:nvSpPr>
        <p:spPr bwMode="auto">
          <a:xfrm>
            <a:off x="2794061" y="4509120"/>
            <a:ext cx="910431" cy="244800"/>
          </a:xfrm>
          <a:prstGeom prst="rect">
            <a:avLst/>
          </a:prstGeom>
          <a:solidFill>
            <a:srgbClr val="005E7F"/>
          </a:solidFill>
          <a:ln w="9525">
            <a:solidFill>
              <a:schemeClr val="bg1"/>
            </a:solidFill>
            <a:miter lim="800000"/>
            <a:headEnd/>
            <a:tailEnd/>
          </a:ln>
          <a:effectLst>
            <a:outerShdw blurRad="63500" dist="20000" dir="5400000" rotWithShape="0">
              <a:srgbClr val="000000">
                <a:alpha val="37999"/>
              </a:srgbClr>
            </a:outerShdw>
          </a:effectLst>
        </p:spPr>
        <p:txBody>
          <a:bodyPr anchor="ctr"/>
          <a:lstStyle/>
          <a:p>
            <a:r>
              <a:rPr lang="zh-CN" altLang="en-US" sz="1000" dirty="0" smtClean="0">
                <a:solidFill>
                  <a:schemeClr val="bg1"/>
                </a:solidFill>
                <a:latin typeface="华文楷体" panose="02010600040101010101" pitchFamily="2" charset="-122"/>
                <a:ea typeface="华文楷体" panose="02010600040101010101" pitchFamily="2" charset="-122"/>
              </a:rPr>
              <a:t>资产</a:t>
            </a:r>
            <a:endParaRPr lang="zh-CN" altLang="en-US" sz="1000" dirty="0">
              <a:solidFill>
                <a:schemeClr val="bg1"/>
              </a:solidFill>
              <a:latin typeface="华文楷体" panose="02010600040101010101" pitchFamily="2" charset="-122"/>
              <a:ea typeface="华文楷体" panose="02010600040101010101" pitchFamily="2" charset="-122"/>
            </a:endParaRPr>
          </a:p>
        </p:txBody>
      </p:sp>
      <p:sp>
        <p:nvSpPr>
          <p:cNvPr id="73" name="矩形 78"/>
          <p:cNvSpPr>
            <a:spLocks noChangeArrowheads="1"/>
          </p:cNvSpPr>
          <p:nvPr/>
        </p:nvSpPr>
        <p:spPr bwMode="auto">
          <a:xfrm>
            <a:off x="3825797" y="4266189"/>
            <a:ext cx="910431" cy="244800"/>
          </a:xfrm>
          <a:prstGeom prst="rect">
            <a:avLst/>
          </a:prstGeom>
          <a:solidFill>
            <a:srgbClr val="005E7F"/>
          </a:solidFill>
          <a:ln w="9525">
            <a:solidFill>
              <a:schemeClr val="bg1"/>
            </a:solidFill>
            <a:miter lim="800000"/>
            <a:headEnd/>
            <a:tailEnd/>
          </a:ln>
          <a:effectLst>
            <a:outerShdw blurRad="63500" dist="20000" dir="5400000" rotWithShape="0">
              <a:srgbClr val="000000">
                <a:alpha val="37999"/>
              </a:srgbClr>
            </a:outerShdw>
          </a:effectLst>
        </p:spPr>
        <p:txBody>
          <a:bodyPr anchor="ctr"/>
          <a:lstStyle/>
          <a:p>
            <a:r>
              <a:rPr lang="zh-CN" altLang="en-US" sz="1000" dirty="0" smtClean="0">
                <a:solidFill>
                  <a:schemeClr val="bg1"/>
                </a:solidFill>
                <a:latin typeface="华文楷体" panose="02010600040101010101" pitchFamily="2" charset="-122"/>
                <a:ea typeface="华文楷体" panose="02010600040101010101" pitchFamily="2" charset="-122"/>
              </a:rPr>
              <a:t>指标库</a:t>
            </a:r>
            <a:endParaRPr lang="zh-CN" altLang="en-US" sz="1000" dirty="0">
              <a:solidFill>
                <a:schemeClr val="bg1"/>
              </a:solidFill>
              <a:latin typeface="华文楷体" panose="02010600040101010101" pitchFamily="2" charset="-122"/>
              <a:ea typeface="华文楷体" panose="02010600040101010101" pitchFamily="2" charset="-122"/>
            </a:endParaRPr>
          </a:p>
        </p:txBody>
      </p:sp>
      <p:sp>
        <p:nvSpPr>
          <p:cNvPr id="76" name="矩形 81"/>
          <p:cNvSpPr>
            <a:spLocks noChangeArrowheads="1"/>
          </p:cNvSpPr>
          <p:nvPr/>
        </p:nvSpPr>
        <p:spPr bwMode="auto">
          <a:xfrm>
            <a:off x="2794061" y="4257092"/>
            <a:ext cx="910431" cy="244800"/>
          </a:xfrm>
          <a:prstGeom prst="rect">
            <a:avLst/>
          </a:prstGeom>
          <a:solidFill>
            <a:srgbClr val="005E7F"/>
          </a:solidFill>
          <a:ln w="9525">
            <a:solidFill>
              <a:schemeClr val="bg1"/>
            </a:solidFill>
            <a:miter lim="800000"/>
            <a:headEnd/>
            <a:tailEnd/>
          </a:ln>
          <a:effectLst>
            <a:outerShdw blurRad="63500" dist="20000" dir="5400000" rotWithShape="0">
              <a:srgbClr val="000000">
                <a:alpha val="37999"/>
              </a:srgbClr>
            </a:outerShdw>
          </a:effectLst>
        </p:spPr>
        <p:txBody>
          <a:bodyPr anchor="ctr"/>
          <a:lstStyle/>
          <a:p>
            <a:r>
              <a:rPr lang="zh-CN" altLang="en-US" sz="1000" dirty="0" smtClean="0">
                <a:solidFill>
                  <a:schemeClr val="bg1"/>
                </a:solidFill>
                <a:latin typeface="华文楷体" panose="02010600040101010101" pitchFamily="2" charset="-122"/>
                <a:ea typeface="华文楷体" panose="02010600040101010101" pitchFamily="2" charset="-122"/>
              </a:rPr>
              <a:t>财务</a:t>
            </a:r>
            <a:endParaRPr lang="zh-CN" altLang="en-US" sz="1000" dirty="0">
              <a:solidFill>
                <a:schemeClr val="bg1"/>
              </a:solidFill>
              <a:latin typeface="华文楷体" panose="02010600040101010101" pitchFamily="2" charset="-122"/>
              <a:ea typeface="华文楷体" panose="02010600040101010101" pitchFamily="2" charset="-122"/>
            </a:endParaRPr>
          </a:p>
        </p:txBody>
      </p:sp>
      <p:sp>
        <p:nvSpPr>
          <p:cNvPr id="77" name="矩形 82"/>
          <p:cNvSpPr>
            <a:spLocks noChangeArrowheads="1"/>
          </p:cNvSpPr>
          <p:nvPr/>
        </p:nvSpPr>
        <p:spPr bwMode="auto">
          <a:xfrm>
            <a:off x="3825797" y="4523118"/>
            <a:ext cx="910431" cy="244800"/>
          </a:xfrm>
          <a:prstGeom prst="rect">
            <a:avLst/>
          </a:prstGeom>
          <a:solidFill>
            <a:srgbClr val="005E7F"/>
          </a:solidFill>
          <a:ln w="9525">
            <a:solidFill>
              <a:schemeClr val="bg1"/>
            </a:solidFill>
            <a:miter lim="800000"/>
            <a:headEnd/>
            <a:tailEnd/>
          </a:ln>
          <a:effectLst>
            <a:outerShdw blurRad="63500" dist="20000" dir="5400000" rotWithShape="0">
              <a:srgbClr val="000000">
                <a:alpha val="37999"/>
              </a:srgbClr>
            </a:outerShdw>
          </a:effectLst>
        </p:spPr>
        <p:txBody>
          <a:bodyPr anchor="ctr"/>
          <a:lstStyle/>
          <a:p>
            <a:r>
              <a:rPr lang="zh-CN" altLang="en-US" sz="1000" dirty="0" smtClean="0">
                <a:solidFill>
                  <a:schemeClr val="bg1"/>
                </a:solidFill>
                <a:latin typeface="华文楷体" panose="02010600040101010101" pitchFamily="2" charset="-122"/>
                <a:ea typeface="华文楷体" panose="02010600040101010101" pitchFamily="2" charset="-122"/>
              </a:rPr>
              <a:t>公共参数</a:t>
            </a:r>
            <a:endParaRPr lang="zh-CN" altLang="en-US" sz="1000" dirty="0">
              <a:solidFill>
                <a:schemeClr val="bg1"/>
              </a:solidFill>
              <a:latin typeface="华文楷体" panose="02010600040101010101" pitchFamily="2" charset="-122"/>
              <a:ea typeface="华文楷体" panose="02010600040101010101" pitchFamily="2" charset="-122"/>
            </a:endParaRPr>
          </a:p>
        </p:txBody>
      </p:sp>
      <p:pic>
        <p:nvPicPr>
          <p:cNvPr id="85" name="图片 132" descr="14182_getty_20080128162513.jpg"/>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4860813" y="3149152"/>
            <a:ext cx="536575" cy="357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6" name="TextBox 100"/>
          <p:cNvSpPr txBox="1">
            <a:spLocks noChangeArrowheads="1"/>
          </p:cNvSpPr>
          <p:nvPr/>
        </p:nvSpPr>
        <p:spPr bwMode="auto">
          <a:xfrm>
            <a:off x="323536" y="1176054"/>
            <a:ext cx="1043876"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zh-CN" altLang="en-US" sz="1100" b="1" dirty="0" smtClean="0">
                <a:latin typeface="华文楷体" panose="02010600040101010101" pitchFamily="2" charset="-122"/>
                <a:ea typeface="华文楷体" panose="02010600040101010101" pitchFamily="2" charset="-122"/>
                <a:cs typeface="楷体_GB2312" charset="0"/>
              </a:rPr>
              <a:t>财务分析系统</a:t>
            </a:r>
            <a:endParaRPr lang="en-US" altLang="zh-CN" sz="1100" b="1" dirty="0">
              <a:latin typeface="华文楷体" panose="02010600040101010101" pitchFamily="2" charset="-122"/>
              <a:ea typeface="华文楷体" panose="02010600040101010101" pitchFamily="2" charset="-122"/>
              <a:cs typeface="楷体_GB2312" charset="0"/>
            </a:endParaRPr>
          </a:p>
          <a:p>
            <a:pPr eaLnBrk="1" hangingPunct="1"/>
            <a:r>
              <a:rPr lang="en-US" altLang="zh-CN" sz="1100" b="1" dirty="0">
                <a:latin typeface="华文楷体" panose="02010600040101010101" pitchFamily="2" charset="-122"/>
                <a:ea typeface="华文楷体" panose="02010600040101010101" pitchFamily="2" charset="-122"/>
                <a:cs typeface="楷体_GB2312" charset="0"/>
              </a:rPr>
              <a:t>CFAS</a:t>
            </a:r>
            <a:endParaRPr lang="zh-CN" altLang="en-US" sz="1100" b="1" dirty="0">
              <a:latin typeface="华文楷体" panose="02010600040101010101" pitchFamily="2" charset="-122"/>
              <a:ea typeface="华文楷体" panose="02010600040101010101" pitchFamily="2" charset="-122"/>
              <a:cs typeface="楷体_GB2312" charset="0"/>
            </a:endParaRPr>
          </a:p>
        </p:txBody>
      </p:sp>
      <p:sp>
        <p:nvSpPr>
          <p:cNvPr id="87" name="矩形 101"/>
          <p:cNvSpPr>
            <a:spLocks noChangeArrowheads="1"/>
          </p:cNvSpPr>
          <p:nvPr/>
        </p:nvSpPr>
        <p:spPr bwMode="auto">
          <a:xfrm>
            <a:off x="2738711" y="1176040"/>
            <a:ext cx="1012825" cy="1820912"/>
          </a:xfrm>
          <a:prstGeom prst="rect">
            <a:avLst/>
          </a:prstGeom>
          <a:solidFill>
            <a:schemeClr val="accent5">
              <a:lumMod val="20000"/>
              <a:lumOff val="80000"/>
            </a:schemeClr>
          </a:solidFill>
          <a:ln w="3175">
            <a:solidFill>
              <a:srgbClr val="204C82"/>
            </a:solidFill>
            <a:miter lim="800000"/>
            <a:headEnd/>
            <a:tailEnd/>
          </a:ln>
          <a:effectLst>
            <a:outerShdw blurRad="63500" dist="20000" dir="5400000" rotWithShape="0">
              <a:srgbClr val="000000">
                <a:alpha val="37999"/>
              </a:srgbClr>
            </a:outerShdw>
          </a:effectLst>
        </p:spPr>
        <p:txBody>
          <a:bodyPr anchor="ctr"/>
          <a:lstStyle/>
          <a:p>
            <a:endParaRPr lang="zh-CN" altLang="en-US" sz="1000">
              <a:solidFill>
                <a:srgbClr val="000000"/>
              </a:solidFill>
              <a:latin typeface="华文楷体" panose="02010600040101010101" pitchFamily="2" charset="-122"/>
              <a:ea typeface="华文楷体" panose="02010600040101010101" pitchFamily="2" charset="-122"/>
            </a:endParaRPr>
          </a:p>
        </p:txBody>
      </p:sp>
      <p:sp>
        <p:nvSpPr>
          <p:cNvPr id="88" name="TextBox 110"/>
          <p:cNvSpPr txBox="1">
            <a:spLocks noChangeArrowheads="1"/>
          </p:cNvSpPr>
          <p:nvPr/>
        </p:nvSpPr>
        <p:spPr bwMode="auto">
          <a:xfrm>
            <a:off x="2738719" y="1176054"/>
            <a:ext cx="1043876"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zh-CN" altLang="en-US" sz="1100" b="1" dirty="0" smtClean="0">
                <a:latin typeface="华文楷体" panose="02010600040101010101" pitchFamily="2" charset="-122"/>
                <a:ea typeface="华文楷体" panose="02010600040101010101" pitchFamily="2" charset="-122"/>
                <a:cs typeface="楷体_GB2312" charset="0"/>
              </a:rPr>
              <a:t>内部评级系统</a:t>
            </a:r>
            <a:endParaRPr lang="en-US" altLang="zh-CN" sz="1100" b="1" dirty="0">
              <a:latin typeface="华文楷体" panose="02010600040101010101" pitchFamily="2" charset="-122"/>
              <a:ea typeface="华文楷体" panose="02010600040101010101" pitchFamily="2" charset="-122"/>
              <a:cs typeface="楷体_GB2312" charset="0"/>
            </a:endParaRPr>
          </a:p>
          <a:p>
            <a:pPr eaLnBrk="1" hangingPunct="1"/>
            <a:r>
              <a:rPr lang="en-US" altLang="zh-CN" sz="1100" b="1" dirty="0">
                <a:latin typeface="华文楷体" panose="02010600040101010101" pitchFamily="2" charset="-122"/>
                <a:ea typeface="华文楷体" panose="02010600040101010101" pitchFamily="2" charset="-122"/>
                <a:cs typeface="楷体_GB2312" charset="0"/>
              </a:rPr>
              <a:t>IRS</a:t>
            </a:r>
            <a:endParaRPr lang="zh-CN" altLang="en-US" sz="1100" b="1" dirty="0">
              <a:latin typeface="华文楷体" panose="02010600040101010101" pitchFamily="2" charset="-122"/>
              <a:ea typeface="华文楷体" panose="02010600040101010101" pitchFamily="2" charset="-122"/>
              <a:cs typeface="楷体_GB2312" charset="0"/>
            </a:endParaRPr>
          </a:p>
        </p:txBody>
      </p:sp>
      <p:sp>
        <p:nvSpPr>
          <p:cNvPr id="89" name="矩形 110"/>
          <p:cNvSpPr>
            <a:spLocks noChangeArrowheads="1"/>
          </p:cNvSpPr>
          <p:nvPr/>
        </p:nvSpPr>
        <p:spPr bwMode="auto">
          <a:xfrm>
            <a:off x="1459508" y="1176040"/>
            <a:ext cx="1213867" cy="1820912"/>
          </a:xfrm>
          <a:prstGeom prst="rect">
            <a:avLst/>
          </a:prstGeom>
          <a:solidFill>
            <a:schemeClr val="accent5">
              <a:lumMod val="20000"/>
              <a:lumOff val="80000"/>
            </a:schemeClr>
          </a:solidFill>
          <a:ln w="3175">
            <a:solidFill>
              <a:srgbClr val="204C82"/>
            </a:solidFill>
            <a:miter lim="800000"/>
            <a:headEnd/>
            <a:tailEnd/>
          </a:ln>
          <a:effectLst>
            <a:outerShdw blurRad="63500" dist="20000" dir="5400000" rotWithShape="0">
              <a:srgbClr val="000000">
                <a:alpha val="37999"/>
              </a:srgbClr>
            </a:outerShdw>
          </a:effectLst>
        </p:spPr>
        <p:txBody>
          <a:bodyPr anchor="ctr"/>
          <a:lstStyle/>
          <a:p>
            <a:endParaRPr lang="zh-CN" altLang="en-US" sz="1000">
              <a:solidFill>
                <a:srgbClr val="000000"/>
              </a:solidFill>
              <a:latin typeface="华文楷体" panose="02010600040101010101" pitchFamily="2" charset="-122"/>
              <a:ea typeface="华文楷体" panose="02010600040101010101" pitchFamily="2" charset="-122"/>
            </a:endParaRPr>
          </a:p>
        </p:txBody>
      </p:sp>
      <p:sp>
        <p:nvSpPr>
          <p:cNvPr id="90" name="TextBox 110"/>
          <p:cNvSpPr txBox="1">
            <a:spLocks noChangeArrowheads="1"/>
          </p:cNvSpPr>
          <p:nvPr/>
        </p:nvSpPr>
        <p:spPr bwMode="auto">
          <a:xfrm>
            <a:off x="1459502" y="1176053"/>
            <a:ext cx="1184940"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zh-CN" altLang="en-US" sz="1100" b="1" dirty="0">
                <a:latin typeface="华文楷体" panose="02010600040101010101" pitchFamily="2" charset="-122"/>
                <a:ea typeface="华文楷体" panose="02010600040101010101" pitchFamily="2" charset="-122"/>
                <a:cs typeface="楷体_GB2312" charset="0"/>
              </a:rPr>
              <a:t>现金流预估系统</a:t>
            </a:r>
            <a:endParaRPr lang="en-US" altLang="zh-CN" sz="1100" b="1" dirty="0">
              <a:latin typeface="华文楷体" panose="02010600040101010101" pitchFamily="2" charset="-122"/>
              <a:ea typeface="华文楷体" panose="02010600040101010101" pitchFamily="2" charset="-122"/>
              <a:cs typeface="楷体_GB2312" charset="0"/>
            </a:endParaRPr>
          </a:p>
          <a:p>
            <a:pPr eaLnBrk="1" hangingPunct="1"/>
            <a:r>
              <a:rPr lang="en-US" altLang="zh-CN" sz="1100" b="1" dirty="0">
                <a:latin typeface="华文楷体" panose="02010600040101010101" pitchFamily="2" charset="-122"/>
                <a:ea typeface="华文楷体" panose="02010600040101010101" pitchFamily="2" charset="-122"/>
                <a:cs typeface="楷体_GB2312" charset="0"/>
              </a:rPr>
              <a:t>CFFS</a:t>
            </a:r>
            <a:endParaRPr lang="zh-CN" altLang="en-US" sz="1100" b="1" dirty="0">
              <a:latin typeface="华文楷体" panose="02010600040101010101" pitchFamily="2" charset="-122"/>
              <a:ea typeface="华文楷体" panose="02010600040101010101" pitchFamily="2" charset="-122"/>
              <a:cs typeface="楷体_GB2312" charset="0"/>
            </a:endParaRPr>
          </a:p>
        </p:txBody>
      </p:sp>
      <p:sp>
        <p:nvSpPr>
          <p:cNvPr id="91" name="矩形 115"/>
          <p:cNvSpPr>
            <a:spLocks noChangeArrowheads="1"/>
          </p:cNvSpPr>
          <p:nvPr/>
        </p:nvSpPr>
        <p:spPr bwMode="auto">
          <a:xfrm>
            <a:off x="4890783" y="1176040"/>
            <a:ext cx="1160303" cy="1820912"/>
          </a:xfrm>
          <a:prstGeom prst="rect">
            <a:avLst/>
          </a:prstGeom>
          <a:solidFill>
            <a:schemeClr val="accent5">
              <a:lumMod val="20000"/>
              <a:lumOff val="80000"/>
            </a:schemeClr>
          </a:solidFill>
          <a:ln w="3175">
            <a:solidFill>
              <a:srgbClr val="204C82"/>
            </a:solidFill>
            <a:miter lim="800000"/>
            <a:headEnd/>
            <a:tailEnd/>
          </a:ln>
          <a:effectLst>
            <a:outerShdw blurRad="63500" dist="20000" dir="5400000" rotWithShape="0">
              <a:srgbClr val="000000">
                <a:alpha val="37999"/>
              </a:srgbClr>
            </a:outerShdw>
          </a:effectLst>
        </p:spPr>
        <p:txBody>
          <a:bodyPr anchor="ctr"/>
          <a:lstStyle/>
          <a:p>
            <a:endParaRPr lang="zh-CN" altLang="en-US" sz="1000">
              <a:solidFill>
                <a:srgbClr val="000000"/>
              </a:solidFill>
              <a:latin typeface="华文楷体" panose="02010600040101010101" pitchFamily="2" charset="-122"/>
              <a:ea typeface="华文楷体" panose="02010600040101010101" pitchFamily="2" charset="-122"/>
            </a:endParaRPr>
          </a:p>
        </p:txBody>
      </p:sp>
      <p:sp>
        <p:nvSpPr>
          <p:cNvPr id="92" name="TextBox 110"/>
          <p:cNvSpPr txBox="1">
            <a:spLocks noChangeArrowheads="1"/>
          </p:cNvSpPr>
          <p:nvPr/>
        </p:nvSpPr>
        <p:spPr bwMode="auto">
          <a:xfrm>
            <a:off x="4890776" y="1176053"/>
            <a:ext cx="1194456"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zh-CN" altLang="en-US" sz="1100" b="1" dirty="0">
                <a:latin typeface="华文楷体" panose="02010600040101010101" pitchFamily="2" charset="-122"/>
                <a:ea typeface="华文楷体" panose="02010600040101010101" pitchFamily="2" charset="-122"/>
                <a:cs typeface="楷体_GB2312" charset="0"/>
              </a:rPr>
              <a:t>信贷风险</a:t>
            </a:r>
            <a:r>
              <a:rPr lang="zh-CN" altLang="en-US" sz="1100" b="1" dirty="0" smtClean="0">
                <a:latin typeface="华文楷体" panose="02010600040101010101" pitchFamily="2" charset="-122"/>
                <a:ea typeface="华文楷体" panose="02010600040101010101" pitchFamily="2" charset="-122"/>
                <a:cs typeface="楷体_GB2312" charset="0"/>
              </a:rPr>
              <a:t>监测</a:t>
            </a:r>
            <a:endParaRPr lang="en-US" altLang="zh-CN" sz="1100" b="1" dirty="0" smtClean="0">
              <a:latin typeface="华文楷体" panose="02010600040101010101" pitchFamily="2" charset="-122"/>
              <a:ea typeface="华文楷体" panose="02010600040101010101" pitchFamily="2" charset="-122"/>
              <a:cs typeface="楷体_GB2312" charset="0"/>
            </a:endParaRPr>
          </a:p>
          <a:p>
            <a:pPr eaLnBrk="1" hangingPunct="1"/>
            <a:r>
              <a:rPr lang="zh-CN" altLang="en-US" sz="1100" b="1" dirty="0" smtClean="0">
                <a:latin typeface="华文楷体" panose="02010600040101010101" pitchFamily="2" charset="-122"/>
                <a:ea typeface="华文楷体" panose="02010600040101010101" pitchFamily="2" charset="-122"/>
                <a:cs typeface="楷体_GB2312" charset="0"/>
              </a:rPr>
              <a:t>系统</a:t>
            </a:r>
            <a:r>
              <a:rPr lang="en-US" altLang="zh-CN" sz="1100" b="1" dirty="0" smtClean="0">
                <a:latin typeface="华文楷体" panose="02010600040101010101" pitchFamily="2" charset="-122"/>
                <a:ea typeface="华文楷体" panose="02010600040101010101" pitchFamily="2" charset="-122"/>
                <a:cs typeface="楷体_GB2312" charset="0"/>
              </a:rPr>
              <a:t>RMS</a:t>
            </a:r>
            <a:endParaRPr lang="zh-CN" altLang="en-US" sz="1100" b="1" dirty="0">
              <a:latin typeface="华文楷体" panose="02010600040101010101" pitchFamily="2" charset="-122"/>
              <a:ea typeface="华文楷体" panose="02010600040101010101" pitchFamily="2" charset="-122"/>
              <a:cs typeface="楷体_GB2312" charset="0"/>
            </a:endParaRPr>
          </a:p>
        </p:txBody>
      </p:sp>
      <p:sp>
        <p:nvSpPr>
          <p:cNvPr id="93" name="矩形 125"/>
          <p:cNvSpPr>
            <a:spLocks noChangeArrowheads="1"/>
          </p:cNvSpPr>
          <p:nvPr/>
        </p:nvSpPr>
        <p:spPr bwMode="auto">
          <a:xfrm>
            <a:off x="6114620" y="1176040"/>
            <a:ext cx="1281750" cy="1820912"/>
          </a:xfrm>
          <a:prstGeom prst="rect">
            <a:avLst/>
          </a:prstGeom>
          <a:solidFill>
            <a:schemeClr val="accent5">
              <a:lumMod val="20000"/>
              <a:lumOff val="80000"/>
            </a:schemeClr>
          </a:solidFill>
          <a:ln w="3175">
            <a:solidFill>
              <a:srgbClr val="204C82"/>
            </a:solidFill>
            <a:miter lim="800000"/>
            <a:headEnd/>
            <a:tailEnd/>
          </a:ln>
          <a:effectLst>
            <a:outerShdw blurRad="63500" dist="20000" dir="5400000" rotWithShape="0">
              <a:srgbClr val="000000">
                <a:alpha val="37999"/>
              </a:srgbClr>
            </a:outerShdw>
          </a:effectLst>
        </p:spPr>
        <p:txBody>
          <a:bodyPr anchor="ctr"/>
          <a:lstStyle/>
          <a:p>
            <a:endParaRPr lang="zh-CN" altLang="en-US" sz="1000">
              <a:solidFill>
                <a:srgbClr val="000000"/>
              </a:solidFill>
              <a:latin typeface="华文楷体" panose="02010600040101010101" pitchFamily="2" charset="-122"/>
              <a:ea typeface="华文楷体" panose="02010600040101010101" pitchFamily="2" charset="-122"/>
            </a:endParaRPr>
          </a:p>
        </p:txBody>
      </p:sp>
      <p:sp>
        <p:nvSpPr>
          <p:cNvPr id="94" name="TextBox 110"/>
          <p:cNvSpPr txBox="1">
            <a:spLocks noChangeArrowheads="1"/>
          </p:cNvSpPr>
          <p:nvPr/>
        </p:nvSpPr>
        <p:spPr bwMode="auto">
          <a:xfrm>
            <a:off x="6159069" y="1176053"/>
            <a:ext cx="1326004"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zh-CN" altLang="en-US" sz="1100" b="1" dirty="0">
                <a:latin typeface="华文楷体" panose="02010600040101010101" pitchFamily="2" charset="-122"/>
                <a:ea typeface="华文楷体" panose="02010600040101010101" pitchFamily="2" charset="-122"/>
                <a:cs typeface="楷体_GB2312" charset="0"/>
              </a:rPr>
              <a:t>柜面风险监测系统</a:t>
            </a:r>
            <a:endParaRPr lang="en-US" altLang="zh-CN" sz="1100" b="1" dirty="0">
              <a:latin typeface="华文楷体" panose="02010600040101010101" pitchFamily="2" charset="-122"/>
              <a:ea typeface="华文楷体" panose="02010600040101010101" pitchFamily="2" charset="-122"/>
              <a:cs typeface="楷体_GB2312" charset="0"/>
            </a:endParaRPr>
          </a:p>
          <a:p>
            <a:pPr eaLnBrk="1" hangingPunct="1"/>
            <a:r>
              <a:rPr lang="en-US" altLang="zh-CN" sz="1100" b="1" dirty="0">
                <a:latin typeface="华文楷体" panose="02010600040101010101" pitchFamily="2" charset="-122"/>
                <a:ea typeface="华文楷体" panose="02010600040101010101" pitchFamily="2" charset="-122"/>
                <a:cs typeface="楷体_GB2312" charset="0"/>
              </a:rPr>
              <a:t>TBRMS</a:t>
            </a:r>
            <a:endParaRPr lang="zh-CN" altLang="en-US" sz="1100" b="1" dirty="0">
              <a:latin typeface="华文楷体" panose="02010600040101010101" pitchFamily="2" charset="-122"/>
              <a:ea typeface="华文楷体" panose="02010600040101010101" pitchFamily="2" charset="-122"/>
              <a:cs typeface="楷体_GB2312" charset="0"/>
            </a:endParaRPr>
          </a:p>
        </p:txBody>
      </p:sp>
      <p:sp>
        <p:nvSpPr>
          <p:cNvPr id="95" name="矩形 145"/>
          <p:cNvSpPr>
            <a:spLocks noChangeArrowheads="1"/>
          </p:cNvSpPr>
          <p:nvPr/>
        </p:nvSpPr>
        <p:spPr bwMode="auto">
          <a:xfrm>
            <a:off x="6209868" y="1607845"/>
            <a:ext cx="1093368" cy="1323439"/>
          </a:xfrm>
          <a:prstGeom prst="rect">
            <a:avLst/>
          </a:prstGeom>
          <a:gradFill flip="none" rotWithShape="1">
            <a:gsLst>
              <a:gs pos="0">
                <a:srgbClr val="005E7F">
                  <a:shade val="30000"/>
                  <a:satMod val="115000"/>
                </a:srgbClr>
              </a:gs>
              <a:gs pos="50000">
                <a:srgbClr val="005E7F">
                  <a:shade val="67500"/>
                  <a:satMod val="115000"/>
                </a:srgbClr>
              </a:gs>
              <a:gs pos="100000">
                <a:srgbClr val="005E7F">
                  <a:shade val="100000"/>
                  <a:satMod val="115000"/>
                </a:srgbClr>
              </a:gs>
            </a:gsLst>
            <a:lin ang="5400000" scaled="1"/>
            <a:tileRect/>
          </a:gradFill>
          <a:ln w="9525">
            <a:solidFill>
              <a:schemeClr val="bg1"/>
            </a:solidFill>
            <a:miter lim="800000"/>
            <a:headEnd/>
            <a:tailEnd/>
          </a:ln>
          <a:effectLst>
            <a:outerShdw blurRad="63500" dist="20000" dir="5400000" rotWithShape="0">
              <a:srgbClr val="000000">
                <a:alpha val="37999"/>
              </a:srgbClr>
            </a:outerShdw>
          </a:effectLst>
        </p:spPr>
        <p:txBody>
          <a:bodyPr wrap="square">
            <a:spAutoFit/>
          </a:bodyPr>
          <a:lstStyle/>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网点状态监控</a:t>
            </a: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账户管理监控</a:t>
            </a: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内部账户监控</a:t>
            </a: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结算交易监控</a:t>
            </a: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风险交易监控 </a:t>
            </a: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业务流程稽核</a:t>
            </a: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账务核算稽核</a:t>
            </a: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审查凭证稽核</a:t>
            </a: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凭证要素稽核</a:t>
            </a: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业务处理权限稽核</a:t>
            </a:r>
          </a:p>
        </p:txBody>
      </p:sp>
      <p:sp>
        <p:nvSpPr>
          <p:cNvPr id="96" name="矩形 149"/>
          <p:cNvSpPr>
            <a:spLocks noChangeArrowheads="1"/>
          </p:cNvSpPr>
          <p:nvPr/>
        </p:nvSpPr>
        <p:spPr bwMode="auto">
          <a:xfrm>
            <a:off x="2833965" y="1607845"/>
            <a:ext cx="819175" cy="1323439"/>
          </a:xfrm>
          <a:prstGeom prst="rect">
            <a:avLst/>
          </a:prstGeom>
          <a:gradFill flip="none" rotWithShape="1">
            <a:gsLst>
              <a:gs pos="0">
                <a:srgbClr val="005E7F">
                  <a:shade val="30000"/>
                  <a:satMod val="115000"/>
                </a:srgbClr>
              </a:gs>
              <a:gs pos="50000">
                <a:srgbClr val="005E7F">
                  <a:shade val="67500"/>
                  <a:satMod val="115000"/>
                </a:srgbClr>
              </a:gs>
              <a:gs pos="100000">
                <a:srgbClr val="005E7F">
                  <a:shade val="100000"/>
                  <a:satMod val="115000"/>
                </a:srgbClr>
              </a:gs>
            </a:gsLst>
            <a:lin ang="5400000" scaled="1"/>
            <a:tileRect/>
          </a:gradFill>
          <a:ln w="9525">
            <a:solidFill>
              <a:schemeClr val="bg1"/>
            </a:solidFill>
            <a:miter lim="800000"/>
            <a:headEnd/>
            <a:tailEnd/>
          </a:ln>
          <a:effectLst>
            <a:outerShdw blurRad="63500" dist="20000" dir="5400000" rotWithShape="0">
              <a:srgbClr val="000000">
                <a:alpha val="37999"/>
              </a:srgbClr>
            </a:outerShdw>
          </a:effectLst>
        </p:spPr>
        <p:txBody>
          <a:bodyPr wrap="square">
            <a:spAutoFit/>
          </a:bodyPr>
          <a:lstStyle/>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客户评级</a:t>
            </a:r>
            <a:endParaRPr lang="en-US" altLang="zh-CN" sz="800" dirty="0">
              <a:solidFill>
                <a:schemeClr val="bg1"/>
              </a:solidFill>
              <a:latin typeface="华文楷体" panose="02010600040101010101" pitchFamily="2" charset="-122"/>
              <a:ea typeface="华文楷体" panose="02010600040101010101" pitchFamily="2" charset="-122"/>
            </a:endParaRPr>
          </a:p>
          <a:p>
            <a:pPr>
              <a:buFont typeface="Arial" charset="0"/>
              <a:buChar char="•"/>
            </a:pPr>
            <a:r>
              <a:rPr lang="zh-CN" altLang="en-US" sz="800" dirty="0" smtClean="0">
                <a:solidFill>
                  <a:schemeClr val="bg1"/>
                </a:solidFill>
                <a:latin typeface="华文楷体" panose="02010600040101010101" pitchFamily="2" charset="-122"/>
                <a:ea typeface="华文楷体" panose="02010600040101010101" pitchFamily="2" charset="-122"/>
              </a:rPr>
              <a:t>债项评级</a:t>
            </a:r>
            <a:endParaRPr lang="en-US" altLang="zh-CN" sz="800" dirty="0" smtClean="0">
              <a:solidFill>
                <a:schemeClr val="bg1"/>
              </a:solidFill>
              <a:latin typeface="华文楷体" panose="02010600040101010101" pitchFamily="2" charset="-122"/>
              <a:ea typeface="华文楷体" panose="02010600040101010101" pitchFamily="2" charset="-122"/>
            </a:endParaRPr>
          </a:p>
          <a:p>
            <a:pPr>
              <a:buFont typeface="Arial" charset="0"/>
              <a:buChar char="•"/>
            </a:pPr>
            <a:r>
              <a:rPr lang="zh-CN" altLang="en-US" sz="800" dirty="0" smtClean="0">
                <a:solidFill>
                  <a:schemeClr val="bg1"/>
                </a:solidFill>
                <a:latin typeface="华文楷体" panose="02010600040101010101" pitchFamily="2" charset="-122"/>
                <a:ea typeface="华文楷体" panose="02010600040101010101" pitchFamily="2" charset="-122"/>
              </a:rPr>
              <a:t>申请评分</a:t>
            </a:r>
            <a:endParaRPr lang="en-US" altLang="zh-CN" sz="800" dirty="0" smtClean="0">
              <a:solidFill>
                <a:schemeClr val="bg1"/>
              </a:solidFill>
              <a:latin typeface="华文楷体" panose="02010600040101010101" pitchFamily="2" charset="-122"/>
              <a:ea typeface="华文楷体" panose="02010600040101010101" pitchFamily="2" charset="-122"/>
            </a:endParaRPr>
          </a:p>
          <a:p>
            <a:pPr>
              <a:buFont typeface="Arial" charset="0"/>
              <a:buChar char="•"/>
            </a:pPr>
            <a:r>
              <a:rPr lang="zh-CN" altLang="en-US" sz="800" dirty="0" smtClean="0">
                <a:solidFill>
                  <a:schemeClr val="bg1"/>
                </a:solidFill>
                <a:latin typeface="华文楷体" panose="02010600040101010101" pitchFamily="2" charset="-122"/>
                <a:ea typeface="华文楷体" panose="02010600040101010101" pitchFamily="2" charset="-122"/>
              </a:rPr>
              <a:t>行为评分</a:t>
            </a:r>
            <a:endParaRPr lang="en-US" altLang="zh-CN" sz="800" dirty="0">
              <a:solidFill>
                <a:schemeClr val="bg1"/>
              </a:solidFill>
              <a:latin typeface="华文楷体" panose="02010600040101010101" pitchFamily="2" charset="-122"/>
              <a:ea typeface="华文楷体" panose="02010600040101010101" pitchFamily="2" charset="-122"/>
            </a:endParaRP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赢利性分析</a:t>
            </a:r>
            <a:endParaRPr lang="en-US" altLang="zh-CN" sz="800" dirty="0">
              <a:solidFill>
                <a:schemeClr val="bg1"/>
              </a:solidFill>
              <a:latin typeface="华文楷体" panose="02010600040101010101" pitchFamily="2" charset="-122"/>
              <a:ea typeface="华文楷体" panose="02010600040101010101" pitchFamily="2" charset="-122"/>
            </a:endParaRP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评级报告</a:t>
            </a:r>
            <a:endParaRPr lang="en-US" altLang="zh-CN" sz="800" dirty="0">
              <a:solidFill>
                <a:schemeClr val="bg1"/>
              </a:solidFill>
              <a:latin typeface="华文楷体" panose="02010600040101010101" pitchFamily="2" charset="-122"/>
              <a:ea typeface="华文楷体" panose="02010600040101010101" pitchFamily="2" charset="-122"/>
            </a:endParaRPr>
          </a:p>
          <a:p>
            <a:endParaRPr lang="en-US" altLang="zh-CN" sz="800" dirty="0">
              <a:solidFill>
                <a:schemeClr val="bg1"/>
              </a:solidFill>
              <a:latin typeface="华文楷体" panose="02010600040101010101" pitchFamily="2" charset="-122"/>
              <a:ea typeface="华文楷体" panose="02010600040101010101" pitchFamily="2" charset="-122"/>
            </a:endParaRPr>
          </a:p>
          <a:p>
            <a:pPr>
              <a:buFont typeface="Arial" charset="0"/>
              <a:buChar char="•"/>
            </a:pPr>
            <a:endParaRPr lang="en-US" altLang="zh-CN" sz="800" dirty="0">
              <a:solidFill>
                <a:schemeClr val="bg1"/>
              </a:solidFill>
              <a:latin typeface="华文楷体" panose="02010600040101010101" pitchFamily="2" charset="-122"/>
              <a:ea typeface="华文楷体" panose="02010600040101010101" pitchFamily="2" charset="-122"/>
            </a:endParaRPr>
          </a:p>
          <a:p>
            <a:pPr>
              <a:buFont typeface="Arial" charset="0"/>
              <a:buChar char="•"/>
            </a:pPr>
            <a:endParaRPr lang="en-US" altLang="zh-CN" sz="800" dirty="0">
              <a:solidFill>
                <a:schemeClr val="bg1"/>
              </a:solidFill>
              <a:latin typeface="华文楷体" panose="02010600040101010101" pitchFamily="2" charset="-122"/>
              <a:ea typeface="华文楷体" panose="02010600040101010101" pitchFamily="2" charset="-122"/>
            </a:endParaRPr>
          </a:p>
          <a:p>
            <a:pPr>
              <a:buFont typeface="Arial" charset="0"/>
              <a:buChar char="•"/>
            </a:pPr>
            <a:endParaRPr lang="zh-CN" altLang="en-US" sz="800" dirty="0">
              <a:solidFill>
                <a:schemeClr val="bg1"/>
              </a:solidFill>
              <a:latin typeface="华文楷体" panose="02010600040101010101" pitchFamily="2" charset="-122"/>
              <a:ea typeface="华文楷体" panose="02010600040101010101" pitchFamily="2" charset="-122"/>
            </a:endParaRPr>
          </a:p>
        </p:txBody>
      </p:sp>
      <p:sp>
        <p:nvSpPr>
          <p:cNvPr id="97" name="矩形 148"/>
          <p:cNvSpPr>
            <a:spLocks noChangeArrowheads="1"/>
          </p:cNvSpPr>
          <p:nvPr/>
        </p:nvSpPr>
        <p:spPr bwMode="auto">
          <a:xfrm>
            <a:off x="394966" y="1607842"/>
            <a:ext cx="903585" cy="1323975"/>
          </a:xfrm>
          <a:prstGeom prst="rect">
            <a:avLst/>
          </a:prstGeom>
          <a:gradFill flip="none" rotWithShape="1">
            <a:gsLst>
              <a:gs pos="0">
                <a:srgbClr val="005E7F">
                  <a:shade val="30000"/>
                  <a:satMod val="115000"/>
                </a:srgbClr>
              </a:gs>
              <a:gs pos="50000">
                <a:srgbClr val="005E7F">
                  <a:shade val="67500"/>
                  <a:satMod val="115000"/>
                </a:srgbClr>
              </a:gs>
              <a:gs pos="100000">
                <a:srgbClr val="005E7F">
                  <a:shade val="100000"/>
                  <a:satMod val="115000"/>
                </a:srgbClr>
              </a:gs>
            </a:gsLst>
            <a:lin ang="5400000" scaled="1"/>
            <a:tileRect/>
          </a:gradFill>
          <a:ln w="9525">
            <a:solidFill>
              <a:schemeClr val="bg1"/>
            </a:solidFill>
            <a:miter lim="800000"/>
            <a:headEnd/>
            <a:tailEnd/>
          </a:ln>
          <a:effectLst>
            <a:outerShdw blurRad="63500" dist="20000" dir="5400000" rotWithShape="0">
              <a:srgbClr val="000000">
                <a:alpha val="37999"/>
              </a:srgbClr>
            </a:outerShdw>
          </a:effectLst>
        </p:spPr>
        <p:txBody>
          <a:bodyPr wrap="square">
            <a:spAutoFit/>
          </a:bodyPr>
          <a:lstStyle/>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财务报表分析</a:t>
            </a:r>
            <a:endParaRPr lang="en-US" altLang="zh-CN" sz="800" dirty="0">
              <a:solidFill>
                <a:schemeClr val="bg1"/>
              </a:solidFill>
              <a:latin typeface="华文楷体" panose="02010600040101010101" pitchFamily="2" charset="-122"/>
              <a:ea typeface="华文楷体" panose="02010600040101010101" pitchFamily="2" charset="-122"/>
            </a:endParaRP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财务指标分析</a:t>
            </a:r>
            <a:endParaRPr lang="en-US" altLang="zh-CN" sz="800" dirty="0">
              <a:solidFill>
                <a:schemeClr val="bg1"/>
              </a:solidFill>
              <a:latin typeface="华文楷体" panose="02010600040101010101" pitchFamily="2" charset="-122"/>
              <a:ea typeface="华文楷体" panose="02010600040101010101" pitchFamily="2" charset="-122"/>
            </a:endParaRP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财务风险预警</a:t>
            </a:r>
            <a:endParaRPr lang="en-US" altLang="zh-CN" sz="800" dirty="0">
              <a:solidFill>
                <a:schemeClr val="bg1"/>
              </a:solidFill>
              <a:latin typeface="华文楷体" panose="02010600040101010101" pitchFamily="2" charset="-122"/>
              <a:ea typeface="华文楷体" panose="02010600040101010101" pitchFamily="2" charset="-122"/>
            </a:endParaRP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财务预测</a:t>
            </a:r>
            <a:endParaRPr lang="en-US" altLang="zh-CN" sz="800" dirty="0">
              <a:solidFill>
                <a:schemeClr val="bg1"/>
              </a:solidFill>
              <a:latin typeface="华文楷体" panose="02010600040101010101" pitchFamily="2" charset="-122"/>
              <a:ea typeface="华文楷体" panose="02010600040101010101" pitchFamily="2" charset="-122"/>
            </a:endParaRP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敏感性分析</a:t>
            </a:r>
            <a:endParaRPr lang="en-US" altLang="zh-CN" sz="800" dirty="0">
              <a:solidFill>
                <a:schemeClr val="bg1"/>
              </a:solidFill>
              <a:latin typeface="华文楷体" panose="02010600040101010101" pitchFamily="2" charset="-122"/>
              <a:ea typeface="华文楷体" panose="02010600040101010101" pitchFamily="2" charset="-122"/>
            </a:endParaRP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偿债能力评级</a:t>
            </a:r>
            <a:endParaRPr lang="en-US" altLang="zh-CN" sz="800" dirty="0">
              <a:solidFill>
                <a:schemeClr val="bg1"/>
              </a:solidFill>
              <a:latin typeface="华文楷体" panose="02010600040101010101" pitchFamily="2" charset="-122"/>
              <a:ea typeface="华文楷体" panose="02010600040101010101" pitchFamily="2" charset="-122"/>
            </a:endParaRP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诚信度评级</a:t>
            </a:r>
            <a:endParaRPr lang="en-US" altLang="zh-CN" sz="800" dirty="0">
              <a:solidFill>
                <a:schemeClr val="bg1"/>
              </a:solidFill>
              <a:latin typeface="华文楷体" panose="02010600040101010101" pitchFamily="2" charset="-122"/>
              <a:ea typeface="华文楷体" panose="02010600040101010101" pitchFamily="2" charset="-122"/>
            </a:endParaRP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综合分析报告</a:t>
            </a:r>
            <a:endParaRPr lang="en-US" altLang="zh-CN" sz="800" dirty="0">
              <a:solidFill>
                <a:schemeClr val="bg1"/>
              </a:solidFill>
              <a:latin typeface="华文楷体" panose="02010600040101010101" pitchFamily="2" charset="-122"/>
              <a:ea typeface="华文楷体" panose="02010600040101010101" pitchFamily="2" charset="-122"/>
            </a:endParaRPr>
          </a:p>
          <a:p>
            <a:pPr>
              <a:buFont typeface="Arial" charset="0"/>
              <a:buChar char="•"/>
            </a:pPr>
            <a:endParaRPr lang="en-US" altLang="zh-CN" sz="800" dirty="0">
              <a:solidFill>
                <a:schemeClr val="bg1"/>
              </a:solidFill>
              <a:latin typeface="华文楷体" panose="02010600040101010101" pitchFamily="2" charset="-122"/>
              <a:ea typeface="华文楷体" panose="02010600040101010101" pitchFamily="2" charset="-122"/>
            </a:endParaRPr>
          </a:p>
          <a:p>
            <a:pPr>
              <a:buFont typeface="Arial" charset="0"/>
              <a:buChar char="•"/>
            </a:pPr>
            <a:endParaRPr lang="zh-CN" altLang="en-US" sz="800" dirty="0">
              <a:solidFill>
                <a:schemeClr val="bg1"/>
              </a:solidFill>
              <a:latin typeface="华文楷体" panose="02010600040101010101" pitchFamily="2" charset="-122"/>
              <a:ea typeface="华文楷体" panose="02010600040101010101" pitchFamily="2" charset="-122"/>
            </a:endParaRPr>
          </a:p>
        </p:txBody>
      </p:sp>
      <p:sp>
        <p:nvSpPr>
          <p:cNvPr id="98" name="矩形 152"/>
          <p:cNvSpPr>
            <a:spLocks noChangeArrowheads="1"/>
          </p:cNvSpPr>
          <p:nvPr/>
        </p:nvSpPr>
        <p:spPr bwMode="auto">
          <a:xfrm>
            <a:off x="1554751" y="1607845"/>
            <a:ext cx="1046609" cy="1323439"/>
          </a:xfrm>
          <a:prstGeom prst="rect">
            <a:avLst/>
          </a:prstGeom>
          <a:gradFill flip="none" rotWithShape="1">
            <a:gsLst>
              <a:gs pos="0">
                <a:srgbClr val="005E7F">
                  <a:shade val="30000"/>
                  <a:satMod val="115000"/>
                </a:srgbClr>
              </a:gs>
              <a:gs pos="50000">
                <a:srgbClr val="005E7F">
                  <a:shade val="67500"/>
                  <a:satMod val="115000"/>
                </a:srgbClr>
              </a:gs>
              <a:gs pos="100000">
                <a:srgbClr val="005E7F">
                  <a:shade val="100000"/>
                  <a:satMod val="115000"/>
                </a:srgbClr>
              </a:gs>
            </a:gsLst>
            <a:lin ang="5400000" scaled="1"/>
            <a:tileRect/>
          </a:gradFill>
          <a:ln w="9525">
            <a:solidFill>
              <a:schemeClr val="bg1"/>
            </a:solidFill>
            <a:miter lim="800000"/>
            <a:headEnd/>
            <a:tailEnd/>
          </a:ln>
          <a:effectLst>
            <a:outerShdw blurRad="63500" dist="20000" dir="5400000" rotWithShape="0">
              <a:srgbClr val="000000">
                <a:alpha val="37999"/>
              </a:srgbClr>
            </a:outerShdw>
          </a:effectLst>
        </p:spPr>
        <p:txBody>
          <a:bodyPr wrap="square">
            <a:spAutoFit/>
          </a:bodyPr>
          <a:lstStyle/>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经营活动现金流量</a:t>
            </a: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投资活动现金流量</a:t>
            </a: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筹资活动现金流量</a:t>
            </a: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信息管理</a:t>
            </a: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预测流程管理</a:t>
            </a: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预测结果审批</a:t>
            </a: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预测报告</a:t>
            </a: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模型管理</a:t>
            </a:r>
            <a:endParaRPr lang="en-US" altLang="zh-CN" sz="800" dirty="0">
              <a:solidFill>
                <a:schemeClr val="bg1"/>
              </a:solidFill>
              <a:latin typeface="华文楷体" panose="02010600040101010101" pitchFamily="2" charset="-122"/>
              <a:ea typeface="华文楷体" panose="02010600040101010101" pitchFamily="2" charset="-122"/>
            </a:endParaRPr>
          </a:p>
          <a:p>
            <a:pPr>
              <a:buFont typeface="Arial" charset="0"/>
              <a:buChar char="•"/>
            </a:pPr>
            <a:endParaRPr lang="en-US" altLang="zh-CN" sz="800" dirty="0">
              <a:solidFill>
                <a:schemeClr val="bg1"/>
              </a:solidFill>
              <a:latin typeface="华文楷体" panose="02010600040101010101" pitchFamily="2" charset="-122"/>
              <a:ea typeface="华文楷体" panose="02010600040101010101" pitchFamily="2" charset="-122"/>
            </a:endParaRPr>
          </a:p>
          <a:p>
            <a:pPr>
              <a:buFont typeface="Arial" charset="0"/>
              <a:buChar char="•"/>
            </a:pPr>
            <a:endParaRPr lang="en-US" altLang="zh-CN" sz="800" dirty="0">
              <a:solidFill>
                <a:schemeClr val="bg1"/>
              </a:solidFill>
              <a:latin typeface="华文楷体" panose="02010600040101010101" pitchFamily="2" charset="-122"/>
              <a:ea typeface="华文楷体" panose="02010600040101010101" pitchFamily="2" charset="-122"/>
            </a:endParaRPr>
          </a:p>
        </p:txBody>
      </p:sp>
      <p:sp>
        <p:nvSpPr>
          <p:cNvPr id="99" name="矩形 153"/>
          <p:cNvSpPr>
            <a:spLocks noChangeArrowheads="1"/>
          </p:cNvSpPr>
          <p:nvPr/>
        </p:nvSpPr>
        <p:spPr bwMode="auto">
          <a:xfrm>
            <a:off x="4978499" y="1608381"/>
            <a:ext cx="984869" cy="1323439"/>
          </a:xfrm>
          <a:prstGeom prst="rect">
            <a:avLst/>
          </a:prstGeom>
          <a:gradFill flip="none" rotWithShape="1">
            <a:gsLst>
              <a:gs pos="0">
                <a:srgbClr val="005E7F">
                  <a:shade val="30000"/>
                  <a:satMod val="115000"/>
                </a:srgbClr>
              </a:gs>
              <a:gs pos="50000">
                <a:srgbClr val="005E7F">
                  <a:shade val="67500"/>
                  <a:satMod val="115000"/>
                </a:srgbClr>
              </a:gs>
              <a:gs pos="100000">
                <a:srgbClr val="005E7F">
                  <a:shade val="100000"/>
                  <a:satMod val="115000"/>
                </a:srgbClr>
              </a:gs>
            </a:gsLst>
            <a:lin ang="5400000" scaled="1"/>
            <a:tileRect/>
          </a:gradFill>
          <a:ln w="9525">
            <a:solidFill>
              <a:schemeClr val="bg1"/>
            </a:solidFill>
            <a:miter lim="800000"/>
            <a:headEnd/>
            <a:tailEnd/>
          </a:ln>
          <a:effectLst>
            <a:outerShdw blurRad="63500" dist="20000" dir="5400000" rotWithShape="0">
              <a:srgbClr val="000000">
                <a:alpha val="37999"/>
              </a:srgbClr>
            </a:outerShdw>
          </a:effectLst>
        </p:spPr>
        <p:txBody>
          <a:bodyPr wrap="square">
            <a:spAutoFit/>
          </a:bodyPr>
          <a:lstStyle/>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对外报送报表</a:t>
            </a: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客户清单类报表</a:t>
            </a: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合同清单类报表</a:t>
            </a: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不良贷款报表</a:t>
            </a: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审查审批报表</a:t>
            </a: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明细查询</a:t>
            </a:r>
          </a:p>
          <a:p>
            <a:pPr>
              <a:buFont typeface="Arial" charset="0"/>
              <a:buChar char="•"/>
            </a:pPr>
            <a:r>
              <a:rPr lang="zh-CN" altLang="en-US" sz="800" dirty="0">
                <a:solidFill>
                  <a:schemeClr val="bg1"/>
                </a:solidFill>
                <a:latin typeface="华文楷体" panose="02010600040101010101" pitchFamily="2" charset="-122"/>
                <a:ea typeface="华文楷体" panose="02010600040101010101" pitchFamily="2" charset="-122"/>
              </a:rPr>
              <a:t>多维分析</a:t>
            </a:r>
            <a:endParaRPr lang="en-US" altLang="zh-CN" sz="800" dirty="0">
              <a:solidFill>
                <a:schemeClr val="bg1"/>
              </a:solidFill>
              <a:latin typeface="华文楷体" panose="02010600040101010101" pitchFamily="2" charset="-122"/>
              <a:ea typeface="华文楷体" panose="02010600040101010101" pitchFamily="2" charset="-122"/>
            </a:endParaRPr>
          </a:p>
          <a:p>
            <a:pPr>
              <a:buFont typeface="Arial" charset="0"/>
              <a:buChar char="•"/>
            </a:pPr>
            <a:endParaRPr lang="en-US" altLang="zh-CN" sz="800" dirty="0">
              <a:solidFill>
                <a:schemeClr val="bg1"/>
              </a:solidFill>
              <a:latin typeface="华文楷体" panose="02010600040101010101" pitchFamily="2" charset="-122"/>
              <a:ea typeface="华文楷体" panose="02010600040101010101" pitchFamily="2" charset="-122"/>
            </a:endParaRPr>
          </a:p>
          <a:p>
            <a:pPr>
              <a:buFont typeface="Arial" charset="0"/>
              <a:buChar char="•"/>
            </a:pPr>
            <a:endParaRPr lang="en-US" altLang="zh-CN" sz="800" dirty="0">
              <a:solidFill>
                <a:schemeClr val="bg1"/>
              </a:solidFill>
              <a:latin typeface="华文楷体" panose="02010600040101010101" pitchFamily="2" charset="-122"/>
              <a:ea typeface="华文楷体" panose="02010600040101010101" pitchFamily="2" charset="-122"/>
            </a:endParaRPr>
          </a:p>
          <a:p>
            <a:pPr>
              <a:buFont typeface="Arial" charset="0"/>
              <a:buChar char="•"/>
            </a:pPr>
            <a:endParaRPr lang="zh-CN" altLang="en-US" sz="800" dirty="0">
              <a:solidFill>
                <a:schemeClr val="bg1"/>
              </a:solidFill>
              <a:latin typeface="华文楷体" panose="02010600040101010101" pitchFamily="2" charset="-122"/>
              <a:ea typeface="华文楷体" panose="02010600040101010101" pitchFamily="2" charset="-122"/>
            </a:endParaRPr>
          </a:p>
        </p:txBody>
      </p:sp>
      <p:sp>
        <p:nvSpPr>
          <p:cNvPr id="100" name="矩形 156"/>
          <p:cNvSpPr>
            <a:spLocks noChangeArrowheads="1"/>
          </p:cNvSpPr>
          <p:nvPr/>
        </p:nvSpPr>
        <p:spPr bwMode="auto">
          <a:xfrm>
            <a:off x="7467284" y="1198265"/>
            <a:ext cx="1331913" cy="4398962"/>
          </a:xfrm>
          <a:prstGeom prst="rect">
            <a:avLst/>
          </a:prstGeom>
          <a:gradFill rotWithShape="1">
            <a:gsLst>
              <a:gs pos="0">
                <a:srgbClr val="A3C4FF"/>
              </a:gs>
              <a:gs pos="35001">
                <a:srgbClr val="BFD5FF"/>
              </a:gs>
              <a:gs pos="100000">
                <a:srgbClr val="E5EEFF"/>
              </a:gs>
            </a:gsLst>
            <a:lin ang="16200000" scaled="1"/>
          </a:gradFill>
          <a:ln w="28575">
            <a:solidFill>
              <a:srgbClr val="4A7EBB"/>
            </a:solidFill>
            <a:miter lim="800000"/>
            <a:headEnd/>
            <a:tailEnd/>
          </a:ln>
          <a:effectLst>
            <a:outerShdw blurRad="63500" dist="20000" dir="5400000" rotWithShape="0">
              <a:srgbClr val="000000">
                <a:alpha val="37999"/>
              </a:srgbClr>
            </a:outerShdw>
          </a:effectLst>
        </p:spPr>
        <p:txBody>
          <a:bodyPr anchor="ctr"/>
          <a:lstStyle/>
          <a:p>
            <a:endParaRPr lang="zh-CN" altLang="en-US" sz="1000">
              <a:solidFill>
                <a:srgbClr val="000000"/>
              </a:solidFill>
              <a:latin typeface="华文楷体" panose="02010600040101010101" pitchFamily="2" charset="-122"/>
              <a:ea typeface="华文楷体" panose="02010600040101010101" pitchFamily="2" charset="-122"/>
            </a:endParaRPr>
          </a:p>
        </p:txBody>
      </p:sp>
      <p:sp>
        <p:nvSpPr>
          <p:cNvPr id="101" name="TextBox 110"/>
          <p:cNvSpPr txBox="1">
            <a:spLocks noChangeArrowheads="1"/>
          </p:cNvSpPr>
          <p:nvPr/>
        </p:nvSpPr>
        <p:spPr bwMode="auto">
          <a:xfrm>
            <a:off x="7467278" y="1198265"/>
            <a:ext cx="132600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zh-CN" altLang="en-US" sz="1100" b="1">
                <a:latin typeface="华文楷体" panose="02010600040101010101" pitchFamily="2" charset="-122"/>
                <a:ea typeface="华文楷体" panose="02010600040101010101" pitchFamily="2" charset="-122"/>
                <a:cs typeface="楷体_GB2312" charset="0"/>
              </a:rPr>
              <a:t>数据挖掘风险建模</a:t>
            </a:r>
            <a:endParaRPr lang="en-US" altLang="zh-CN" sz="1100" b="1">
              <a:latin typeface="华文楷体" panose="02010600040101010101" pitchFamily="2" charset="-122"/>
              <a:ea typeface="华文楷体" panose="02010600040101010101" pitchFamily="2" charset="-122"/>
              <a:cs typeface="楷体_GB2312" charset="0"/>
            </a:endParaRPr>
          </a:p>
          <a:p>
            <a:pPr eaLnBrk="1" hangingPunct="1"/>
            <a:r>
              <a:rPr lang="en-US" altLang="zh-CN" sz="900" b="1">
                <a:latin typeface="华文楷体" panose="02010600040101010101" pitchFamily="2" charset="-122"/>
                <a:ea typeface="华文楷体" panose="02010600040101010101" pitchFamily="2" charset="-122"/>
                <a:cs typeface="楷体_GB2312" charset="0"/>
              </a:rPr>
              <a:t>Credit Risk Modeling</a:t>
            </a:r>
            <a:endParaRPr lang="zh-CN" altLang="en-US" sz="900" b="1">
              <a:latin typeface="华文楷体" panose="02010600040101010101" pitchFamily="2" charset="-122"/>
              <a:ea typeface="华文楷体" panose="02010600040101010101" pitchFamily="2" charset="-122"/>
              <a:cs typeface="楷体_GB2312" charset="0"/>
            </a:endParaRPr>
          </a:p>
        </p:txBody>
      </p:sp>
      <p:sp>
        <p:nvSpPr>
          <p:cNvPr id="102" name="矩形 158"/>
          <p:cNvSpPr>
            <a:spLocks noChangeArrowheads="1"/>
          </p:cNvSpPr>
          <p:nvPr/>
        </p:nvSpPr>
        <p:spPr bwMode="auto">
          <a:xfrm>
            <a:off x="7524431" y="1626890"/>
            <a:ext cx="1214438" cy="1643062"/>
          </a:xfrm>
          <a:prstGeom prst="rect">
            <a:avLst/>
          </a:prstGeom>
          <a:solidFill>
            <a:srgbClr val="FFFFCC"/>
          </a:solidFill>
          <a:ln w="9525">
            <a:solidFill>
              <a:srgbClr val="7D60A0"/>
            </a:solidFill>
            <a:miter lim="800000"/>
            <a:headEnd/>
            <a:tailEnd/>
          </a:ln>
          <a:effectLst>
            <a:outerShdw blurRad="63500" dist="20000" dir="5400000" rotWithShape="0">
              <a:srgbClr val="000000">
                <a:alpha val="37999"/>
              </a:srgbClr>
            </a:outerShdw>
          </a:effectLst>
        </p:spPr>
        <p:txBody>
          <a:bodyPr anchor="ctr"/>
          <a:lstStyle/>
          <a:p>
            <a:pPr algn="ctr"/>
            <a:endParaRPr lang="zh-CN" altLang="en-US">
              <a:solidFill>
                <a:srgbClr val="000000"/>
              </a:solidFill>
              <a:latin typeface="华文楷体" panose="02010600040101010101" pitchFamily="2" charset="-122"/>
              <a:ea typeface="华文楷体" panose="02010600040101010101" pitchFamily="2" charset="-122"/>
            </a:endParaRPr>
          </a:p>
        </p:txBody>
      </p:sp>
      <p:sp>
        <p:nvSpPr>
          <p:cNvPr id="103" name="矩形 159"/>
          <p:cNvSpPr>
            <a:spLocks noChangeArrowheads="1"/>
          </p:cNvSpPr>
          <p:nvPr/>
        </p:nvSpPr>
        <p:spPr bwMode="auto">
          <a:xfrm>
            <a:off x="7538718" y="3341390"/>
            <a:ext cx="1214437" cy="1071562"/>
          </a:xfrm>
          <a:prstGeom prst="rect">
            <a:avLst/>
          </a:prstGeom>
          <a:solidFill>
            <a:srgbClr val="FFFFCC"/>
          </a:solidFill>
          <a:ln w="9525">
            <a:solidFill>
              <a:srgbClr val="7D60A0"/>
            </a:solidFill>
            <a:miter lim="800000"/>
            <a:headEnd/>
            <a:tailEnd/>
          </a:ln>
          <a:effectLst>
            <a:outerShdw blurRad="63500" dist="20000" dir="5400000" rotWithShape="0">
              <a:srgbClr val="000000">
                <a:alpha val="37999"/>
              </a:srgbClr>
            </a:outerShdw>
          </a:effectLst>
        </p:spPr>
        <p:txBody>
          <a:bodyPr anchor="ctr"/>
          <a:lstStyle/>
          <a:p>
            <a:pPr algn="ctr"/>
            <a:endParaRPr lang="zh-CN" altLang="en-US">
              <a:solidFill>
                <a:srgbClr val="000000"/>
              </a:solidFill>
              <a:latin typeface="华文楷体" panose="02010600040101010101" pitchFamily="2" charset="-122"/>
              <a:ea typeface="华文楷体" panose="02010600040101010101" pitchFamily="2" charset="-122"/>
            </a:endParaRPr>
          </a:p>
        </p:txBody>
      </p:sp>
      <p:sp>
        <p:nvSpPr>
          <p:cNvPr id="104" name="TextBox 70"/>
          <p:cNvSpPr txBox="1">
            <a:spLocks noChangeArrowheads="1"/>
          </p:cNvSpPr>
          <p:nvPr/>
        </p:nvSpPr>
        <p:spPr bwMode="auto">
          <a:xfrm>
            <a:off x="7538716" y="1626890"/>
            <a:ext cx="1313180"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zh-CN" altLang="en-US" sz="1100" b="1" dirty="0">
                <a:latin typeface="华文楷体" panose="02010600040101010101" pitchFamily="2" charset="-122"/>
                <a:ea typeface="华文楷体" panose="02010600040101010101" pitchFamily="2" charset="-122"/>
                <a:cs typeface="楷体_GB2312" charset="0"/>
              </a:rPr>
              <a:t>企业（微企除外）</a:t>
            </a:r>
          </a:p>
        </p:txBody>
      </p:sp>
      <p:sp>
        <p:nvSpPr>
          <p:cNvPr id="105" name="矩形 161"/>
          <p:cNvSpPr>
            <a:spLocks noChangeArrowheads="1"/>
          </p:cNvSpPr>
          <p:nvPr/>
        </p:nvSpPr>
        <p:spPr bwMode="auto">
          <a:xfrm>
            <a:off x="7565706" y="1912640"/>
            <a:ext cx="1116013" cy="214312"/>
          </a:xfrm>
          <a:prstGeom prst="rect">
            <a:avLst/>
          </a:prstGeom>
          <a:solidFill>
            <a:srgbClr val="FFC000"/>
          </a:solidFill>
          <a:ln w="9525">
            <a:solidFill>
              <a:srgbClr val="000000"/>
            </a:solidFill>
            <a:miter lim="800000"/>
            <a:headEnd/>
            <a:tailEnd/>
          </a:ln>
          <a:effectLst>
            <a:outerShdw blurRad="63500" dist="20000" dir="5400000" rotWithShape="0">
              <a:srgbClr val="000000">
                <a:alpha val="37999"/>
              </a:srgbClr>
            </a:outerShdw>
          </a:effectLst>
        </p:spPr>
        <p:txBody>
          <a:bodyPr anchor="ctr"/>
          <a:lstStyle/>
          <a:p>
            <a:r>
              <a:rPr lang="zh-CN" altLang="en-US" sz="800">
                <a:solidFill>
                  <a:srgbClr val="000000"/>
                </a:solidFill>
                <a:latin typeface="华文楷体" panose="02010600040101010101" pitchFamily="2" charset="-122"/>
                <a:ea typeface="华文楷体" panose="02010600040101010101" pitchFamily="2" charset="-122"/>
              </a:rPr>
              <a:t>客户评级（</a:t>
            </a:r>
            <a:r>
              <a:rPr lang="en-US" altLang="zh-CN" sz="800">
                <a:solidFill>
                  <a:srgbClr val="000000"/>
                </a:solidFill>
                <a:latin typeface="华文楷体" panose="02010600040101010101" pitchFamily="2" charset="-122"/>
                <a:ea typeface="华文楷体" panose="02010600040101010101" pitchFamily="2" charset="-122"/>
              </a:rPr>
              <a:t>PD</a:t>
            </a:r>
            <a:r>
              <a:rPr lang="zh-CN" altLang="en-US" sz="800">
                <a:solidFill>
                  <a:srgbClr val="000000"/>
                </a:solidFill>
                <a:latin typeface="华文楷体" panose="02010600040101010101" pitchFamily="2" charset="-122"/>
                <a:ea typeface="华文楷体" panose="02010600040101010101" pitchFamily="2" charset="-122"/>
              </a:rPr>
              <a:t>）</a:t>
            </a:r>
          </a:p>
        </p:txBody>
      </p:sp>
      <p:sp>
        <p:nvSpPr>
          <p:cNvPr id="106" name="矩形 162"/>
          <p:cNvSpPr>
            <a:spLocks noChangeArrowheads="1"/>
          </p:cNvSpPr>
          <p:nvPr/>
        </p:nvSpPr>
        <p:spPr bwMode="auto">
          <a:xfrm>
            <a:off x="7565706" y="2180941"/>
            <a:ext cx="1116013" cy="214313"/>
          </a:xfrm>
          <a:prstGeom prst="rect">
            <a:avLst/>
          </a:prstGeom>
          <a:solidFill>
            <a:srgbClr val="FFC000"/>
          </a:solidFill>
          <a:ln w="9525">
            <a:solidFill>
              <a:srgbClr val="000000"/>
            </a:solidFill>
            <a:miter lim="800000"/>
            <a:headEnd/>
            <a:tailEnd/>
          </a:ln>
          <a:effectLst>
            <a:outerShdw blurRad="63500" dist="20000" dir="5400000" rotWithShape="0">
              <a:srgbClr val="000000">
                <a:alpha val="37999"/>
              </a:srgbClr>
            </a:outerShdw>
          </a:effectLst>
        </p:spPr>
        <p:txBody>
          <a:bodyPr anchor="ctr"/>
          <a:lstStyle/>
          <a:p>
            <a:r>
              <a:rPr lang="zh-CN" altLang="en-US" sz="800">
                <a:solidFill>
                  <a:srgbClr val="000000"/>
                </a:solidFill>
                <a:latin typeface="华文楷体" panose="02010600040101010101" pitchFamily="2" charset="-122"/>
                <a:ea typeface="华文楷体" panose="02010600040101010101" pitchFamily="2" charset="-122"/>
              </a:rPr>
              <a:t>债项评级（</a:t>
            </a:r>
            <a:r>
              <a:rPr lang="en-US" altLang="zh-CN" sz="800">
                <a:solidFill>
                  <a:srgbClr val="000000"/>
                </a:solidFill>
                <a:latin typeface="华文楷体" panose="02010600040101010101" pitchFamily="2" charset="-122"/>
                <a:ea typeface="华文楷体" panose="02010600040101010101" pitchFamily="2" charset="-122"/>
              </a:rPr>
              <a:t>LGD</a:t>
            </a:r>
            <a:r>
              <a:rPr lang="zh-CN" altLang="en-US" sz="800">
                <a:solidFill>
                  <a:srgbClr val="000000"/>
                </a:solidFill>
                <a:latin typeface="华文楷体" panose="02010600040101010101" pitchFamily="2" charset="-122"/>
                <a:ea typeface="华文楷体" panose="02010600040101010101" pitchFamily="2" charset="-122"/>
              </a:rPr>
              <a:t>）</a:t>
            </a:r>
          </a:p>
        </p:txBody>
      </p:sp>
      <p:sp>
        <p:nvSpPr>
          <p:cNvPr id="107" name="矩形 163"/>
          <p:cNvSpPr>
            <a:spLocks noChangeArrowheads="1"/>
          </p:cNvSpPr>
          <p:nvPr/>
        </p:nvSpPr>
        <p:spPr bwMode="auto">
          <a:xfrm>
            <a:off x="7565706" y="2449215"/>
            <a:ext cx="1116013" cy="214312"/>
          </a:xfrm>
          <a:prstGeom prst="rect">
            <a:avLst/>
          </a:prstGeom>
          <a:solidFill>
            <a:srgbClr val="FFC000"/>
          </a:solidFill>
          <a:ln w="9525">
            <a:solidFill>
              <a:srgbClr val="000000"/>
            </a:solidFill>
            <a:miter lim="800000"/>
            <a:headEnd/>
            <a:tailEnd/>
          </a:ln>
          <a:effectLst>
            <a:outerShdw blurRad="63500" dist="20000" dir="5400000" rotWithShape="0">
              <a:srgbClr val="000000">
                <a:alpha val="37999"/>
              </a:srgbClr>
            </a:outerShdw>
          </a:effectLst>
        </p:spPr>
        <p:txBody>
          <a:bodyPr anchor="ctr"/>
          <a:lstStyle/>
          <a:p>
            <a:r>
              <a:rPr lang="zh-CN" altLang="en-US" sz="800">
                <a:solidFill>
                  <a:srgbClr val="000000"/>
                </a:solidFill>
                <a:latin typeface="华文楷体" panose="02010600040101010101" pitchFamily="2" charset="-122"/>
                <a:ea typeface="华文楷体" panose="02010600040101010101" pitchFamily="2" charset="-122"/>
              </a:rPr>
              <a:t>中小企业信用评级</a:t>
            </a:r>
          </a:p>
        </p:txBody>
      </p:sp>
      <p:sp>
        <p:nvSpPr>
          <p:cNvPr id="108" name="矩形 164"/>
          <p:cNvSpPr>
            <a:spLocks noChangeArrowheads="1"/>
          </p:cNvSpPr>
          <p:nvPr/>
        </p:nvSpPr>
        <p:spPr bwMode="auto">
          <a:xfrm>
            <a:off x="7565706" y="2715915"/>
            <a:ext cx="1116013" cy="214312"/>
          </a:xfrm>
          <a:prstGeom prst="rect">
            <a:avLst/>
          </a:prstGeom>
          <a:solidFill>
            <a:srgbClr val="FFC000"/>
          </a:solidFill>
          <a:ln w="9525">
            <a:solidFill>
              <a:srgbClr val="000000"/>
            </a:solidFill>
            <a:miter lim="800000"/>
            <a:headEnd/>
            <a:tailEnd/>
          </a:ln>
          <a:effectLst>
            <a:outerShdw blurRad="63500" dist="20000" dir="5400000" rotWithShape="0">
              <a:srgbClr val="000000">
                <a:alpha val="37999"/>
              </a:srgbClr>
            </a:outerShdw>
          </a:effectLst>
        </p:spPr>
        <p:txBody>
          <a:bodyPr anchor="ctr"/>
          <a:lstStyle/>
          <a:p>
            <a:r>
              <a:rPr lang="zh-CN" altLang="en-US" sz="800">
                <a:solidFill>
                  <a:srgbClr val="000000"/>
                </a:solidFill>
                <a:latin typeface="华文楷体" panose="02010600040101010101" pitchFamily="2" charset="-122"/>
                <a:ea typeface="华文楷体" panose="02010600040101010101" pitchFamily="2" charset="-122"/>
              </a:rPr>
              <a:t>现金流预估模型</a:t>
            </a:r>
          </a:p>
        </p:txBody>
      </p:sp>
      <p:sp>
        <p:nvSpPr>
          <p:cNvPr id="109" name="矩形 165"/>
          <p:cNvSpPr>
            <a:spLocks noChangeArrowheads="1"/>
          </p:cNvSpPr>
          <p:nvPr/>
        </p:nvSpPr>
        <p:spPr bwMode="auto">
          <a:xfrm>
            <a:off x="7565706" y="2984216"/>
            <a:ext cx="1116013" cy="214313"/>
          </a:xfrm>
          <a:prstGeom prst="rect">
            <a:avLst/>
          </a:prstGeom>
          <a:solidFill>
            <a:srgbClr val="FFC000"/>
          </a:solidFill>
          <a:ln w="9525">
            <a:solidFill>
              <a:srgbClr val="000000"/>
            </a:solidFill>
            <a:miter lim="800000"/>
            <a:headEnd/>
            <a:tailEnd/>
          </a:ln>
          <a:effectLst>
            <a:outerShdw blurRad="63500" dist="20000" dir="5400000" rotWithShape="0">
              <a:srgbClr val="000000">
                <a:alpha val="37999"/>
              </a:srgbClr>
            </a:outerShdw>
          </a:effectLst>
        </p:spPr>
        <p:txBody>
          <a:bodyPr anchor="ctr"/>
          <a:lstStyle/>
          <a:p>
            <a:r>
              <a:rPr lang="zh-CN" altLang="en-US" sz="800">
                <a:solidFill>
                  <a:srgbClr val="000000"/>
                </a:solidFill>
                <a:latin typeface="华文楷体" panose="02010600040101010101" pitchFamily="2" charset="-122"/>
                <a:ea typeface="华文楷体" panose="02010600040101010101" pitchFamily="2" charset="-122"/>
              </a:rPr>
              <a:t>财务报表诚信度评级</a:t>
            </a:r>
          </a:p>
        </p:txBody>
      </p:sp>
      <p:sp>
        <p:nvSpPr>
          <p:cNvPr id="110" name="TextBox 70"/>
          <p:cNvSpPr txBox="1">
            <a:spLocks noChangeArrowheads="1"/>
          </p:cNvSpPr>
          <p:nvPr/>
        </p:nvSpPr>
        <p:spPr bwMode="auto">
          <a:xfrm>
            <a:off x="7538717" y="3341391"/>
            <a:ext cx="479618"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zh-CN" altLang="en-US" sz="1100" b="1">
                <a:latin typeface="华文楷体" panose="02010600040101010101" pitchFamily="2" charset="-122"/>
                <a:ea typeface="华文楷体" panose="02010600040101010101" pitchFamily="2" charset="-122"/>
                <a:cs typeface="楷体_GB2312" charset="0"/>
              </a:rPr>
              <a:t>个人</a:t>
            </a:r>
          </a:p>
        </p:txBody>
      </p:sp>
      <p:sp>
        <p:nvSpPr>
          <p:cNvPr id="111" name="矩形 167"/>
          <p:cNvSpPr>
            <a:spLocks noChangeArrowheads="1"/>
          </p:cNvSpPr>
          <p:nvPr/>
        </p:nvSpPr>
        <p:spPr bwMode="auto">
          <a:xfrm>
            <a:off x="7565706" y="3555710"/>
            <a:ext cx="1116013" cy="214313"/>
          </a:xfrm>
          <a:prstGeom prst="rect">
            <a:avLst/>
          </a:prstGeom>
          <a:solidFill>
            <a:srgbClr val="FFC000"/>
          </a:solidFill>
          <a:ln w="9525">
            <a:solidFill>
              <a:srgbClr val="000000"/>
            </a:solidFill>
            <a:miter lim="800000"/>
            <a:headEnd/>
            <a:tailEnd/>
          </a:ln>
          <a:effectLst>
            <a:outerShdw blurRad="63500" dist="20000" dir="5400000" rotWithShape="0">
              <a:srgbClr val="000000">
                <a:alpha val="37999"/>
              </a:srgbClr>
            </a:outerShdw>
          </a:effectLst>
        </p:spPr>
        <p:txBody>
          <a:bodyPr anchor="ctr"/>
          <a:lstStyle/>
          <a:p>
            <a:r>
              <a:rPr lang="zh-CN" altLang="en-US" sz="800">
                <a:solidFill>
                  <a:srgbClr val="000000"/>
                </a:solidFill>
                <a:latin typeface="华文楷体" panose="02010600040101010101" pitchFamily="2" charset="-122"/>
                <a:ea typeface="华文楷体" panose="02010600040101010101" pitchFamily="2" charset="-122"/>
              </a:rPr>
              <a:t>申请评分模型</a:t>
            </a:r>
          </a:p>
        </p:txBody>
      </p:sp>
      <p:sp>
        <p:nvSpPr>
          <p:cNvPr id="112" name="矩形 168"/>
          <p:cNvSpPr>
            <a:spLocks noChangeArrowheads="1"/>
          </p:cNvSpPr>
          <p:nvPr/>
        </p:nvSpPr>
        <p:spPr bwMode="auto">
          <a:xfrm>
            <a:off x="7565706" y="3823990"/>
            <a:ext cx="1116013" cy="214312"/>
          </a:xfrm>
          <a:prstGeom prst="rect">
            <a:avLst/>
          </a:prstGeom>
          <a:solidFill>
            <a:srgbClr val="FFC000"/>
          </a:solidFill>
          <a:ln w="9525">
            <a:solidFill>
              <a:srgbClr val="000000"/>
            </a:solidFill>
            <a:miter lim="800000"/>
            <a:headEnd/>
            <a:tailEnd/>
          </a:ln>
          <a:effectLst>
            <a:outerShdw blurRad="63500" dist="20000" dir="5400000" rotWithShape="0">
              <a:srgbClr val="000000">
                <a:alpha val="37999"/>
              </a:srgbClr>
            </a:outerShdw>
          </a:effectLst>
        </p:spPr>
        <p:txBody>
          <a:bodyPr anchor="ctr"/>
          <a:lstStyle/>
          <a:p>
            <a:r>
              <a:rPr lang="zh-CN" altLang="en-US" sz="800">
                <a:solidFill>
                  <a:srgbClr val="000000"/>
                </a:solidFill>
                <a:latin typeface="华文楷体" panose="02010600040101010101" pitchFamily="2" charset="-122"/>
                <a:ea typeface="华文楷体" panose="02010600040101010101" pitchFamily="2" charset="-122"/>
              </a:rPr>
              <a:t>行为评分模型</a:t>
            </a:r>
          </a:p>
        </p:txBody>
      </p:sp>
      <p:sp>
        <p:nvSpPr>
          <p:cNvPr id="113" name="矩形 169"/>
          <p:cNvSpPr>
            <a:spLocks noChangeArrowheads="1"/>
          </p:cNvSpPr>
          <p:nvPr/>
        </p:nvSpPr>
        <p:spPr bwMode="auto">
          <a:xfrm>
            <a:off x="7565706" y="4092284"/>
            <a:ext cx="1116013" cy="214313"/>
          </a:xfrm>
          <a:prstGeom prst="rect">
            <a:avLst/>
          </a:prstGeom>
          <a:solidFill>
            <a:srgbClr val="FFC000"/>
          </a:solidFill>
          <a:ln w="9525">
            <a:solidFill>
              <a:srgbClr val="000000"/>
            </a:solidFill>
            <a:miter lim="800000"/>
            <a:headEnd/>
            <a:tailEnd/>
          </a:ln>
          <a:effectLst>
            <a:outerShdw blurRad="63500" dist="20000" dir="5400000" rotWithShape="0">
              <a:srgbClr val="000000">
                <a:alpha val="37999"/>
              </a:srgbClr>
            </a:outerShdw>
          </a:effectLst>
        </p:spPr>
        <p:txBody>
          <a:bodyPr anchor="ctr"/>
          <a:lstStyle/>
          <a:p>
            <a:pPr>
              <a:defRPr/>
            </a:pPr>
            <a:r>
              <a:rPr lang="zh-CN" altLang="en-US" sz="800" dirty="0">
                <a:solidFill>
                  <a:schemeClr val="dk1"/>
                </a:solidFill>
                <a:latin typeface="华文楷体" panose="02010600040101010101" pitchFamily="2" charset="-122"/>
                <a:ea typeface="华文楷体" panose="02010600040101010101" pitchFamily="2" charset="-122"/>
              </a:rPr>
              <a:t>催收模型</a:t>
            </a:r>
          </a:p>
        </p:txBody>
      </p:sp>
      <p:sp>
        <p:nvSpPr>
          <p:cNvPr id="114" name="矩形 172"/>
          <p:cNvSpPr>
            <a:spLocks noChangeArrowheads="1"/>
          </p:cNvSpPr>
          <p:nvPr/>
        </p:nvSpPr>
        <p:spPr bwMode="auto">
          <a:xfrm>
            <a:off x="7538718" y="4484390"/>
            <a:ext cx="1214437" cy="1071562"/>
          </a:xfrm>
          <a:prstGeom prst="rect">
            <a:avLst/>
          </a:prstGeom>
          <a:solidFill>
            <a:srgbClr val="FFFFCC"/>
          </a:solidFill>
          <a:ln w="9525">
            <a:solidFill>
              <a:srgbClr val="7D60A0"/>
            </a:solidFill>
            <a:miter lim="800000"/>
            <a:headEnd/>
            <a:tailEnd/>
          </a:ln>
          <a:effectLst>
            <a:outerShdw blurRad="63500" dist="20000" dir="5400000" rotWithShape="0">
              <a:srgbClr val="000000">
                <a:alpha val="37999"/>
              </a:srgbClr>
            </a:outerShdw>
          </a:effectLst>
        </p:spPr>
        <p:txBody>
          <a:bodyPr anchor="ctr"/>
          <a:lstStyle/>
          <a:p>
            <a:pPr algn="ctr"/>
            <a:endParaRPr lang="zh-CN" altLang="en-US">
              <a:solidFill>
                <a:srgbClr val="000000"/>
              </a:solidFill>
              <a:latin typeface="华文楷体" panose="02010600040101010101" pitchFamily="2" charset="-122"/>
              <a:ea typeface="华文楷体" panose="02010600040101010101" pitchFamily="2" charset="-122"/>
            </a:endParaRPr>
          </a:p>
        </p:txBody>
      </p:sp>
      <p:sp>
        <p:nvSpPr>
          <p:cNvPr id="115" name="TextBox 70"/>
          <p:cNvSpPr txBox="1">
            <a:spLocks noChangeArrowheads="1"/>
          </p:cNvSpPr>
          <p:nvPr/>
        </p:nvSpPr>
        <p:spPr bwMode="auto">
          <a:xfrm>
            <a:off x="7538717" y="4484391"/>
            <a:ext cx="479618" cy="261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zh-CN" altLang="en-US" sz="1100" b="1">
                <a:latin typeface="华文楷体" panose="02010600040101010101" pitchFamily="2" charset="-122"/>
                <a:ea typeface="华文楷体" panose="02010600040101010101" pitchFamily="2" charset="-122"/>
                <a:cs typeface="楷体_GB2312" charset="0"/>
              </a:rPr>
              <a:t>微企</a:t>
            </a:r>
          </a:p>
        </p:txBody>
      </p:sp>
      <p:sp>
        <p:nvSpPr>
          <p:cNvPr id="116" name="矩形 174"/>
          <p:cNvSpPr>
            <a:spLocks noChangeArrowheads="1"/>
          </p:cNvSpPr>
          <p:nvPr/>
        </p:nvSpPr>
        <p:spPr bwMode="auto">
          <a:xfrm>
            <a:off x="7565706" y="4698716"/>
            <a:ext cx="1116013" cy="214313"/>
          </a:xfrm>
          <a:prstGeom prst="rect">
            <a:avLst/>
          </a:prstGeom>
          <a:solidFill>
            <a:srgbClr val="FFC000"/>
          </a:solidFill>
          <a:ln w="9525">
            <a:solidFill>
              <a:srgbClr val="000000"/>
            </a:solidFill>
            <a:miter lim="800000"/>
            <a:headEnd/>
            <a:tailEnd/>
          </a:ln>
          <a:effectLst>
            <a:outerShdw blurRad="63500" dist="20000" dir="5400000" rotWithShape="0">
              <a:srgbClr val="000000">
                <a:alpha val="37999"/>
              </a:srgbClr>
            </a:outerShdw>
          </a:effectLst>
        </p:spPr>
        <p:txBody>
          <a:bodyPr anchor="ctr"/>
          <a:lstStyle/>
          <a:p>
            <a:r>
              <a:rPr lang="zh-CN" altLang="en-US" sz="800">
                <a:solidFill>
                  <a:srgbClr val="000000"/>
                </a:solidFill>
                <a:latin typeface="华文楷体" panose="02010600040101010101" pitchFamily="2" charset="-122"/>
                <a:ea typeface="华文楷体" panose="02010600040101010101" pitchFamily="2" charset="-122"/>
              </a:rPr>
              <a:t>申请评分模型</a:t>
            </a:r>
          </a:p>
        </p:txBody>
      </p:sp>
      <p:sp>
        <p:nvSpPr>
          <p:cNvPr id="117" name="矩形 175"/>
          <p:cNvSpPr>
            <a:spLocks noChangeArrowheads="1"/>
          </p:cNvSpPr>
          <p:nvPr/>
        </p:nvSpPr>
        <p:spPr bwMode="auto">
          <a:xfrm>
            <a:off x="7565706" y="4966990"/>
            <a:ext cx="1116013" cy="214312"/>
          </a:xfrm>
          <a:prstGeom prst="rect">
            <a:avLst/>
          </a:prstGeom>
          <a:solidFill>
            <a:srgbClr val="FFC000"/>
          </a:solidFill>
          <a:ln w="9525">
            <a:solidFill>
              <a:srgbClr val="000000"/>
            </a:solidFill>
            <a:miter lim="800000"/>
            <a:headEnd/>
            <a:tailEnd/>
          </a:ln>
          <a:effectLst>
            <a:outerShdw blurRad="63500" dist="20000" dir="5400000" rotWithShape="0">
              <a:srgbClr val="000000">
                <a:alpha val="37999"/>
              </a:srgbClr>
            </a:outerShdw>
          </a:effectLst>
        </p:spPr>
        <p:txBody>
          <a:bodyPr anchor="ctr"/>
          <a:lstStyle/>
          <a:p>
            <a:r>
              <a:rPr lang="zh-CN" altLang="en-US" sz="800">
                <a:solidFill>
                  <a:srgbClr val="000000"/>
                </a:solidFill>
                <a:latin typeface="华文楷体" panose="02010600040101010101" pitchFamily="2" charset="-122"/>
                <a:ea typeface="华文楷体" panose="02010600040101010101" pitchFamily="2" charset="-122"/>
              </a:rPr>
              <a:t>行为评分模型</a:t>
            </a:r>
          </a:p>
        </p:txBody>
      </p:sp>
      <p:sp>
        <p:nvSpPr>
          <p:cNvPr id="118" name="矩形 176"/>
          <p:cNvSpPr>
            <a:spLocks noChangeArrowheads="1"/>
          </p:cNvSpPr>
          <p:nvPr/>
        </p:nvSpPr>
        <p:spPr bwMode="auto">
          <a:xfrm>
            <a:off x="7565706" y="5235291"/>
            <a:ext cx="1116013" cy="214313"/>
          </a:xfrm>
          <a:prstGeom prst="rect">
            <a:avLst/>
          </a:prstGeom>
          <a:solidFill>
            <a:srgbClr val="FFC000"/>
          </a:solidFill>
          <a:ln w="9525">
            <a:solidFill>
              <a:srgbClr val="000000"/>
            </a:solidFill>
            <a:miter lim="800000"/>
            <a:headEnd/>
            <a:tailEnd/>
          </a:ln>
          <a:effectLst>
            <a:outerShdw blurRad="63500" dist="20000" dir="5400000" rotWithShape="0">
              <a:srgbClr val="000000">
                <a:alpha val="37999"/>
              </a:srgbClr>
            </a:outerShdw>
          </a:effectLst>
        </p:spPr>
        <p:txBody>
          <a:bodyPr anchor="ctr"/>
          <a:lstStyle/>
          <a:p>
            <a:pPr>
              <a:defRPr/>
            </a:pPr>
            <a:r>
              <a:rPr lang="zh-CN" altLang="en-US" sz="800" dirty="0">
                <a:solidFill>
                  <a:schemeClr val="dk1"/>
                </a:solidFill>
                <a:latin typeface="华文楷体" panose="02010600040101010101" pitchFamily="2" charset="-122"/>
                <a:ea typeface="华文楷体" panose="02010600040101010101" pitchFamily="2" charset="-122"/>
              </a:rPr>
              <a:t>催收模型</a:t>
            </a:r>
          </a:p>
        </p:txBody>
      </p:sp>
      <p:sp>
        <p:nvSpPr>
          <p:cNvPr id="119" name="TextBox 35"/>
          <p:cNvSpPr txBox="1">
            <a:spLocks noChangeArrowheads="1"/>
          </p:cNvSpPr>
          <p:nvPr/>
        </p:nvSpPr>
        <p:spPr bwMode="auto">
          <a:xfrm>
            <a:off x="323536" y="5975389"/>
            <a:ext cx="646331"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zh-CN" altLang="en-US" sz="1200" b="1" dirty="0">
                <a:latin typeface="华文楷体" panose="02010600040101010101" pitchFamily="2" charset="-122"/>
                <a:ea typeface="华文楷体" panose="02010600040101010101" pitchFamily="2" charset="-122"/>
                <a:cs typeface="楷体_GB2312" charset="0"/>
              </a:rPr>
              <a:t>数据源</a:t>
            </a:r>
          </a:p>
        </p:txBody>
      </p:sp>
      <p:sp>
        <p:nvSpPr>
          <p:cNvPr id="80" name="矩形 85"/>
          <p:cNvSpPr>
            <a:spLocks noChangeArrowheads="1"/>
          </p:cNvSpPr>
          <p:nvPr/>
        </p:nvSpPr>
        <p:spPr bwMode="auto">
          <a:xfrm>
            <a:off x="1658592" y="3149152"/>
            <a:ext cx="1224136" cy="373062"/>
          </a:xfrm>
          <a:prstGeom prst="rect">
            <a:avLst/>
          </a:prstGeom>
          <a:gradFill rotWithShape="1">
            <a:gsLst>
              <a:gs pos="0">
                <a:srgbClr val="A3C4FF"/>
              </a:gs>
              <a:gs pos="35001">
                <a:srgbClr val="BFD5FF"/>
              </a:gs>
              <a:gs pos="100000">
                <a:srgbClr val="E5EEFF"/>
              </a:gs>
            </a:gsLst>
            <a:lin ang="16200000" scaled="1"/>
          </a:gradFill>
          <a:ln w="3175">
            <a:solidFill>
              <a:srgbClr val="204C82"/>
            </a:solidFill>
            <a:miter lim="800000"/>
            <a:headEnd/>
            <a:tailEnd/>
          </a:ln>
          <a:effectLst/>
        </p:spPr>
        <p:txBody>
          <a:bodyPr anchor="ctr"/>
          <a:lstStyle/>
          <a:p>
            <a:pPr>
              <a:defRPr/>
            </a:pPr>
            <a:r>
              <a:rPr lang="zh-CN" altLang="en-US" sz="1000" b="1" dirty="0" smtClean="0">
                <a:solidFill>
                  <a:schemeClr val="dk1"/>
                </a:solidFill>
                <a:latin typeface="华文楷体" panose="02010600040101010101" pitchFamily="2" charset="-122"/>
                <a:ea typeface="华文楷体" panose="02010600040101010101" pitchFamily="2" charset="-122"/>
              </a:rPr>
              <a:t>模型引擎</a:t>
            </a:r>
            <a:endParaRPr lang="zh-CN" altLang="en-US" sz="1000" b="1" dirty="0">
              <a:solidFill>
                <a:schemeClr val="dk1"/>
              </a:solidFill>
              <a:latin typeface="华文楷体" panose="02010600040101010101" pitchFamily="2" charset="-122"/>
              <a:ea typeface="华文楷体" panose="02010600040101010101" pitchFamily="2" charset="-122"/>
            </a:endParaRPr>
          </a:p>
        </p:txBody>
      </p:sp>
      <p:sp>
        <p:nvSpPr>
          <p:cNvPr id="82" name="矩形 87"/>
          <p:cNvSpPr>
            <a:spLocks noChangeArrowheads="1"/>
          </p:cNvSpPr>
          <p:nvPr/>
        </p:nvSpPr>
        <p:spPr bwMode="auto">
          <a:xfrm>
            <a:off x="2954735" y="3149152"/>
            <a:ext cx="1224136" cy="373062"/>
          </a:xfrm>
          <a:prstGeom prst="rect">
            <a:avLst/>
          </a:prstGeom>
          <a:gradFill rotWithShape="1">
            <a:gsLst>
              <a:gs pos="0">
                <a:srgbClr val="A3C4FF"/>
              </a:gs>
              <a:gs pos="35001">
                <a:srgbClr val="BFD5FF"/>
              </a:gs>
              <a:gs pos="100000">
                <a:srgbClr val="E5EEFF"/>
              </a:gs>
            </a:gsLst>
            <a:lin ang="16200000" scaled="1"/>
          </a:gradFill>
          <a:ln w="3175">
            <a:solidFill>
              <a:srgbClr val="204C82"/>
            </a:solidFill>
            <a:miter lim="800000"/>
            <a:headEnd/>
            <a:tailEnd/>
          </a:ln>
          <a:effectLst/>
        </p:spPr>
        <p:txBody>
          <a:bodyPr anchor="ctr"/>
          <a:lstStyle/>
          <a:p>
            <a:r>
              <a:rPr lang="zh-CN" altLang="en-US" sz="1000" b="1" dirty="0" smtClean="0">
                <a:solidFill>
                  <a:srgbClr val="000000"/>
                </a:solidFill>
                <a:latin typeface="华文楷体" panose="02010600040101010101" pitchFamily="2" charset="-122"/>
                <a:ea typeface="华文楷体" panose="02010600040101010101" pitchFamily="2" charset="-122"/>
              </a:rPr>
              <a:t>流程引擎</a:t>
            </a:r>
            <a:endParaRPr lang="zh-CN" altLang="en-US" sz="1000" b="1" dirty="0">
              <a:solidFill>
                <a:srgbClr val="000000"/>
              </a:solidFill>
              <a:latin typeface="华文楷体" panose="02010600040101010101" pitchFamily="2" charset="-122"/>
              <a:ea typeface="华文楷体" panose="02010600040101010101" pitchFamily="2" charset="-122"/>
            </a:endParaRPr>
          </a:p>
        </p:txBody>
      </p:sp>
      <p:pic>
        <p:nvPicPr>
          <p:cNvPr id="83" name="图片 130" descr="14182_getty_20080128162513.jpg"/>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3564669" y="3149152"/>
            <a:ext cx="536575" cy="357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1" name="图片 128" descr="14182_getty_20080128162513.jpg"/>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2306663" y="3149166"/>
            <a:ext cx="536575" cy="357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1" name="TextBox 70"/>
          <p:cNvSpPr txBox="1">
            <a:spLocks noChangeArrowheads="1"/>
          </p:cNvSpPr>
          <p:nvPr/>
        </p:nvSpPr>
        <p:spPr bwMode="auto">
          <a:xfrm>
            <a:off x="323529" y="3356998"/>
            <a:ext cx="1109071"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en-US" altLang="zh-CN" sz="1200" b="1" dirty="0" smtClean="0">
                <a:latin typeface="华文楷体" panose="02010600040101010101" pitchFamily="2" charset="-122"/>
                <a:ea typeface="华文楷体" panose="02010600040101010101" pitchFamily="2" charset="-122"/>
                <a:cs typeface="楷体_GB2312" charset="0"/>
              </a:rPr>
              <a:t>RSM</a:t>
            </a:r>
            <a:r>
              <a:rPr lang="zh-CN" altLang="en-US" sz="1200" b="1" dirty="0" smtClean="0">
                <a:latin typeface="华文楷体" panose="02010600040101010101" pitchFamily="2" charset="-122"/>
                <a:ea typeface="华文楷体" panose="02010600040101010101" pitchFamily="2" charset="-122"/>
                <a:cs typeface="楷体_GB2312" charset="0"/>
              </a:rPr>
              <a:t>产品平台</a:t>
            </a:r>
            <a:endParaRPr lang="zh-CN" altLang="en-US" sz="1200" b="1" dirty="0">
              <a:latin typeface="华文楷体" panose="02010600040101010101" pitchFamily="2" charset="-122"/>
              <a:ea typeface="华文楷体" panose="02010600040101010101" pitchFamily="2" charset="-122"/>
              <a:cs typeface="楷体_GB2312" charset="0"/>
            </a:endParaRPr>
          </a:p>
        </p:txBody>
      </p:sp>
      <p:sp>
        <p:nvSpPr>
          <p:cNvPr id="122" name="矩形 87"/>
          <p:cNvSpPr>
            <a:spLocks noChangeArrowheads="1"/>
          </p:cNvSpPr>
          <p:nvPr/>
        </p:nvSpPr>
        <p:spPr bwMode="auto">
          <a:xfrm>
            <a:off x="1658591" y="3522214"/>
            <a:ext cx="4968552" cy="301054"/>
          </a:xfrm>
          <a:prstGeom prst="rect">
            <a:avLst/>
          </a:prstGeom>
          <a:gradFill flip="none" rotWithShape="1">
            <a:gsLst>
              <a:gs pos="0">
                <a:srgbClr val="005E7F">
                  <a:shade val="30000"/>
                  <a:satMod val="115000"/>
                </a:srgbClr>
              </a:gs>
              <a:gs pos="50000">
                <a:srgbClr val="005E7F">
                  <a:shade val="67500"/>
                  <a:satMod val="115000"/>
                </a:srgbClr>
              </a:gs>
              <a:gs pos="100000">
                <a:srgbClr val="005E7F">
                  <a:shade val="100000"/>
                  <a:satMod val="115000"/>
                </a:srgbClr>
              </a:gs>
            </a:gsLst>
            <a:lin ang="16200000" scaled="1"/>
            <a:tileRect/>
          </a:gradFill>
          <a:ln w="3175">
            <a:solidFill>
              <a:srgbClr val="204C82"/>
            </a:solidFill>
            <a:miter lim="800000"/>
            <a:headEnd/>
            <a:tailEnd/>
          </a:ln>
          <a:effectLst/>
        </p:spPr>
        <p:txBody>
          <a:bodyPr anchor="ctr"/>
          <a:lstStyle/>
          <a:p>
            <a:pPr algn="ctr"/>
            <a:r>
              <a:rPr lang="en-US" altLang="zh-CN" sz="1000" dirty="0" smtClean="0">
                <a:solidFill>
                  <a:schemeClr val="bg1"/>
                </a:solidFill>
                <a:latin typeface="华文楷体" panose="02010600040101010101" pitchFamily="2" charset="-122"/>
                <a:ea typeface="华文楷体" panose="02010600040101010101" pitchFamily="2" charset="-122"/>
              </a:rPr>
              <a:t>IBAS</a:t>
            </a:r>
            <a:r>
              <a:rPr lang="zh-CN" altLang="en-US" sz="1000" dirty="0" smtClean="0">
                <a:solidFill>
                  <a:schemeClr val="bg1"/>
                </a:solidFill>
                <a:latin typeface="华文楷体" panose="02010600040101010101" pitchFamily="2" charset="-122"/>
                <a:ea typeface="华文楷体" panose="02010600040101010101" pitchFamily="2" charset="-122"/>
              </a:rPr>
              <a:t>平台（</a:t>
            </a:r>
            <a:r>
              <a:rPr lang="en-US" altLang="zh-CN" sz="1000" dirty="0" smtClean="0">
                <a:solidFill>
                  <a:schemeClr val="bg1"/>
                </a:solidFill>
                <a:latin typeface="华文楷体" panose="02010600040101010101" pitchFamily="2" charset="-122"/>
                <a:ea typeface="华文楷体" panose="02010600040101010101" pitchFamily="2" charset="-122"/>
              </a:rPr>
              <a:t>Portal</a:t>
            </a:r>
            <a:r>
              <a:rPr lang="zh-CN" altLang="en-US" sz="1000" dirty="0" smtClean="0">
                <a:solidFill>
                  <a:schemeClr val="bg1"/>
                </a:solidFill>
                <a:latin typeface="华文楷体" panose="02010600040101010101" pitchFamily="2" charset="-122"/>
                <a:ea typeface="华文楷体" panose="02010600040101010101" pitchFamily="2" charset="-122"/>
              </a:rPr>
              <a:t>）</a:t>
            </a:r>
            <a:endParaRPr lang="zh-CN" altLang="en-US" sz="1000" dirty="0">
              <a:solidFill>
                <a:schemeClr val="bg1"/>
              </a:solidFill>
              <a:latin typeface="华文楷体" panose="02010600040101010101" pitchFamily="2" charset="-122"/>
              <a:ea typeface="华文楷体" panose="02010600040101010101" pitchFamily="2" charset="-122"/>
            </a:endParaRPr>
          </a:p>
        </p:txBody>
      </p:sp>
      <p:sp>
        <p:nvSpPr>
          <p:cNvPr id="123" name="矩形 89"/>
          <p:cNvSpPr>
            <a:spLocks noChangeArrowheads="1"/>
          </p:cNvSpPr>
          <p:nvPr/>
        </p:nvSpPr>
        <p:spPr bwMode="auto">
          <a:xfrm>
            <a:off x="5547023" y="3140968"/>
            <a:ext cx="1080120" cy="373062"/>
          </a:xfrm>
          <a:prstGeom prst="rect">
            <a:avLst/>
          </a:prstGeom>
          <a:gradFill rotWithShape="1">
            <a:gsLst>
              <a:gs pos="0">
                <a:srgbClr val="A3C4FF"/>
              </a:gs>
              <a:gs pos="35001">
                <a:srgbClr val="BFD5FF"/>
              </a:gs>
              <a:gs pos="100000">
                <a:srgbClr val="E5EEFF"/>
              </a:gs>
            </a:gsLst>
            <a:lin ang="16200000" scaled="1"/>
          </a:gradFill>
          <a:ln w="3175">
            <a:solidFill>
              <a:srgbClr val="204C82"/>
            </a:solidFill>
            <a:miter lim="800000"/>
            <a:headEnd/>
            <a:tailEnd/>
          </a:ln>
          <a:effectLst/>
        </p:spPr>
        <p:txBody>
          <a:bodyPr anchor="ctr"/>
          <a:lstStyle/>
          <a:p>
            <a:r>
              <a:rPr lang="zh-CN" altLang="en-US" sz="1000" b="1" dirty="0" smtClean="0">
                <a:solidFill>
                  <a:srgbClr val="000000"/>
                </a:solidFill>
                <a:latin typeface="华文楷体" panose="02010600040101010101" pitchFamily="2" charset="-122"/>
                <a:ea typeface="华文楷体" panose="02010600040101010101" pitchFamily="2" charset="-122"/>
              </a:rPr>
              <a:t>报表工具</a:t>
            </a:r>
            <a:endParaRPr lang="zh-CN" altLang="en-US" sz="1000" b="1" dirty="0">
              <a:solidFill>
                <a:srgbClr val="000000"/>
              </a:solidFill>
              <a:latin typeface="华文楷体" panose="02010600040101010101" pitchFamily="2" charset="-122"/>
              <a:ea typeface="华文楷体" panose="02010600040101010101" pitchFamily="2" charset="-122"/>
            </a:endParaRPr>
          </a:p>
        </p:txBody>
      </p:sp>
      <p:sp>
        <p:nvSpPr>
          <p:cNvPr id="124" name="矩形 101"/>
          <p:cNvSpPr>
            <a:spLocks noChangeArrowheads="1"/>
          </p:cNvSpPr>
          <p:nvPr/>
        </p:nvSpPr>
        <p:spPr bwMode="auto">
          <a:xfrm>
            <a:off x="3812747" y="1172965"/>
            <a:ext cx="1012825" cy="1820912"/>
          </a:xfrm>
          <a:prstGeom prst="rect">
            <a:avLst/>
          </a:prstGeom>
          <a:solidFill>
            <a:schemeClr val="accent5">
              <a:lumMod val="20000"/>
              <a:lumOff val="80000"/>
            </a:schemeClr>
          </a:solidFill>
          <a:ln w="3175">
            <a:solidFill>
              <a:srgbClr val="204C82"/>
            </a:solidFill>
            <a:miter lim="800000"/>
            <a:headEnd/>
            <a:tailEnd/>
          </a:ln>
          <a:effectLst>
            <a:outerShdw blurRad="63500" dist="20000" dir="5400000" rotWithShape="0">
              <a:srgbClr val="000000">
                <a:alpha val="37999"/>
              </a:srgbClr>
            </a:outerShdw>
          </a:effectLst>
        </p:spPr>
        <p:txBody>
          <a:bodyPr anchor="ctr"/>
          <a:lstStyle/>
          <a:p>
            <a:endParaRPr lang="zh-CN" altLang="en-US" sz="1000">
              <a:solidFill>
                <a:srgbClr val="000000"/>
              </a:solidFill>
              <a:latin typeface="华文楷体" panose="02010600040101010101" pitchFamily="2" charset="-122"/>
              <a:ea typeface="华文楷体" panose="02010600040101010101" pitchFamily="2" charset="-122"/>
            </a:endParaRPr>
          </a:p>
        </p:txBody>
      </p:sp>
      <p:sp>
        <p:nvSpPr>
          <p:cNvPr id="125" name="TextBox 110"/>
          <p:cNvSpPr txBox="1">
            <a:spLocks noChangeArrowheads="1"/>
          </p:cNvSpPr>
          <p:nvPr/>
        </p:nvSpPr>
        <p:spPr bwMode="auto">
          <a:xfrm>
            <a:off x="3812746" y="1172979"/>
            <a:ext cx="889987"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zh-CN" altLang="en-US" sz="1100" b="1" dirty="0" smtClean="0">
                <a:solidFill>
                  <a:srgbClr val="FF0000"/>
                </a:solidFill>
                <a:latin typeface="华文楷体" panose="02010600040101010101" pitchFamily="2" charset="-122"/>
                <a:ea typeface="华文楷体" panose="02010600040101010101" pitchFamily="2" charset="-122"/>
                <a:cs typeface="楷体_GB2312" charset="0"/>
              </a:rPr>
              <a:t>偿二代风险</a:t>
            </a:r>
            <a:endParaRPr lang="en-US" altLang="zh-CN" sz="1100" b="1" dirty="0" smtClean="0">
              <a:solidFill>
                <a:srgbClr val="FF0000"/>
              </a:solidFill>
              <a:latin typeface="华文楷体" panose="02010600040101010101" pitchFamily="2" charset="-122"/>
              <a:ea typeface="华文楷体" panose="02010600040101010101" pitchFamily="2" charset="-122"/>
              <a:cs typeface="楷体_GB2312" charset="0"/>
            </a:endParaRPr>
          </a:p>
          <a:p>
            <a:pPr eaLnBrk="1" hangingPunct="1"/>
            <a:r>
              <a:rPr lang="zh-CN" altLang="en-US" sz="1100" b="1" dirty="0" smtClean="0">
                <a:solidFill>
                  <a:srgbClr val="FF0000"/>
                </a:solidFill>
                <a:latin typeface="华文楷体" panose="02010600040101010101" pitchFamily="2" charset="-122"/>
                <a:ea typeface="华文楷体" panose="02010600040101010101" pitchFamily="2" charset="-122"/>
                <a:cs typeface="楷体_GB2312" charset="0"/>
              </a:rPr>
              <a:t>系统</a:t>
            </a:r>
            <a:r>
              <a:rPr lang="en-US" altLang="zh-CN" sz="1100" b="1" dirty="0" smtClean="0">
                <a:solidFill>
                  <a:srgbClr val="FF0000"/>
                </a:solidFill>
                <a:latin typeface="华文楷体" panose="02010600040101010101" pitchFamily="2" charset="-122"/>
                <a:ea typeface="华文楷体" panose="02010600040101010101" pitchFamily="2" charset="-122"/>
                <a:cs typeface="楷体_GB2312" charset="0"/>
              </a:rPr>
              <a:t>RSM</a:t>
            </a:r>
            <a:endParaRPr lang="zh-CN" altLang="en-US" sz="1100" b="1" dirty="0">
              <a:solidFill>
                <a:srgbClr val="FF0000"/>
              </a:solidFill>
              <a:latin typeface="华文楷体" panose="02010600040101010101" pitchFamily="2" charset="-122"/>
              <a:ea typeface="华文楷体" panose="02010600040101010101" pitchFamily="2" charset="-122"/>
              <a:cs typeface="楷体_GB2312" charset="0"/>
            </a:endParaRPr>
          </a:p>
        </p:txBody>
      </p:sp>
      <p:sp>
        <p:nvSpPr>
          <p:cNvPr id="126" name="矩形 149"/>
          <p:cNvSpPr>
            <a:spLocks noChangeArrowheads="1"/>
          </p:cNvSpPr>
          <p:nvPr/>
        </p:nvSpPr>
        <p:spPr bwMode="auto">
          <a:xfrm>
            <a:off x="3907990" y="1604770"/>
            <a:ext cx="846945" cy="1323439"/>
          </a:xfrm>
          <a:prstGeom prst="rect">
            <a:avLst/>
          </a:prstGeom>
          <a:gradFill flip="none" rotWithShape="1">
            <a:gsLst>
              <a:gs pos="0">
                <a:srgbClr val="005E7F">
                  <a:shade val="30000"/>
                  <a:satMod val="115000"/>
                </a:srgbClr>
              </a:gs>
              <a:gs pos="50000">
                <a:srgbClr val="005E7F">
                  <a:shade val="67500"/>
                  <a:satMod val="115000"/>
                </a:srgbClr>
              </a:gs>
              <a:gs pos="100000">
                <a:srgbClr val="005E7F">
                  <a:shade val="100000"/>
                  <a:satMod val="115000"/>
                </a:srgbClr>
              </a:gs>
            </a:gsLst>
            <a:lin ang="5400000" scaled="1"/>
            <a:tileRect/>
          </a:gradFill>
          <a:ln w="9525">
            <a:solidFill>
              <a:schemeClr val="bg1"/>
            </a:solidFill>
            <a:miter lim="800000"/>
            <a:headEnd/>
            <a:tailEnd/>
          </a:ln>
          <a:effectLst>
            <a:outerShdw blurRad="63500" dist="20000" dir="5400000" rotWithShape="0">
              <a:srgbClr val="000000">
                <a:alpha val="37999"/>
              </a:srgbClr>
            </a:outerShdw>
          </a:effectLst>
        </p:spPr>
        <p:txBody>
          <a:bodyPr wrap="square">
            <a:spAutoFit/>
          </a:bodyPr>
          <a:lstStyle/>
          <a:p>
            <a:pPr>
              <a:buFont typeface="Arial" charset="0"/>
              <a:buChar char="•"/>
            </a:pPr>
            <a:r>
              <a:rPr lang="zh-CN" altLang="en-US" sz="800" dirty="0">
                <a:solidFill>
                  <a:srgbClr val="FF0000"/>
                </a:solidFill>
                <a:latin typeface="华文楷体" panose="02010600040101010101" pitchFamily="2" charset="-122"/>
                <a:ea typeface="华文楷体" panose="02010600040101010101" pitchFamily="2" charset="-122"/>
              </a:rPr>
              <a:t>风险事件管理</a:t>
            </a:r>
            <a:endParaRPr lang="en-US" altLang="zh-CN" sz="800" dirty="0">
              <a:solidFill>
                <a:srgbClr val="FF0000"/>
              </a:solidFill>
              <a:latin typeface="华文楷体" panose="02010600040101010101" pitchFamily="2" charset="-122"/>
              <a:ea typeface="华文楷体" panose="02010600040101010101" pitchFamily="2" charset="-122"/>
            </a:endParaRPr>
          </a:p>
          <a:p>
            <a:pPr>
              <a:buFont typeface="Arial" charset="0"/>
              <a:buChar char="•"/>
            </a:pPr>
            <a:r>
              <a:rPr lang="zh-CN" altLang="en-US" sz="800" dirty="0" smtClean="0">
                <a:solidFill>
                  <a:srgbClr val="FF0000"/>
                </a:solidFill>
                <a:latin typeface="华文楷体" panose="02010600040101010101" pitchFamily="2" charset="-122"/>
                <a:ea typeface="华文楷体" panose="02010600040101010101" pitchFamily="2" charset="-122"/>
              </a:rPr>
              <a:t>偿付能力评估</a:t>
            </a:r>
            <a:endParaRPr lang="en-US" altLang="zh-CN" sz="800" dirty="0">
              <a:solidFill>
                <a:srgbClr val="FF0000"/>
              </a:solidFill>
              <a:latin typeface="华文楷体" panose="02010600040101010101" pitchFamily="2" charset="-122"/>
              <a:ea typeface="华文楷体" panose="02010600040101010101" pitchFamily="2" charset="-122"/>
            </a:endParaRPr>
          </a:p>
          <a:p>
            <a:pPr>
              <a:buFont typeface="Arial" charset="0"/>
              <a:buChar char="•"/>
            </a:pPr>
            <a:r>
              <a:rPr lang="zh-CN" altLang="en-US" sz="800" dirty="0">
                <a:solidFill>
                  <a:srgbClr val="FF0000"/>
                </a:solidFill>
                <a:latin typeface="华文楷体" panose="02010600040101010101" pitchFamily="2" charset="-122"/>
                <a:ea typeface="华文楷体" panose="02010600040101010101" pitchFamily="2" charset="-122"/>
              </a:rPr>
              <a:t>关键指标管理</a:t>
            </a:r>
            <a:endParaRPr lang="en-US" altLang="zh-CN" sz="800" dirty="0">
              <a:solidFill>
                <a:srgbClr val="FF0000"/>
              </a:solidFill>
              <a:latin typeface="华文楷体" panose="02010600040101010101" pitchFamily="2" charset="-122"/>
              <a:ea typeface="华文楷体" panose="02010600040101010101" pitchFamily="2" charset="-122"/>
            </a:endParaRPr>
          </a:p>
          <a:p>
            <a:pPr>
              <a:buFont typeface="Arial" charset="0"/>
              <a:buChar char="•"/>
            </a:pPr>
            <a:r>
              <a:rPr lang="zh-CN" altLang="en-US" sz="800" dirty="0">
                <a:solidFill>
                  <a:srgbClr val="FF0000"/>
                </a:solidFill>
                <a:latin typeface="华文楷体" panose="02010600040101010101" pitchFamily="2" charset="-122"/>
                <a:ea typeface="华文楷体" panose="02010600040101010101" pitchFamily="2" charset="-122"/>
              </a:rPr>
              <a:t>行动计划</a:t>
            </a:r>
            <a:r>
              <a:rPr lang="zh-CN" altLang="en-US" sz="800" dirty="0" smtClean="0">
                <a:solidFill>
                  <a:srgbClr val="FF0000"/>
                </a:solidFill>
                <a:latin typeface="华文楷体" panose="02010600040101010101" pitchFamily="2" charset="-122"/>
                <a:ea typeface="华文楷体" panose="02010600040101010101" pitchFamily="2" charset="-122"/>
              </a:rPr>
              <a:t>管理</a:t>
            </a:r>
            <a:endParaRPr lang="en-US" altLang="zh-CN" sz="800" dirty="0" smtClean="0">
              <a:solidFill>
                <a:srgbClr val="FF0000"/>
              </a:solidFill>
              <a:latin typeface="华文楷体" panose="02010600040101010101" pitchFamily="2" charset="-122"/>
              <a:ea typeface="华文楷体" panose="02010600040101010101" pitchFamily="2" charset="-122"/>
            </a:endParaRPr>
          </a:p>
          <a:p>
            <a:pPr>
              <a:buFont typeface="Arial" charset="0"/>
              <a:buChar char="•"/>
            </a:pPr>
            <a:r>
              <a:rPr lang="zh-CN" altLang="en-US" sz="800" dirty="0" smtClean="0">
                <a:solidFill>
                  <a:srgbClr val="FF0000"/>
                </a:solidFill>
                <a:latin typeface="华文楷体" panose="02010600040101010101" pitchFamily="2" charset="-122"/>
                <a:ea typeface="华文楷体" panose="02010600040101010101" pitchFamily="2" charset="-122"/>
              </a:rPr>
              <a:t>风险控制评估</a:t>
            </a:r>
            <a:endParaRPr lang="en-US" altLang="zh-CN" sz="800" dirty="0" smtClean="0">
              <a:solidFill>
                <a:srgbClr val="FF0000"/>
              </a:solidFill>
              <a:latin typeface="华文楷体" panose="02010600040101010101" pitchFamily="2" charset="-122"/>
              <a:ea typeface="华文楷体" panose="02010600040101010101" pitchFamily="2" charset="-122"/>
            </a:endParaRPr>
          </a:p>
          <a:p>
            <a:pPr>
              <a:buFont typeface="Arial" charset="0"/>
              <a:buChar char="•"/>
            </a:pPr>
            <a:r>
              <a:rPr lang="zh-CN" altLang="en-US" sz="800" dirty="0" smtClean="0">
                <a:solidFill>
                  <a:srgbClr val="FF0000"/>
                </a:solidFill>
                <a:latin typeface="华文楷体" panose="02010600040101010101" pitchFamily="2" charset="-122"/>
                <a:ea typeface="华文楷体" panose="02010600040101010101" pitchFamily="2" charset="-122"/>
              </a:rPr>
              <a:t>压力测试</a:t>
            </a:r>
            <a:endParaRPr lang="en-US" altLang="zh-CN" sz="800" dirty="0" smtClean="0">
              <a:solidFill>
                <a:srgbClr val="FF0000"/>
              </a:solidFill>
              <a:latin typeface="华文楷体" panose="02010600040101010101" pitchFamily="2" charset="-122"/>
              <a:ea typeface="华文楷体" panose="02010600040101010101" pitchFamily="2" charset="-122"/>
            </a:endParaRPr>
          </a:p>
          <a:p>
            <a:pPr>
              <a:buFont typeface="Arial" charset="0"/>
              <a:buChar char="•"/>
            </a:pPr>
            <a:r>
              <a:rPr lang="zh-CN" altLang="en-US" sz="800" dirty="0" smtClean="0">
                <a:solidFill>
                  <a:srgbClr val="FF0000"/>
                </a:solidFill>
                <a:latin typeface="华文楷体" panose="02010600040101010101" pitchFamily="2" charset="-122"/>
                <a:ea typeface="华文楷体" panose="02010600040101010101" pitchFamily="2" charset="-122"/>
              </a:rPr>
              <a:t>风险偏好</a:t>
            </a:r>
            <a:endParaRPr lang="en-US" altLang="zh-CN" sz="800" dirty="0">
              <a:solidFill>
                <a:srgbClr val="FF0000"/>
              </a:solidFill>
              <a:latin typeface="华文楷体" panose="02010600040101010101" pitchFamily="2" charset="-122"/>
              <a:ea typeface="华文楷体" panose="02010600040101010101" pitchFamily="2" charset="-122"/>
            </a:endParaRPr>
          </a:p>
          <a:p>
            <a:pPr>
              <a:buFont typeface="Arial" charset="0"/>
              <a:buChar char="•"/>
            </a:pPr>
            <a:r>
              <a:rPr lang="zh-CN" altLang="en-US" sz="800" dirty="0">
                <a:solidFill>
                  <a:srgbClr val="FF0000"/>
                </a:solidFill>
                <a:latin typeface="华文楷体" panose="02010600040101010101" pitchFamily="2" charset="-122"/>
                <a:ea typeface="华文楷体" panose="02010600040101010101" pitchFamily="2" charset="-122"/>
              </a:rPr>
              <a:t>风险</a:t>
            </a:r>
            <a:r>
              <a:rPr lang="zh-CN" altLang="en-US" sz="800" dirty="0" smtClean="0">
                <a:solidFill>
                  <a:srgbClr val="FF0000"/>
                </a:solidFill>
                <a:latin typeface="华文楷体" panose="02010600040101010101" pitchFamily="2" charset="-122"/>
                <a:ea typeface="华文楷体" panose="02010600040101010101" pitchFamily="2" charset="-122"/>
              </a:rPr>
              <a:t>报告报表</a:t>
            </a:r>
            <a:endParaRPr lang="en-US" altLang="zh-CN" sz="800" dirty="0" smtClean="0">
              <a:solidFill>
                <a:srgbClr val="FF0000"/>
              </a:solidFill>
              <a:latin typeface="华文楷体" panose="02010600040101010101" pitchFamily="2" charset="-122"/>
              <a:ea typeface="华文楷体" panose="02010600040101010101" pitchFamily="2" charset="-122"/>
            </a:endParaRPr>
          </a:p>
          <a:p>
            <a:endParaRPr lang="en-US" altLang="zh-CN" sz="800" dirty="0">
              <a:solidFill>
                <a:schemeClr val="bg1"/>
              </a:solidFill>
              <a:latin typeface="华文楷体" panose="02010600040101010101" pitchFamily="2" charset="-122"/>
              <a:ea typeface="华文楷体" panose="02010600040101010101" pitchFamily="2" charset="-122"/>
            </a:endParaRPr>
          </a:p>
          <a:p>
            <a:endParaRPr lang="en-US" altLang="zh-CN" sz="800" dirty="0">
              <a:solidFill>
                <a:schemeClr val="bg1"/>
              </a:solidFill>
              <a:latin typeface="华文楷体" panose="02010600040101010101" pitchFamily="2" charset="-122"/>
              <a:ea typeface="华文楷体" panose="02010600040101010101" pitchFamily="2" charset="-122"/>
            </a:endParaRPr>
          </a:p>
        </p:txBody>
      </p:sp>
      <p:grpSp>
        <p:nvGrpSpPr>
          <p:cNvPr id="3" name="Group 47"/>
          <p:cNvGrpSpPr>
            <a:grpSpLocks/>
          </p:cNvGrpSpPr>
          <p:nvPr/>
        </p:nvGrpSpPr>
        <p:grpSpPr bwMode="auto">
          <a:xfrm>
            <a:off x="5330999" y="4171900"/>
            <a:ext cx="1512168" cy="504056"/>
            <a:chOff x="4604" y="1253"/>
            <a:chExt cx="817" cy="680"/>
          </a:xfrm>
          <a:solidFill>
            <a:srgbClr val="00B0F0"/>
          </a:solidFill>
        </p:grpSpPr>
        <p:sp>
          <p:nvSpPr>
            <p:cNvPr id="128" name="Rectangle 48"/>
            <p:cNvSpPr>
              <a:spLocks noChangeArrowheads="1"/>
            </p:cNvSpPr>
            <p:nvPr/>
          </p:nvSpPr>
          <p:spPr bwMode="auto">
            <a:xfrm rot="10800000" flipV="1">
              <a:off x="4921" y="1253"/>
              <a:ext cx="182" cy="91"/>
            </a:xfrm>
            <a:prstGeom prst="rect">
              <a:avLst/>
            </a:prstGeom>
            <a:grpFill/>
            <a:ln w="9525" algn="ctr">
              <a:solidFill>
                <a:srgbClr val="0070C0"/>
              </a:solidFill>
              <a:miter lim="800000"/>
              <a:headEnd/>
              <a:tailEnd/>
            </a:ln>
          </p:spPr>
          <p:txBody>
            <a:bodyPr wrap="none" anchor="ctr"/>
            <a:lstStyle/>
            <a:p>
              <a:endParaRPr lang="zh-CN" altLang="en-US">
                <a:latin typeface="华文楷体" panose="02010600040101010101" pitchFamily="2" charset="-122"/>
                <a:ea typeface="华文楷体" panose="02010600040101010101" pitchFamily="2" charset="-122"/>
              </a:endParaRPr>
            </a:p>
          </p:txBody>
        </p:sp>
        <p:sp>
          <p:nvSpPr>
            <p:cNvPr id="129" name="Rectangle 49"/>
            <p:cNvSpPr>
              <a:spLocks noChangeArrowheads="1"/>
            </p:cNvSpPr>
            <p:nvPr/>
          </p:nvSpPr>
          <p:spPr bwMode="auto">
            <a:xfrm>
              <a:off x="4921" y="1480"/>
              <a:ext cx="181" cy="272"/>
            </a:xfrm>
            <a:prstGeom prst="rect">
              <a:avLst/>
            </a:prstGeom>
            <a:grpFill/>
            <a:ln w="9525" algn="ctr">
              <a:solidFill>
                <a:srgbClr val="0070C0"/>
              </a:solidFill>
              <a:miter lim="800000"/>
              <a:headEnd/>
              <a:tailEnd/>
            </a:ln>
          </p:spPr>
          <p:txBody>
            <a:bodyPr wrap="none" anchor="ctr"/>
            <a:lstStyle/>
            <a:p>
              <a:endParaRPr lang="zh-CN" altLang="en-US">
                <a:latin typeface="华文楷体" panose="02010600040101010101" pitchFamily="2" charset="-122"/>
                <a:ea typeface="华文楷体" panose="02010600040101010101" pitchFamily="2" charset="-122"/>
              </a:endParaRPr>
            </a:p>
          </p:txBody>
        </p:sp>
        <p:sp>
          <p:nvSpPr>
            <p:cNvPr id="130" name="Rectangle 50"/>
            <p:cNvSpPr>
              <a:spLocks noChangeArrowheads="1"/>
            </p:cNvSpPr>
            <p:nvPr/>
          </p:nvSpPr>
          <p:spPr bwMode="auto">
            <a:xfrm rot="10800000" flipV="1">
              <a:off x="5239" y="1480"/>
              <a:ext cx="182" cy="91"/>
            </a:xfrm>
            <a:prstGeom prst="rect">
              <a:avLst/>
            </a:prstGeom>
            <a:grpFill/>
            <a:ln w="9525" algn="ctr">
              <a:solidFill>
                <a:srgbClr val="0070C0"/>
              </a:solidFill>
              <a:miter lim="800000"/>
              <a:headEnd/>
              <a:tailEnd/>
            </a:ln>
          </p:spPr>
          <p:txBody>
            <a:bodyPr wrap="none" anchor="ctr"/>
            <a:lstStyle/>
            <a:p>
              <a:endParaRPr lang="zh-CN" altLang="en-US">
                <a:latin typeface="华文楷体" panose="02010600040101010101" pitchFamily="2" charset="-122"/>
                <a:ea typeface="华文楷体" panose="02010600040101010101" pitchFamily="2" charset="-122"/>
              </a:endParaRPr>
            </a:p>
          </p:txBody>
        </p:sp>
        <p:sp>
          <p:nvSpPr>
            <p:cNvPr id="131" name="Rectangle 51"/>
            <p:cNvSpPr>
              <a:spLocks noChangeArrowheads="1"/>
            </p:cNvSpPr>
            <p:nvPr/>
          </p:nvSpPr>
          <p:spPr bwMode="auto">
            <a:xfrm rot="10800000" flipV="1">
              <a:off x="4604" y="1434"/>
              <a:ext cx="182" cy="91"/>
            </a:xfrm>
            <a:prstGeom prst="rect">
              <a:avLst/>
            </a:prstGeom>
            <a:grpFill/>
            <a:ln w="9525" algn="ctr">
              <a:solidFill>
                <a:srgbClr val="0070C0"/>
              </a:solidFill>
              <a:miter lim="800000"/>
              <a:headEnd/>
              <a:tailEnd/>
            </a:ln>
          </p:spPr>
          <p:txBody>
            <a:bodyPr wrap="none" anchor="ctr"/>
            <a:lstStyle/>
            <a:p>
              <a:endParaRPr lang="zh-CN" altLang="en-US">
                <a:latin typeface="华文楷体" panose="02010600040101010101" pitchFamily="2" charset="-122"/>
                <a:ea typeface="华文楷体" panose="02010600040101010101" pitchFamily="2" charset="-122"/>
              </a:endParaRPr>
            </a:p>
          </p:txBody>
        </p:sp>
        <p:sp>
          <p:nvSpPr>
            <p:cNvPr id="132" name="Rectangle 52"/>
            <p:cNvSpPr>
              <a:spLocks noChangeArrowheads="1"/>
            </p:cNvSpPr>
            <p:nvPr/>
          </p:nvSpPr>
          <p:spPr bwMode="auto">
            <a:xfrm>
              <a:off x="4604" y="1616"/>
              <a:ext cx="181" cy="181"/>
            </a:xfrm>
            <a:prstGeom prst="rect">
              <a:avLst/>
            </a:prstGeom>
            <a:grpFill/>
            <a:ln w="9525" algn="ctr">
              <a:solidFill>
                <a:srgbClr val="0070C0"/>
              </a:solidFill>
              <a:miter lim="800000"/>
              <a:headEnd/>
              <a:tailEnd/>
            </a:ln>
          </p:spPr>
          <p:txBody>
            <a:bodyPr wrap="none" anchor="ctr"/>
            <a:lstStyle/>
            <a:p>
              <a:endParaRPr lang="zh-CN" altLang="en-US">
                <a:latin typeface="华文楷体" panose="02010600040101010101" pitchFamily="2" charset="-122"/>
                <a:ea typeface="华文楷体" panose="02010600040101010101" pitchFamily="2" charset="-122"/>
              </a:endParaRPr>
            </a:p>
          </p:txBody>
        </p:sp>
        <p:sp>
          <p:nvSpPr>
            <p:cNvPr id="133" name="Rectangle 53"/>
            <p:cNvSpPr>
              <a:spLocks noChangeArrowheads="1"/>
            </p:cNvSpPr>
            <p:nvPr/>
          </p:nvSpPr>
          <p:spPr bwMode="auto">
            <a:xfrm>
              <a:off x="5239" y="1661"/>
              <a:ext cx="181" cy="272"/>
            </a:xfrm>
            <a:prstGeom prst="rect">
              <a:avLst/>
            </a:prstGeom>
            <a:grpFill/>
            <a:ln w="9525" algn="ctr">
              <a:solidFill>
                <a:srgbClr val="0070C0"/>
              </a:solidFill>
              <a:miter lim="800000"/>
              <a:headEnd/>
              <a:tailEnd/>
            </a:ln>
          </p:spPr>
          <p:txBody>
            <a:bodyPr wrap="none" anchor="ctr"/>
            <a:lstStyle/>
            <a:p>
              <a:endParaRPr lang="zh-CN" altLang="en-US">
                <a:latin typeface="华文楷体" panose="02010600040101010101" pitchFamily="2" charset="-122"/>
                <a:ea typeface="华文楷体" panose="02010600040101010101" pitchFamily="2" charset="-122"/>
              </a:endParaRPr>
            </a:p>
          </p:txBody>
        </p:sp>
        <p:sp>
          <p:nvSpPr>
            <p:cNvPr id="134" name="Line 54"/>
            <p:cNvSpPr>
              <a:spLocks noChangeShapeType="1"/>
            </p:cNvSpPr>
            <p:nvPr/>
          </p:nvSpPr>
          <p:spPr bwMode="auto">
            <a:xfrm>
              <a:off x="5012" y="1344"/>
              <a:ext cx="0" cy="136"/>
            </a:xfrm>
            <a:prstGeom prst="line">
              <a:avLst/>
            </a:prstGeom>
            <a:grpFill/>
            <a:ln w="9525">
              <a:solidFill>
                <a:srgbClr val="0070C0"/>
              </a:solidFill>
              <a:round/>
              <a:headEnd/>
              <a:tailEnd/>
            </a:ln>
          </p:spPr>
          <p:txBody>
            <a:bodyPr/>
            <a:lstStyle/>
            <a:p>
              <a:endParaRPr lang="zh-CN" altLang="en-US">
                <a:latin typeface="华文楷体" panose="02010600040101010101" pitchFamily="2" charset="-122"/>
                <a:ea typeface="华文楷体" panose="02010600040101010101" pitchFamily="2" charset="-122"/>
              </a:endParaRPr>
            </a:p>
          </p:txBody>
        </p:sp>
        <p:sp>
          <p:nvSpPr>
            <p:cNvPr id="135" name="Line 55"/>
            <p:cNvSpPr>
              <a:spLocks noChangeShapeType="1"/>
            </p:cNvSpPr>
            <p:nvPr/>
          </p:nvSpPr>
          <p:spPr bwMode="auto">
            <a:xfrm>
              <a:off x="4694" y="1389"/>
              <a:ext cx="635" cy="0"/>
            </a:xfrm>
            <a:prstGeom prst="line">
              <a:avLst/>
            </a:prstGeom>
            <a:grpFill/>
            <a:ln w="9525">
              <a:solidFill>
                <a:srgbClr val="0070C0"/>
              </a:solidFill>
              <a:round/>
              <a:headEnd/>
              <a:tailEnd/>
            </a:ln>
          </p:spPr>
          <p:txBody>
            <a:bodyPr/>
            <a:lstStyle/>
            <a:p>
              <a:endParaRPr lang="zh-CN" altLang="en-US">
                <a:latin typeface="华文楷体" panose="02010600040101010101" pitchFamily="2" charset="-122"/>
                <a:ea typeface="华文楷体" panose="02010600040101010101" pitchFamily="2" charset="-122"/>
              </a:endParaRPr>
            </a:p>
          </p:txBody>
        </p:sp>
        <p:sp>
          <p:nvSpPr>
            <p:cNvPr id="136" name="Line 56"/>
            <p:cNvSpPr>
              <a:spLocks noChangeShapeType="1"/>
            </p:cNvSpPr>
            <p:nvPr/>
          </p:nvSpPr>
          <p:spPr bwMode="auto">
            <a:xfrm>
              <a:off x="5329" y="1389"/>
              <a:ext cx="0" cy="91"/>
            </a:xfrm>
            <a:prstGeom prst="line">
              <a:avLst/>
            </a:prstGeom>
            <a:grpFill/>
            <a:ln w="9525">
              <a:solidFill>
                <a:srgbClr val="0070C0"/>
              </a:solidFill>
              <a:round/>
              <a:headEnd/>
              <a:tailEnd/>
            </a:ln>
          </p:spPr>
          <p:txBody>
            <a:bodyPr/>
            <a:lstStyle/>
            <a:p>
              <a:endParaRPr lang="zh-CN" altLang="en-US">
                <a:latin typeface="华文楷体" panose="02010600040101010101" pitchFamily="2" charset="-122"/>
                <a:ea typeface="华文楷体" panose="02010600040101010101" pitchFamily="2" charset="-122"/>
              </a:endParaRPr>
            </a:p>
          </p:txBody>
        </p:sp>
        <p:sp>
          <p:nvSpPr>
            <p:cNvPr id="137" name="Line 57"/>
            <p:cNvSpPr>
              <a:spLocks noChangeShapeType="1"/>
            </p:cNvSpPr>
            <p:nvPr/>
          </p:nvSpPr>
          <p:spPr bwMode="auto">
            <a:xfrm>
              <a:off x="4694" y="1389"/>
              <a:ext cx="0" cy="45"/>
            </a:xfrm>
            <a:prstGeom prst="line">
              <a:avLst/>
            </a:prstGeom>
            <a:grpFill/>
            <a:ln w="9525">
              <a:solidFill>
                <a:srgbClr val="0070C0"/>
              </a:solidFill>
              <a:round/>
              <a:headEnd/>
              <a:tailEnd/>
            </a:ln>
          </p:spPr>
          <p:txBody>
            <a:bodyPr/>
            <a:lstStyle/>
            <a:p>
              <a:endParaRPr lang="zh-CN" altLang="en-US">
                <a:latin typeface="华文楷体" panose="02010600040101010101" pitchFamily="2" charset="-122"/>
                <a:ea typeface="华文楷体" panose="02010600040101010101" pitchFamily="2" charset="-122"/>
              </a:endParaRPr>
            </a:p>
          </p:txBody>
        </p:sp>
        <p:sp>
          <p:nvSpPr>
            <p:cNvPr id="138" name="Line 58"/>
            <p:cNvSpPr>
              <a:spLocks noChangeShapeType="1"/>
            </p:cNvSpPr>
            <p:nvPr/>
          </p:nvSpPr>
          <p:spPr bwMode="auto">
            <a:xfrm>
              <a:off x="5329" y="1570"/>
              <a:ext cx="0" cy="91"/>
            </a:xfrm>
            <a:prstGeom prst="line">
              <a:avLst/>
            </a:prstGeom>
            <a:grpFill/>
            <a:ln w="9525">
              <a:solidFill>
                <a:srgbClr val="0070C0"/>
              </a:solidFill>
              <a:round/>
              <a:headEnd/>
              <a:tailEnd/>
            </a:ln>
          </p:spPr>
          <p:txBody>
            <a:bodyPr/>
            <a:lstStyle/>
            <a:p>
              <a:endParaRPr lang="zh-CN" altLang="en-US">
                <a:latin typeface="华文楷体" panose="02010600040101010101" pitchFamily="2" charset="-122"/>
                <a:ea typeface="华文楷体" panose="02010600040101010101" pitchFamily="2" charset="-122"/>
              </a:endParaRPr>
            </a:p>
          </p:txBody>
        </p:sp>
        <p:sp>
          <p:nvSpPr>
            <p:cNvPr id="139" name="Line 59"/>
            <p:cNvSpPr>
              <a:spLocks noChangeShapeType="1"/>
            </p:cNvSpPr>
            <p:nvPr/>
          </p:nvSpPr>
          <p:spPr bwMode="auto">
            <a:xfrm>
              <a:off x="5012" y="1752"/>
              <a:ext cx="0" cy="90"/>
            </a:xfrm>
            <a:prstGeom prst="line">
              <a:avLst/>
            </a:prstGeom>
            <a:grpFill/>
            <a:ln w="9525">
              <a:solidFill>
                <a:srgbClr val="0070C0"/>
              </a:solidFill>
              <a:round/>
              <a:headEnd/>
              <a:tailEnd/>
            </a:ln>
          </p:spPr>
          <p:txBody>
            <a:bodyPr/>
            <a:lstStyle/>
            <a:p>
              <a:endParaRPr lang="zh-CN" altLang="en-US">
                <a:latin typeface="华文楷体" panose="02010600040101010101" pitchFamily="2" charset="-122"/>
                <a:ea typeface="华文楷体" panose="02010600040101010101" pitchFamily="2" charset="-122"/>
              </a:endParaRPr>
            </a:p>
          </p:txBody>
        </p:sp>
        <p:sp>
          <p:nvSpPr>
            <p:cNvPr id="140" name="Line 60"/>
            <p:cNvSpPr>
              <a:spLocks noChangeShapeType="1"/>
            </p:cNvSpPr>
            <p:nvPr/>
          </p:nvSpPr>
          <p:spPr bwMode="auto">
            <a:xfrm>
              <a:off x="5012" y="1842"/>
              <a:ext cx="227" cy="0"/>
            </a:xfrm>
            <a:prstGeom prst="line">
              <a:avLst/>
            </a:prstGeom>
            <a:grpFill/>
            <a:ln w="9525">
              <a:solidFill>
                <a:srgbClr val="0070C0"/>
              </a:solidFill>
              <a:round/>
              <a:headEnd/>
              <a:tailEnd/>
            </a:ln>
          </p:spPr>
          <p:txBody>
            <a:bodyPr/>
            <a:lstStyle/>
            <a:p>
              <a:endParaRPr lang="zh-CN" altLang="en-US">
                <a:latin typeface="华文楷体" panose="02010600040101010101" pitchFamily="2" charset="-122"/>
                <a:ea typeface="华文楷体" panose="02010600040101010101" pitchFamily="2" charset="-122"/>
              </a:endParaRPr>
            </a:p>
          </p:txBody>
        </p:sp>
        <p:sp>
          <p:nvSpPr>
            <p:cNvPr id="141" name="Line 61"/>
            <p:cNvSpPr>
              <a:spLocks noChangeShapeType="1"/>
            </p:cNvSpPr>
            <p:nvPr/>
          </p:nvSpPr>
          <p:spPr bwMode="auto">
            <a:xfrm>
              <a:off x="4694" y="1525"/>
              <a:ext cx="0" cy="91"/>
            </a:xfrm>
            <a:prstGeom prst="line">
              <a:avLst/>
            </a:prstGeom>
            <a:grpFill/>
            <a:ln w="9525">
              <a:solidFill>
                <a:srgbClr val="0070C0"/>
              </a:solidFill>
              <a:round/>
              <a:headEnd/>
              <a:tailEnd/>
            </a:ln>
          </p:spPr>
          <p:txBody>
            <a:bodyPr/>
            <a:lstStyle/>
            <a:p>
              <a:endParaRPr lang="zh-CN" altLang="en-US">
                <a:latin typeface="华文楷体" panose="02010600040101010101" pitchFamily="2" charset="-122"/>
                <a:ea typeface="华文楷体" panose="02010600040101010101" pitchFamily="2" charset="-122"/>
              </a:endParaRPr>
            </a:p>
          </p:txBody>
        </p:sp>
        <p:sp>
          <p:nvSpPr>
            <p:cNvPr id="142" name="Line 62"/>
            <p:cNvSpPr>
              <a:spLocks noChangeShapeType="1"/>
            </p:cNvSpPr>
            <p:nvPr/>
          </p:nvSpPr>
          <p:spPr bwMode="auto">
            <a:xfrm>
              <a:off x="4785" y="1661"/>
              <a:ext cx="136" cy="0"/>
            </a:xfrm>
            <a:prstGeom prst="line">
              <a:avLst/>
            </a:prstGeom>
            <a:grpFill/>
            <a:ln w="9525">
              <a:solidFill>
                <a:srgbClr val="0070C0"/>
              </a:solidFill>
              <a:round/>
              <a:headEnd/>
              <a:tailEnd/>
            </a:ln>
          </p:spPr>
          <p:txBody>
            <a:bodyPr/>
            <a:lstStyle/>
            <a:p>
              <a:endParaRPr lang="zh-CN" altLang="en-US">
                <a:latin typeface="华文楷体" panose="02010600040101010101" pitchFamily="2" charset="-122"/>
                <a:ea typeface="华文楷体" panose="02010600040101010101" pitchFamily="2" charset="-122"/>
              </a:endParaRPr>
            </a:p>
          </p:txBody>
        </p:sp>
      </p:grpSp>
      <p:sp>
        <p:nvSpPr>
          <p:cNvPr id="7" name="AutoShape 4"/>
          <p:cNvSpPr>
            <a:spLocks noChangeArrowheads="1"/>
          </p:cNvSpPr>
          <p:nvPr/>
        </p:nvSpPr>
        <p:spPr bwMode="auto">
          <a:xfrm>
            <a:off x="1755184" y="5560794"/>
            <a:ext cx="225425" cy="415766"/>
          </a:xfrm>
          <a:prstGeom prst="upDownArrow">
            <a:avLst>
              <a:gd name="adj1" fmla="val 50000"/>
              <a:gd name="adj2" fmla="val 20000"/>
            </a:avLst>
          </a:prstGeom>
          <a:solidFill>
            <a:schemeClr val="bg1">
              <a:lumMod val="50000"/>
            </a:schemeClr>
          </a:solidFill>
          <a:ln w="9525">
            <a:solidFill>
              <a:schemeClr val="tx1"/>
            </a:solidFill>
            <a:miter lim="800000"/>
            <a:headEnd/>
            <a:tailEnd/>
          </a:ln>
        </p:spPr>
        <p:txBody>
          <a:bodyPr anchor="ctr">
            <a:spAutoFit/>
          </a:bodyPr>
          <a:lstStyle/>
          <a:p>
            <a:endParaRPr lang="zh-CN" altLang="en-US">
              <a:latin typeface="华文楷体" panose="02010600040101010101" pitchFamily="2" charset="-122"/>
              <a:ea typeface="华文楷体" panose="02010600040101010101" pitchFamily="2" charset="-122"/>
            </a:endParaRPr>
          </a:p>
        </p:txBody>
      </p:sp>
      <p:sp>
        <p:nvSpPr>
          <p:cNvPr id="8" name="AutoShape 5"/>
          <p:cNvSpPr>
            <a:spLocks noChangeArrowheads="1"/>
          </p:cNvSpPr>
          <p:nvPr/>
        </p:nvSpPr>
        <p:spPr bwMode="auto">
          <a:xfrm>
            <a:off x="2663235" y="5571524"/>
            <a:ext cx="209550" cy="394335"/>
          </a:xfrm>
          <a:prstGeom prst="upArrow">
            <a:avLst>
              <a:gd name="adj1" fmla="val 50000"/>
              <a:gd name="adj2" fmla="val 25000"/>
            </a:avLst>
          </a:prstGeom>
          <a:solidFill>
            <a:schemeClr val="bg1">
              <a:lumMod val="50000"/>
            </a:schemeClr>
          </a:solidFill>
          <a:ln w="9525">
            <a:solidFill>
              <a:schemeClr val="tx1"/>
            </a:solidFill>
            <a:miter lim="800000"/>
            <a:headEnd/>
            <a:tailEnd/>
          </a:ln>
        </p:spPr>
        <p:txBody>
          <a:bodyPr anchor="ctr">
            <a:spAutoFit/>
          </a:bodyPr>
          <a:lstStyle/>
          <a:p>
            <a:endParaRPr lang="zh-CN" altLang="en-US">
              <a:latin typeface="华文楷体" panose="02010600040101010101" pitchFamily="2" charset="-122"/>
              <a:ea typeface="华文楷体" panose="02010600040101010101" pitchFamily="2" charset="-122"/>
            </a:endParaRPr>
          </a:p>
        </p:txBody>
      </p:sp>
      <p:sp>
        <p:nvSpPr>
          <p:cNvPr id="9" name="AutoShape 6"/>
          <p:cNvSpPr>
            <a:spLocks noChangeArrowheads="1"/>
          </p:cNvSpPr>
          <p:nvPr/>
        </p:nvSpPr>
        <p:spPr bwMode="auto">
          <a:xfrm>
            <a:off x="3553817" y="5569738"/>
            <a:ext cx="233362" cy="397907"/>
          </a:xfrm>
          <a:prstGeom prst="upArrow">
            <a:avLst>
              <a:gd name="adj1" fmla="val 50000"/>
              <a:gd name="adj2" fmla="val 25000"/>
            </a:avLst>
          </a:prstGeom>
          <a:solidFill>
            <a:schemeClr val="bg1">
              <a:lumMod val="50000"/>
            </a:schemeClr>
          </a:solidFill>
          <a:ln w="9525">
            <a:solidFill>
              <a:schemeClr val="tx1"/>
            </a:solidFill>
            <a:miter lim="800000"/>
            <a:headEnd/>
            <a:tailEnd/>
          </a:ln>
        </p:spPr>
        <p:txBody>
          <a:bodyPr anchor="ctr">
            <a:spAutoFit/>
          </a:bodyPr>
          <a:lstStyle/>
          <a:p>
            <a:endParaRPr lang="zh-CN" altLang="en-US">
              <a:latin typeface="华文楷体" panose="02010600040101010101" pitchFamily="2" charset="-122"/>
              <a:ea typeface="华文楷体" panose="02010600040101010101" pitchFamily="2" charset="-122"/>
            </a:endParaRPr>
          </a:p>
        </p:txBody>
      </p:sp>
      <p:sp>
        <p:nvSpPr>
          <p:cNvPr id="10" name="AutoShape 7"/>
          <p:cNvSpPr>
            <a:spLocks noChangeArrowheads="1"/>
          </p:cNvSpPr>
          <p:nvPr/>
        </p:nvSpPr>
        <p:spPr bwMode="auto">
          <a:xfrm>
            <a:off x="4469804" y="5569738"/>
            <a:ext cx="233363" cy="397907"/>
          </a:xfrm>
          <a:prstGeom prst="upArrow">
            <a:avLst>
              <a:gd name="adj1" fmla="val 50000"/>
              <a:gd name="adj2" fmla="val 25000"/>
            </a:avLst>
          </a:prstGeom>
          <a:solidFill>
            <a:schemeClr val="bg1">
              <a:lumMod val="50000"/>
            </a:schemeClr>
          </a:solidFill>
          <a:ln w="9525">
            <a:solidFill>
              <a:schemeClr val="tx1"/>
            </a:solidFill>
            <a:miter lim="800000"/>
            <a:headEnd/>
            <a:tailEnd/>
          </a:ln>
        </p:spPr>
        <p:txBody>
          <a:bodyPr anchor="ctr">
            <a:spAutoFit/>
          </a:bodyPr>
          <a:lstStyle/>
          <a:p>
            <a:endParaRPr lang="zh-CN" altLang="en-US">
              <a:latin typeface="华文楷体" panose="02010600040101010101" pitchFamily="2" charset="-122"/>
              <a:ea typeface="华文楷体" panose="02010600040101010101" pitchFamily="2" charset="-122"/>
            </a:endParaRPr>
          </a:p>
        </p:txBody>
      </p:sp>
      <p:sp>
        <p:nvSpPr>
          <p:cNvPr id="11" name="AutoShape 8"/>
          <p:cNvSpPr>
            <a:spLocks noChangeArrowheads="1"/>
          </p:cNvSpPr>
          <p:nvPr/>
        </p:nvSpPr>
        <p:spPr bwMode="auto">
          <a:xfrm>
            <a:off x="5384204" y="5569738"/>
            <a:ext cx="233363" cy="397907"/>
          </a:xfrm>
          <a:prstGeom prst="upArrow">
            <a:avLst>
              <a:gd name="adj1" fmla="val 50000"/>
              <a:gd name="adj2" fmla="val 25000"/>
            </a:avLst>
          </a:prstGeom>
          <a:solidFill>
            <a:schemeClr val="bg1">
              <a:lumMod val="50000"/>
            </a:schemeClr>
          </a:solidFill>
          <a:ln w="9525">
            <a:solidFill>
              <a:schemeClr val="tx1"/>
            </a:solidFill>
            <a:miter lim="800000"/>
            <a:headEnd/>
            <a:tailEnd/>
          </a:ln>
        </p:spPr>
        <p:txBody>
          <a:bodyPr anchor="ctr">
            <a:spAutoFit/>
          </a:bodyPr>
          <a:lstStyle/>
          <a:p>
            <a:endParaRPr lang="zh-CN" altLang="en-US">
              <a:latin typeface="华文楷体" panose="02010600040101010101" pitchFamily="2" charset="-122"/>
              <a:ea typeface="华文楷体" panose="02010600040101010101" pitchFamily="2" charset="-122"/>
            </a:endParaRPr>
          </a:p>
        </p:txBody>
      </p:sp>
      <p:sp>
        <p:nvSpPr>
          <p:cNvPr id="33" name="AutoShape 30"/>
          <p:cNvSpPr>
            <a:spLocks noChangeArrowheads="1"/>
          </p:cNvSpPr>
          <p:nvPr/>
        </p:nvSpPr>
        <p:spPr bwMode="auto">
          <a:xfrm>
            <a:off x="6300192" y="5558215"/>
            <a:ext cx="234950" cy="419338"/>
          </a:xfrm>
          <a:prstGeom prst="upDownArrow">
            <a:avLst>
              <a:gd name="adj1" fmla="val 50000"/>
              <a:gd name="adj2" fmla="val 20000"/>
            </a:avLst>
          </a:prstGeom>
          <a:solidFill>
            <a:schemeClr val="bg1">
              <a:lumMod val="50000"/>
            </a:schemeClr>
          </a:solidFill>
          <a:ln w="9525">
            <a:solidFill>
              <a:schemeClr val="tx1"/>
            </a:solidFill>
            <a:miter lim="800000"/>
            <a:headEnd/>
            <a:tailEnd/>
          </a:ln>
        </p:spPr>
        <p:txBody>
          <a:bodyPr anchor="ctr">
            <a:spAutoFit/>
          </a:bodyPr>
          <a:lstStyle/>
          <a:p>
            <a:endParaRPr lang="zh-CN" altLang="en-US">
              <a:latin typeface="华文楷体" panose="02010600040101010101" pitchFamily="2" charset="-122"/>
              <a:ea typeface="华文楷体" panose="02010600040101010101" pitchFamily="2" charset="-122"/>
            </a:endParaRPr>
          </a:p>
        </p:txBody>
      </p:sp>
      <p:sp>
        <p:nvSpPr>
          <p:cNvPr id="34" name="AutoShape 31"/>
          <p:cNvSpPr>
            <a:spLocks noChangeArrowheads="1"/>
          </p:cNvSpPr>
          <p:nvPr/>
        </p:nvSpPr>
        <p:spPr bwMode="auto">
          <a:xfrm>
            <a:off x="7184703" y="5560001"/>
            <a:ext cx="222250" cy="415766"/>
          </a:xfrm>
          <a:prstGeom prst="upDownArrow">
            <a:avLst>
              <a:gd name="adj1" fmla="val 50000"/>
              <a:gd name="adj2" fmla="val 20000"/>
            </a:avLst>
          </a:prstGeom>
          <a:solidFill>
            <a:schemeClr val="bg1">
              <a:lumMod val="50000"/>
            </a:schemeClr>
          </a:solidFill>
          <a:ln w="9525">
            <a:solidFill>
              <a:schemeClr val="tx1"/>
            </a:solidFill>
            <a:miter lim="800000"/>
            <a:headEnd/>
            <a:tailEnd/>
          </a:ln>
        </p:spPr>
        <p:txBody>
          <a:bodyPr anchor="ctr">
            <a:spAutoFit/>
          </a:bodyPr>
          <a:lstStyle/>
          <a:p>
            <a:endParaRPr lang="zh-CN" altLang="en-US">
              <a:latin typeface="华文楷体" panose="02010600040101010101" pitchFamily="2" charset="-122"/>
              <a:ea typeface="华文楷体" panose="02010600040101010101" pitchFamily="2" charset="-122"/>
            </a:endParaRPr>
          </a:p>
        </p:txBody>
      </p:sp>
      <p:sp>
        <p:nvSpPr>
          <p:cNvPr id="35" name="AutoShape 64"/>
          <p:cNvSpPr>
            <a:spLocks noChangeArrowheads="1"/>
          </p:cNvSpPr>
          <p:nvPr/>
        </p:nvSpPr>
        <p:spPr bwMode="auto">
          <a:xfrm>
            <a:off x="8089583" y="5591963"/>
            <a:ext cx="234950" cy="397907"/>
          </a:xfrm>
          <a:prstGeom prst="upArrow">
            <a:avLst>
              <a:gd name="adj1" fmla="val 50000"/>
              <a:gd name="adj2" fmla="val 25000"/>
            </a:avLst>
          </a:prstGeom>
          <a:solidFill>
            <a:schemeClr val="bg1">
              <a:lumMod val="50000"/>
            </a:schemeClr>
          </a:solidFill>
          <a:ln w="9525">
            <a:solidFill>
              <a:schemeClr val="tx1"/>
            </a:solidFill>
            <a:miter lim="800000"/>
            <a:headEnd/>
            <a:tailEnd/>
          </a:ln>
        </p:spPr>
        <p:txBody>
          <a:bodyPr anchor="ctr">
            <a:spAutoFit/>
          </a:bodyPr>
          <a:lstStyle/>
          <a:p>
            <a:endParaRPr lang="zh-CN" altLang="en-US">
              <a:latin typeface="华文楷体" panose="02010600040101010101" pitchFamily="2" charset="-122"/>
              <a:ea typeface="华文楷体" panose="02010600040101010101" pitchFamily="2" charset="-122"/>
            </a:endParaRPr>
          </a:p>
        </p:txBody>
      </p:sp>
      <p:sp>
        <p:nvSpPr>
          <p:cNvPr id="127" name="椭圆 126"/>
          <p:cNvSpPr/>
          <p:nvPr/>
        </p:nvSpPr>
        <p:spPr>
          <a:xfrm>
            <a:off x="323534" y="3068960"/>
            <a:ext cx="7200800" cy="86409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Tree>
    <p:extLst>
      <p:ext uri="{BB962C8B-B14F-4D97-AF65-F5344CB8AC3E}">
        <p14:creationId xmlns="" xmlns:p14="http://schemas.microsoft.com/office/powerpoint/2010/main" val="10582435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11"/>
          <p:cNvPicPr>
            <a:picLocks noChangeAspect="1" noChangeArrowheads="1"/>
          </p:cNvPicPr>
          <p:nvPr/>
        </p:nvPicPr>
        <p:blipFill>
          <a:blip r:embed="rId3" cstate="print"/>
          <a:srcRect/>
          <a:stretch>
            <a:fillRect/>
          </a:stretch>
        </p:blipFill>
        <p:spPr bwMode="auto">
          <a:xfrm>
            <a:off x="2843213" y="1124744"/>
            <a:ext cx="5905500" cy="2520950"/>
          </a:xfrm>
          <a:prstGeom prst="rect">
            <a:avLst/>
          </a:prstGeom>
          <a:noFill/>
          <a:ln w="9525">
            <a:noFill/>
            <a:miter lim="800000"/>
            <a:headEnd/>
            <a:tailEnd/>
          </a:ln>
        </p:spPr>
      </p:pic>
      <p:sp>
        <p:nvSpPr>
          <p:cNvPr id="14339" name="Title 1"/>
          <p:cNvSpPr>
            <a:spLocks noGrp="1"/>
          </p:cNvSpPr>
          <p:nvPr>
            <p:ph type="title"/>
          </p:nvPr>
        </p:nvSpPr>
        <p:spPr bwMode="auto">
          <a:xfrm>
            <a:off x="419100" y="188640"/>
            <a:ext cx="8185348" cy="836612"/>
          </a:xfrm>
          <a:noFill/>
          <a:ln>
            <a:miter lim="800000"/>
            <a:headEnd/>
            <a:tailEnd/>
          </a:ln>
        </p:spPr>
        <p:txBody>
          <a:bodyPr vert="horz" wrap="square" lIns="91440" tIns="45720" rIns="91440" bIns="45720" numCol="1" anchor="t" anchorCtr="0" compatLnSpc="1">
            <a:prstTxWarp prst="textNoShape">
              <a:avLst/>
            </a:prstTxWarp>
          </a:bodyPr>
          <a:lstStyle/>
          <a:p>
            <a:pPr algn="l"/>
            <a:r>
              <a:rPr lang="zh-CN" altLang="en-US" sz="3600" dirty="0" smtClean="0">
                <a:latin typeface="黑体" pitchFamily="49" charset="-122"/>
                <a:ea typeface="黑体" pitchFamily="49" charset="-122"/>
              </a:rPr>
              <a:t>成熟的流程引擎工具</a:t>
            </a:r>
            <a:endParaRPr lang="en-US" sz="3600" dirty="0" smtClean="0">
              <a:latin typeface="黑体" pitchFamily="49" charset="-122"/>
              <a:ea typeface="黑体" pitchFamily="49" charset="-122"/>
            </a:endParaRPr>
          </a:p>
        </p:txBody>
      </p:sp>
      <p:sp>
        <p:nvSpPr>
          <p:cNvPr id="14341" name="AutoShape 1" descr="C:\Users\a\AppData\Roaming\Tencent\Users\982849844\QQ\WinTemp\RichOle\HU59C1U_NR%YM1LK$87B.jpg"/>
          <p:cNvSpPr>
            <a:spLocks noChangeAspect="1" noChangeArrowheads="1"/>
          </p:cNvSpPr>
          <p:nvPr/>
        </p:nvSpPr>
        <p:spPr bwMode="auto">
          <a:xfrm>
            <a:off x="0" y="0"/>
            <a:ext cx="304800" cy="304800"/>
          </a:xfrm>
          <a:prstGeom prst="rect">
            <a:avLst/>
          </a:prstGeom>
          <a:noFill/>
          <a:ln w="9525">
            <a:noFill/>
            <a:miter lim="800000"/>
            <a:headEnd/>
            <a:tailEnd/>
          </a:ln>
        </p:spPr>
        <p:txBody>
          <a:bodyPr/>
          <a:lstStyle/>
          <a:p>
            <a:endParaRPr lang="zh-CN" altLang="en-US"/>
          </a:p>
        </p:txBody>
      </p:sp>
      <p:sp>
        <p:nvSpPr>
          <p:cNvPr id="14342" name="AutoShape 2" descr="C:\Users\a\AppData\Roaming\Tencent\Users\982849844\QQ\WinTemp\RichOle\HU59C1U_NR%YM1LK$87B.jpg"/>
          <p:cNvSpPr>
            <a:spLocks noChangeAspect="1" noChangeArrowheads="1"/>
          </p:cNvSpPr>
          <p:nvPr/>
        </p:nvSpPr>
        <p:spPr bwMode="auto">
          <a:xfrm>
            <a:off x="0" y="0"/>
            <a:ext cx="304800" cy="304800"/>
          </a:xfrm>
          <a:prstGeom prst="rect">
            <a:avLst/>
          </a:prstGeom>
          <a:noFill/>
          <a:ln w="9525">
            <a:noFill/>
            <a:miter lim="800000"/>
            <a:headEnd/>
            <a:tailEnd/>
          </a:ln>
        </p:spPr>
        <p:txBody>
          <a:bodyPr/>
          <a:lstStyle/>
          <a:p>
            <a:endParaRPr lang="zh-CN" altLang="en-US"/>
          </a:p>
        </p:txBody>
      </p:sp>
      <p:sp>
        <p:nvSpPr>
          <p:cNvPr id="14343" name="AutoShape 3" descr="C:\Users\a\AppData\Roaming\Tencent\Users\982849844\QQ\WinTemp\RichOle\HU59C1U_NR%YM1LK$87B.jpg"/>
          <p:cNvSpPr>
            <a:spLocks noChangeAspect="1" noChangeArrowheads="1"/>
          </p:cNvSpPr>
          <p:nvPr/>
        </p:nvSpPr>
        <p:spPr bwMode="auto">
          <a:xfrm>
            <a:off x="0" y="0"/>
            <a:ext cx="304800" cy="304800"/>
          </a:xfrm>
          <a:prstGeom prst="rect">
            <a:avLst/>
          </a:prstGeom>
          <a:noFill/>
          <a:ln w="9525">
            <a:noFill/>
            <a:miter lim="800000"/>
            <a:headEnd/>
            <a:tailEnd/>
          </a:ln>
        </p:spPr>
        <p:txBody>
          <a:bodyPr/>
          <a:lstStyle/>
          <a:p>
            <a:endParaRPr lang="zh-CN" altLang="en-US"/>
          </a:p>
        </p:txBody>
      </p:sp>
      <p:sp>
        <p:nvSpPr>
          <p:cNvPr id="14344" name="AutoShape 4" descr="C:\Users\a\AppData\Roaming\Tencent\Users\982849844\QQ\WinTemp\RichOle\HU59C1U_NR%YM1LK$87B.jpg"/>
          <p:cNvSpPr>
            <a:spLocks noChangeAspect="1" noChangeArrowheads="1"/>
          </p:cNvSpPr>
          <p:nvPr/>
        </p:nvSpPr>
        <p:spPr bwMode="auto">
          <a:xfrm>
            <a:off x="0" y="0"/>
            <a:ext cx="304800" cy="304800"/>
          </a:xfrm>
          <a:prstGeom prst="rect">
            <a:avLst/>
          </a:prstGeom>
          <a:noFill/>
          <a:ln w="9525">
            <a:noFill/>
            <a:miter lim="800000"/>
            <a:headEnd/>
            <a:tailEnd/>
          </a:ln>
        </p:spPr>
        <p:txBody>
          <a:bodyPr/>
          <a:lstStyle/>
          <a:p>
            <a:endParaRPr lang="zh-CN" altLang="en-US"/>
          </a:p>
        </p:txBody>
      </p:sp>
      <p:pic>
        <p:nvPicPr>
          <p:cNvPr id="14345" name="Picture 5" descr="C:\Users\a\AppData\Roaming\Tencent\Users\982849844\QQ\WinTemp\RichOle\PPH(]6U}FB2_J5}N$SNZZ(U.jpg"/>
          <p:cNvPicPr>
            <a:picLocks noChangeAspect="1" noChangeArrowheads="1"/>
          </p:cNvPicPr>
          <p:nvPr/>
        </p:nvPicPr>
        <p:blipFill>
          <a:blip r:embed="rId4" cstate="print"/>
          <a:srcRect/>
          <a:stretch>
            <a:fillRect/>
          </a:stretch>
        </p:blipFill>
        <p:spPr bwMode="auto">
          <a:xfrm>
            <a:off x="2855064" y="3733542"/>
            <a:ext cx="5905500" cy="2503770"/>
          </a:xfrm>
          <a:prstGeom prst="rect">
            <a:avLst/>
          </a:prstGeom>
          <a:noFill/>
          <a:ln w="9525">
            <a:noFill/>
            <a:miter lim="800000"/>
            <a:headEnd/>
            <a:tailEnd/>
          </a:ln>
        </p:spPr>
      </p:pic>
      <p:sp>
        <p:nvSpPr>
          <p:cNvPr id="2" name="矩形 1"/>
          <p:cNvSpPr/>
          <p:nvPr/>
        </p:nvSpPr>
        <p:spPr>
          <a:xfrm>
            <a:off x="419100" y="1873974"/>
            <a:ext cx="2112135" cy="8886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smtClean="0"/>
              <a:t>支持面向开发人员的开发设计工具</a:t>
            </a:r>
            <a:endParaRPr lang="zh-CN" altLang="en-US" b="1" dirty="0"/>
          </a:p>
        </p:txBody>
      </p:sp>
      <p:sp>
        <p:nvSpPr>
          <p:cNvPr id="12" name="矩形 11"/>
          <p:cNvSpPr/>
          <p:nvPr/>
        </p:nvSpPr>
        <p:spPr>
          <a:xfrm>
            <a:off x="419100" y="4541106"/>
            <a:ext cx="2112135" cy="8886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smtClean="0"/>
              <a:t>支持面向业务人员的</a:t>
            </a:r>
            <a:r>
              <a:rPr lang="en-US" altLang="zh-CN" b="1" dirty="0" smtClean="0"/>
              <a:t>Web</a:t>
            </a:r>
            <a:r>
              <a:rPr lang="zh-CN" altLang="en-US" b="1" dirty="0" smtClean="0"/>
              <a:t>设计工具</a:t>
            </a:r>
            <a:endParaRPr lang="zh-CN" altLang="en-US" b="1" dirty="0"/>
          </a:p>
        </p:txBody>
      </p:sp>
    </p:spTree>
    <p:extLst>
      <p:ext uri="{BB962C8B-B14F-4D97-AF65-F5344CB8AC3E}">
        <p14:creationId xmlns="" xmlns:p14="http://schemas.microsoft.com/office/powerpoint/2010/main" val="5978283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descr="C:\Users\a\AppData\Roaming\Tencent\Users\982849844\QQ\WinTemp\RichOle\]]TMWRWO}[XC4)$[4%Q74CD.jpg"/>
          <p:cNvPicPr>
            <a:picLocks noChangeAspect="1" noChangeArrowheads="1"/>
          </p:cNvPicPr>
          <p:nvPr/>
        </p:nvPicPr>
        <p:blipFill>
          <a:blip r:embed="rId3" cstate="print"/>
          <a:srcRect/>
          <a:stretch>
            <a:fillRect/>
          </a:stretch>
        </p:blipFill>
        <p:spPr bwMode="auto">
          <a:xfrm>
            <a:off x="2771800" y="2276699"/>
            <a:ext cx="5976913" cy="2016125"/>
          </a:xfrm>
          <a:prstGeom prst="rect">
            <a:avLst/>
          </a:prstGeom>
          <a:noFill/>
          <a:ln w="9525">
            <a:noFill/>
            <a:miter lim="800000"/>
            <a:headEnd/>
            <a:tailEnd/>
          </a:ln>
        </p:spPr>
      </p:pic>
      <p:pic>
        <p:nvPicPr>
          <p:cNvPr id="15363" name="Picture 3" descr="C:\Users\a\AppData\Roaming\Tencent\Users\982849844\QQ\WinTemp\RichOle\]EC_95M~G@@D)HMGSI7O[IO.jpg"/>
          <p:cNvPicPr>
            <a:picLocks noChangeAspect="1" noChangeArrowheads="1"/>
          </p:cNvPicPr>
          <p:nvPr/>
        </p:nvPicPr>
        <p:blipFill>
          <a:blip r:embed="rId4" cstate="print"/>
          <a:srcRect/>
          <a:stretch>
            <a:fillRect/>
          </a:stretch>
        </p:blipFill>
        <p:spPr bwMode="auto">
          <a:xfrm>
            <a:off x="2819563" y="1124174"/>
            <a:ext cx="5929150" cy="762000"/>
          </a:xfrm>
          <a:prstGeom prst="rect">
            <a:avLst/>
          </a:prstGeom>
          <a:noFill/>
          <a:ln w="9525">
            <a:noFill/>
            <a:miter lim="800000"/>
            <a:headEnd/>
            <a:tailEnd/>
          </a:ln>
        </p:spPr>
      </p:pic>
      <p:sp>
        <p:nvSpPr>
          <p:cNvPr id="15364" name="Title 1"/>
          <p:cNvSpPr>
            <a:spLocks noGrp="1"/>
          </p:cNvSpPr>
          <p:nvPr>
            <p:ph type="title"/>
          </p:nvPr>
        </p:nvSpPr>
        <p:spPr bwMode="auto">
          <a:xfrm>
            <a:off x="457200" y="260648"/>
            <a:ext cx="8158287" cy="836612"/>
          </a:xfrm>
          <a:noFill/>
          <a:ln>
            <a:miter lim="800000"/>
            <a:headEnd/>
            <a:tailEnd/>
          </a:ln>
        </p:spPr>
        <p:txBody>
          <a:bodyPr vert="horz" wrap="square" lIns="91440" tIns="45720" rIns="91440" bIns="45720" numCol="1" anchor="t" anchorCtr="0" compatLnSpc="1">
            <a:prstTxWarp prst="textNoShape">
              <a:avLst/>
            </a:prstTxWarp>
          </a:bodyPr>
          <a:lstStyle/>
          <a:p>
            <a:pPr algn="l"/>
            <a:r>
              <a:rPr lang="zh-CN" altLang="en-US" sz="3600" smtClean="0">
                <a:latin typeface="黑体" pitchFamily="49" charset="-122"/>
                <a:ea typeface="黑体" pitchFamily="49" charset="-122"/>
              </a:rPr>
              <a:t>成熟</a:t>
            </a:r>
            <a:r>
              <a:rPr lang="zh-CN" altLang="en-US" sz="3600" dirty="0">
                <a:latin typeface="黑体" pitchFamily="49" charset="-122"/>
                <a:ea typeface="黑体" pitchFamily="49" charset="-122"/>
              </a:rPr>
              <a:t>的流程引擎工具</a:t>
            </a:r>
            <a:endParaRPr lang="en-US" sz="3600" dirty="0" smtClean="0">
              <a:latin typeface="黑体" pitchFamily="49" charset="-122"/>
              <a:ea typeface="黑体" pitchFamily="49" charset="-122"/>
            </a:endParaRPr>
          </a:p>
        </p:txBody>
      </p:sp>
      <p:sp>
        <p:nvSpPr>
          <p:cNvPr id="9" name="内容占位符 2"/>
          <p:cNvSpPr txBox="1">
            <a:spLocks/>
          </p:cNvSpPr>
          <p:nvPr/>
        </p:nvSpPr>
        <p:spPr>
          <a:xfrm>
            <a:off x="-2574107" y="861402"/>
            <a:ext cx="2627313" cy="5661025"/>
          </a:xfrm>
          <a:prstGeom prst="rect">
            <a:avLst/>
          </a:prstGeom>
        </p:spPr>
        <p:txBody>
          <a:bodyPr/>
          <a:lstStyle/>
          <a:p>
            <a:pPr marL="342900" indent="-342900" eaLnBrk="0" hangingPunct="0">
              <a:spcBef>
                <a:spcPct val="20000"/>
              </a:spcBef>
              <a:buFont typeface="Arial" pitchFamily="34" charset="0"/>
              <a:buChar char="•"/>
              <a:defRPr/>
            </a:pPr>
            <a:endParaRPr lang="en-US" altLang="zh-CN" sz="2400" dirty="0">
              <a:solidFill>
                <a:schemeClr val="accent1">
                  <a:lumMod val="50000"/>
                </a:schemeClr>
              </a:solidFill>
              <a:latin typeface="黑体" pitchFamily="2" charset="-122"/>
              <a:ea typeface="黑体" pitchFamily="2" charset="-122"/>
            </a:endParaRPr>
          </a:p>
          <a:p>
            <a:pPr marL="342900" indent="-342900" eaLnBrk="0" hangingPunct="0">
              <a:spcBef>
                <a:spcPct val="20000"/>
              </a:spcBef>
              <a:buFont typeface="Arial" pitchFamily="34" charset="0"/>
              <a:buChar char="•"/>
              <a:defRPr/>
            </a:pPr>
            <a:endParaRPr lang="en-US" altLang="zh-CN" sz="2000" dirty="0" smtClean="0">
              <a:solidFill>
                <a:schemeClr val="accent1">
                  <a:lumMod val="50000"/>
                </a:schemeClr>
              </a:solidFill>
              <a:latin typeface="黑体" pitchFamily="2" charset="-122"/>
              <a:ea typeface="黑体" pitchFamily="2" charset="-122"/>
            </a:endParaRPr>
          </a:p>
          <a:p>
            <a:pPr marL="342900" indent="-342900" eaLnBrk="0" hangingPunct="0">
              <a:spcBef>
                <a:spcPct val="20000"/>
              </a:spcBef>
              <a:buFont typeface="Arial" pitchFamily="34" charset="0"/>
              <a:buChar char="•"/>
              <a:defRPr/>
            </a:pPr>
            <a:endParaRPr lang="en-US" altLang="zh-CN" sz="2000" dirty="0">
              <a:solidFill>
                <a:schemeClr val="accent1">
                  <a:lumMod val="50000"/>
                </a:schemeClr>
              </a:solidFill>
              <a:latin typeface="黑体" pitchFamily="2" charset="-122"/>
              <a:ea typeface="黑体" pitchFamily="2" charset="-122"/>
            </a:endParaRPr>
          </a:p>
          <a:p>
            <a:pPr marL="342900" indent="-342900" eaLnBrk="0" hangingPunct="0">
              <a:spcBef>
                <a:spcPct val="20000"/>
              </a:spcBef>
              <a:buFont typeface="Arial" pitchFamily="34" charset="0"/>
              <a:buChar char="•"/>
              <a:defRPr/>
            </a:pPr>
            <a:endParaRPr lang="en-US" altLang="zh-CN" sz="2000" dirty="0" smtClean="0">
              <a:solidFill>
                <a:schemeClr val="accent1">
                  <a:lumMod val="50000"/>
                </a:schemeClr>
              </a:solidFill>
              <a:latin typeface="黑体" pitchFamily="2" charset="-122"/>
              <a:ea typeface="黑体" pitchFamily="2" charset="-122"/>
            </a:endParaRPr>
          </a:p>
          <a:p>
            <a:pPr marL="342900" indent="-342900" eaLnBrk="0" hangingPunct="0">
              <a:spcBef>
                <a:spcPct val="20000"/>
              </a:spcBef>
              <a:buFont typeface="Arial" pitchFamily="34" charset="0"/>
              <a:buChar char="•"/>
              <a:defRPr/>
            </a:pPr>
            <a:endParaRPr lang="en-US" altLang="zh-CN" sz="2000" dirty="0">
              <a:solidFill>
                <a:schemeClr val="accent1">
                  <a:lumMod val="50000"/>
                </a:schemeClr>
              </a:solidFill>
              <a:latin typeface="黑体" pitchFamily="2" charset="-122"/>
              <a:ea typeface="黑体" pitchFamily="2" charset="-122"/>
            </a:endParaRPr>
          </a:p>
          <a:p>
            <a:pPr marL="342900" indent="-342900" eaLnBrk="0" hangingPunct="0">
              <a:spcBef>
                <a:spcPct val="20000"/>
              </a:spcBef>
              <a:buFont typeface="Arial" pitchFamily="34" charset="0"/>
              <a:buChar char="•"/>
              <a:defRPr/>
            </a:pPr>
            <a:endParaRPr lang="en-US" altLang="zh-CN" sz="2000" dirty="0" smtClean="0">
              <a:solidFill>
                <a:schemeClr val="accent1">
                  <a:lumMod val="50000"/>
                </a:schemeClr>
              </a:solidFill>
              <a:latin typeface="黑体" pitchFamily="2" charset="-122"/>
              <a:ea typeface="黑体" pitchFamily="2" charset="-122"/>
            </a:endParaRPr>
          </a:p>
          <a:p>
            <a:pPr marL="342900" indent="-342900" eaLnBrk="0" hangingPunct="0">
              <a:spcBef>
                <a:spcPct val="20000"/>
              </a:spcBef>
              <a:buFont typeface="Arial" pitchFamily="34" charset="0"/>
              <a:buChar char="•"/>
              <a:defRPr/>
            </a:pPr>
            <a:endParaRPr lang="en-US" altLang="zh-CN" sz="2000" dirty="0">
              <a:solidFill>
                <a:schemeClr val="accent1">
                  <a:lumMod val="50000"/>
                </a:schemeClr>
              </a:solidFill>
              <a:latin typeface="黑体" pitchFamily="2" charset="-122"/>
              <a:ea typeface="黑体" pitchFamily="2" charset="-122"/>
            </a:endParaRPr>
          </a:p>
          <a:p>
            <a:pPr marL="342900" indent="-342900" eaLnBrk="0" hangingPunct="0">
              <a:spcBef>
                <a:spcPct val="20000"/>
              </a:spcBef>
              <a:buFont typeface="Arial" pitchFamily="34" charset="0"/>
              <a:buChar char="•"/>
              <a:defRPr/>
            </a:pPr>
            <a:endParaRPr lang="en-US" altLang="zh-CN" sz="2400" dirty="0">
              <a:solidFill>
                <a:schemeClr val="accent1">
                  <a:lumMod val="50000"/>
                </a:schemeClr>
              </a:solidFill>
              <a:latin typeface="黑体" pitchFamily="2" charset="-122"/>
              <a:ea typeface="黑体" pitchFamily="2" charset="-122"/>
            </a:endParaRPr>
          </a:p>
        </p:txBody>
      </p:sp>
      <p:sp>
        <p:nvSpPr>
          <p:cNvPr id="14" name="圆角矩形 13"/>
          <p:cNvSpPr/>
          <p:nvPr/>
        </p:nvSpPr>
        <p:spPr>
          <a:xfrm>
            <a:off x="3925815" y="2781522"/>
            <a:ext cx="649288" cy="35877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 name="组合 18"/>
          <p:cNvGrpSpPr>
            <a:grpSpLocks/>
          </p:cNvGrpSpPr>
          <p:nvPr/>
        </p:nvGrpSpPr>
        <p:grpSpPr bwMode="auto">
          <a:xfrm>
            <a:off x="2840502" y="4508724"/>
            <a:ext cx="6052673" cy="1728787"/>
            <a:chOff x="35496" y="4941168"/>
            <a:chExt cx="9073084" cy="1916832"/>
          </a:xfrm>
        </p:grpSpPr>
        <p:pic>
          <p:nvPicPr>
            <p:cNvPr id="15370" name="Picture 7" descr="C:\Users\a\Desktop\image008.jpg"/>
            <p:cNvPicPr>
              <a:picLocks noChangeAspect="1" noChangeArrowheads="1"/>
            </p:cNvPicPr>
            <p:nvPr/>
          </p:nvPicPr>
          <p:blipFill>
            <a:blip r:embed="rId5" cstate="print"/>
            <a:srcRect/>
            <a:stretch>
              <a:fillRect/>
            </a:stretch>
          </p:blipFill>
          <p:spPr bwMode="auto">
            <a:xfrm>
              <a:off x="35496" y="4941168"/>
              <a:ext cx="2880320" cy="1916832"/>
            </a:xfrm>
            <a:prstGeom prst="rect">
              <a:avLst/>
            </a:prstGeom>
            <a:noFill/>
            <a:ln w="9525">
              <a:noFill/>
              <a:miter lim="800000"/>
              <a:headEnd/>
              <a:tailEnd/>
            </a:ln>
          </p:spPr>
        </p:pic>
        <p:pic>
          <p:nvPicPr>
            <p:cNvPr id="15371" name="Picture 8" descr="C:\Users\a\Desktop\image009.jpg"/>
            <p:cNvPicPr>
              <a:picLocks noChangeAspect="1" noChangeArrowheads="1"/>
            </p:cNvPicPr>
            <p:nvPr/>
          </p:nvPicPr>
          <p:blipFill>
            <a:blip r:embed="rId6" cstate="print"/>
            <a:srcRect/>
            <a:stretch>
              <a:fillRect/>
            </a:stretch>
          </p:blipFill>
          <p:spPr bwMode="auto">
            <a:xfrm>
              <a:off x="2843808" y="4941168"/>
              <a:ext cx="3096344" cy="1916832"/>
            </a:xfrm>
            <a:prstGeom prst="rect">
              <a:avLst/>
            </a:prstGeom>
            <a:noFill/>
            <a:ln w="9525">
              <a:noFill/>
              <a:miter lim="800000"/>
              <a:headEnd/>
              <a:tailEnd/>
            </a:ln>
          </p:spPr>
        </p:pic>
        <p:pic>
          <p:nvPicPr>
            <p:cNvPr id="15372" name="Picture 9" descr="C:\Users\a\Desktop\image010.jpg"/>
            <p:cNvPicPr>
              <a:picLocks noChangeAspect="1" noChangeArrowheads="1"/>
            </p:cNvPicPr>
            <p:nvPr/>
          </p:nvPicPr>
          <p:blipFill>
            <a:blip r:embed="rId7" cstate="print"/>
            <a:srcRect/>
            <a:stretch>
              <a:fillRect/>
            </a:stretch>
          </p:blipFill>
          <p:spPr bwMode="auto">
            <a:xfrm>
              <a:off x="6084168" y="4941168"/>
              <a:ext cx="3024412" cy="1890167"/>
            </a:xfrm>
            <a:prstGeom prst="rect">
              <a:avLst/>
            </a:prstGeom>
            <a:noFill/>
            <a:ln w="9525">
              <a:noFill/>
              <a:miter lim="800000"/>
              <a:headEnd/>
              <a:tailEnd/>
            </a:ln>
          </p:spPr>
        </p:pic>
      </p:grpSp>
      <p:sp>
        <p:nvSpPr>
          <p:cNvPr id="13" name="椭圆 12"/>
          <p:cNvSpPr/>
          <p:nvPr/>
        </p:nvSpPr>
        <p:spPr>
          <a:xfrm>
            <a:off x="7812088" y="1413099"/>
            <a:ext cx="288925" cy="647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椭圆 15"/>
          <p:cNvSpPr/>
          <p:nvPr/>
        </p:nvSpPr>
        <p:spPr>
          <a:xfrm>
            <a:off x="2812390" y="1052736"/>
            <a:ext cx="431800" cy="3603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矩形 14"/>
          <p:cNvSpPr/>
          <p:nvPr/>
        </p:nvSpPr>
        <p:spPr>
          <a:xfrm>
            <a:off x="296261" y="1232917"/>
            <a:ext cx="2112135" cy="6532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eaLnBrk="0" hangingPunct="0">
              <a:spcBef>
                <a:spcPct val="20000"/>
              </a:spcBef>
              <a:defRPr/>
            </a:pPr>
            <a:r>
              <a:rPr lang="zh-CN" altLang="en-US" b="1" dirty="0">
                <a:solidFill>
                  <a:schemeClr val="bg1"/>
                </a:solidFill>
                <a:latin typeface="黑体" pitchFamily="2" charset="-122"/>
                <a:ea typeface="黑体" pitchFamily="2" charset="-122"/>
              </a:rPr>
              <a:t>支持流程在线部署</a:t>
            </a:r>
            <a:endParaRPr lang="en-US" altLang="zh-CN" b="1" dirty="0">
              <a:solidFill>
                <a:schemeClr val="bg1"/>
              </a:solidFill>
              <a:latin typeface="黑体" pitchFamily="2" charset="-122"/>
              <a:ea typeface="黑体" pitchFamily="2" charset="-122"/>
            </a:endParaRPr>
          </a:p>
        </p:txBody>
      </p:sp>
      <p:sp>
        <p:nvSpPr>
          <p:cNvPr id="18" name="矩形 17"/>
          <p:cNvSpPr/>
          <p:nvPr/>
        </p:nvSpPr>
        <p:spPr>
          <a:xfrm>
            <a:off x="296191" y="3464147"/>
            <a:ext cx="2112135" cy="6532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eaLnBrk="0" hangingPunct="0">
              <a:spcBef>
                <a:spcPct val="20000"/>
              </a:spcBef>
              <a:defRPr/>
            </a:pPr>
            <a:r>
              <a:rPr lang="zh-CN" altLang="en-US" b="1" dirty="0">
                <a:solidFill>
                  <a:schemeClr val="bg1"/>
                </a:solidFill>
                <a:latin typeface="黑体" pitchFamily="2" charset="-122"/>
                <a:ea typeface="黑体" pitchFamily="2" charset="-122"/>
              </a:rPr>
              <a:t>支持流程实例监控与跟踪</a:t>
            </a:r>
            <a:endParaRPr lang="en-US" altLang="zh-CN" b="1" dirty="0">
              <a:solidFill>
                <a:schemeClr val="bg1"/>
              </a:solidFill>
              <a:latin typeface="黑体" pitchFamily="2" charset="-122"/>
              <a:ea typeface="黑体" pitchFamily="2" charset="-122"/>
            </a:endParaRPr>
          </a:p>
        </p:txBody>
      </p:sp>
      <p:sp>
        <p:nvSpPr>
          <p:cNvPr id="19" name="矩形 18"/>
          <p:cNvSpPr/>
          <p:nvPr/>
        </p:nvSpPr>
        <p:spPr>
          <a:xfrm>
            <a:off x="296191" y="5437012"/>
            <a:ext cx="2112135" cy="6532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eaLnBrk="0" hangingPunct="0">
              <a:spcBef>
                <a:spcPct val="20000"/>
              </a:spcBef>
              <a:defRPr/>
            </a:pPr>
            <a:r>
              <a:rPr lang="zh-CN" altLang="en-US" b="1" dirty="0">
                <a:solidFill>
                  <a:schemeClr val="bg1"/>
                </a:solidFill>
                <a:latin typeface="黑体" pitchFamily="2" charset="-122"/>
                <a:ea typeface="黑体" pitchFamily="2" charset="-122"/>
              </a:rPr>
              <a:t>支持流程统计分析</a:t>
            </a:r>
            <a:endParaRPr lang="en-US" altLang="zh-CN" b="1" dirty="0">
              <a:solidFill>
                <a:schemeClr val="bg1"/>
              </a:solidFill>
              <a:latin typeface="黑体" pitchFamily="2" charset="-122"/>
              <a:ea typeface="黑体" pitchFamily="2" charset="-122"/>
            </a:endParaRPr>
          </a:p>
        </p:txBody>
      </p:sp>
    </p:spTree>
    <p:extLst>
      <p:ext uri="{BB962C8B-B14F-4D97-AF65-F5344CB8AC3E}">
        <p14:creationId xmlns="" xmlns:p14="http://schemas.microsoft.com/office/powerpoint/2010/main" val="4092882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1145574"/>
            <a:ext cx="8424936" cy="757130"/>
          </a:xfrm>
          <a:prstGeom prst="rect">
            <a:avLst/>
          </a:prstGeom>
          <a:solidFill>
            <a:schemeClr val="bg2"/>
          </a:solidFill>
        </p:spPr>
        <p:txBody>
          <a:bodyPr wrap="square">
            <a:spAutoFit/>
          </a:bodyPr>
          <a:lstStyle/>
          <a:p>
            <a:pPr>
              <a:lnSpc>
                <a:spcPct val="120000"/>
              </a:lnSpc>
            </a:pPr>
            <a:r>
              <a:rPr kumimoji="1" lang="zh-CN" altLang="en-US" dirty="0" smtClean="0">
                <a:solidFill>
                  <a:prstClr val="black"/>
                </a:solidFill>
                <a:latin typeface="Calibri"/>
                <a:ea typeface="微软雅黑" panose="020B0503020204020204" charset="-122"/>
              </a:rPr>
              <a:t>        总部</a:t>
            </a:r>
            <a:r>
              <a:rPr kumimoji="1" lang="zh-CN" altLang="en-US" b="1" dirty="0" smtClean="0">
                <a:solidFill>
                  <a:prstClr val="black"/>
                </a:solidFill>
                <a:latin typeface="Calibri"/>
                <a:ea typeface="微软雅黑" panose="020B0503020204020204" charset="-122"/>
              </a:rPr>
              <a:t>北京</a:t>
            </a:r>
            <a:r>
              <a:rPr kumimoji="1" lang="zh-CN" altLang="en-US" dirty="0" smtClean="0">
                <a:solidFill>
                  <a:prstClr val="black"/>
                </a:solidFill>
                <a:latin typeface="Calibri"/>
                <a:ea typeface="微软雅黑" panose="020B0503020204020204" charset="-122"/>
              </a:rPr>
              <a:t>，同时还在</a:t>
            </a:r>
            <a:r>
              <a:rPr kumimoji="1" lang="zh-CN" altLang="zh-CN" b="1" dirty="0" smtClean="0">
                <a:solidFill>
                  <a:prstClr val="black"/>
                </a:solidFill>
                <a:latin typeface="Calibri"/>
                <a:ea typeface="微软雅黑" panose="020B0503020204020204" charset="-122"/>
              </a:rPr>
              <a:t>上海</a:t>
            </a:r>
            <a:r>
              <a:rPr kumimoji="1" lang="zh-CN" altLang="zh-CN" b="1" dirty="0">
                <a:solidFill>
                  <a:prstClr val="black"/>
                </a:solidFill>
                <a:latin typeface="Calibri"/>
                <a:ea typeface="微软雅黑" panose="020B0503020204020204" charset="-122"/>
              </a:rPr>
              <a:t>、广州</a:t>
            </a:r>
            <a:r>
              <a:rPr kumimoji="1" lang="zh-CN" altLang="zh-CN" b="1" dirty="0" smtClean="0">
                <a:solidFill>
                  <a:prstClr val="black"/>
                </a:solidFill>
                <a:latin typeface="Calibri"/>
                <a:ea typeface="微软雅黑" panose="020B0503020204020204" charset="-122"/>
              </a:rPr>
              <a:t>、南京</a:t>
            </a:r>
            <a:r>
              <a:rPr kumimoji="1" lang="zh-CN" altLang="zh-CN" b="1" dirty="0">
                <a:solidFill>
                  <a:prstClr val="black"/>
                </a:solidFill>
                <a:latin typeface="Calibri"/>
                <a:ea typeface="微软雅黑" panose="020B0503020204020204" charset="-122"/>
              </a:rPr>
              <a:t>、</a:t>
            </a:r>
            <a:r>
              <a:rPr kumimoji="1" lang="zh-CN" altLang="en-US" b="1" dirty="0">
                <a:solidFill>
                  <a:prstClr val="black"/>
                </a:solidFill>
                <a:latin typeface="Calibri"/>
                <a:ea typeface="微软雅黑" panose="020B0503020204020204" charset="-122"/>
              </a:rPr>
              <a:t>杭</a:t>
            </a:r>
            <a:r>
              <a:rPr kumimoji="1" lang="zh-CN" altLang="zh-CN" b="1" dirty="0">
                <a:solidFill>
                  <a:prstClr val="black"/>
                </a:solidFill>
                <a:latin typeface="Calibri"/>
                <a:ea typeface="微软雅黑" panose="020B0503020204020204" charset="-122"/>
              </a:rPr>
              <a:t>州</a:t>
            </a:r>
            <a:r>
              <a:rPr kumimoji="1" lang="zh-CN" altLang="en-US" b="1" dirty="0" smtClean="0">
                <a:solidFill>
                  <a:prstClr val="black"/>
                </a:solidFill>
                <a:latin typeface="Calibri"/>
                <a:ea typeface="微软雅黑" panose="020B0503020204020204" charset="-122"/>
              </a:rPr>
              <a:t>、余姚、海宁、青岛</a:t>
            </a:r>
            <a:r>
              <a:rPr kumimoji="1" lang="zh-CN" altLang="en-US" b="1" dirty="0">
                <a:solidFill>
                  <a:prstClr val="black"/>
                </a:solidFill>
                <a:latin typeface="Calibri"/>
                <a:ea typeface="微软雅黑" panose="020B0503020204020204" charset="-122"/>
              </a:rPr>
              <a:t>、烟台</a:t>
            </a:r>
            <a:r>
              <a:rPr kumimoji="1" lang="zh-CN" altLang="en-US" b="1" dirty="0" smtClean="0">
                <a:solidFill>
                  <a:prstClr val="black"/>
                </a:solidFill>
                <a:latin typeface="Calibri"/>
                <a:ea typeface="微软雅黑" panose="020B0503020204020204" charset="-122"/>
              </a:rPr>
              <a:t>、西安</a:t>
            </a:r>
            <a:r>
              <a:rPr kumimoji="1" lang="zh-CN" altLang="en-US" dirty="0" smtClean="0">
                <a:solidFill>
                  <a:prstClr val="black"/>
                </a:solidFill>
                <a:latin typeface="Calibri"/>
                <a:ea typeface="微软雅黑" panose="020B0503020204020204" charset="-122"/>
              </a:rPr>
              <a:t>等</a:t>
            </a:r>
            <a:r>
              <a:rPr kumimoji="1" lang="en-US" altLang="zh-CN" dirty="0">
                <a:solidFill>
                  <a:prstClr val="black"/>
                </a:solidFill>
                <a:latin typeface="Calibri"/>
                <a:ea typeface="微软雅黑" panose="020B0503020204020204" charset="-122"/>
              </a:rPr>
              <a:t>9</a:t>
            </a:r>
            <a:r>
              <a:rPr kumimoji="1" lang="zh-CN" altLang="en-US" dirty="0" smtClean="0">
                <a:solidFill>
                  <a:prstClr val="black"/>
                </a:solidFill>
                <a:latin typeface="Calibri"/>
                <a:ea typeface="微软雅黑" panose="020B0503020204020204" charset="-122"/>
              </a:rPr>
              <a:t>个城市设有全资子公司</a:t>
            </a:r>
            <a:endParaRPr kumimoji="1" lang="zh-CN" altLang="en-US" dirty="0">
              <a:solidFill>
                <a:prstClr val="black"/>
              </a:solidFill>
              <a:latin typeface="Calibri"/>
              <a:ea typeface="微软雅黑" panose="020B0503020204020204" charset="-122"/>
            </a:endParaRPr>
          </a:p>
        </p:txBody>
      </p:sp>
      <p:sp>
        <p:nvSpPr>
          <p:cNvPr id="2" name="标题 1"/>
          <p:cNvSpPr>
            <a:spLocks noGrp="1"/>
          </p:cNvSpPr>
          <p:nvPr>
            <p:ph type="title"/>
          </p:nvPr>
        </p:nvSpPr>
        <p:spPr>
          <a:xfrm>
            <a:off x="184438" y="255005"/>
            <a:ext cx="8164542" cy="857232"/>
          </a:xfrm>
        </p:spPr>
        <p:txBody>
          <a:bodyPr/>
          <a:lstStyle/>
          <a:p>
            <a:pPr algn="l"/>
            <a:r>
              <a:rPr lang="zh-CN" altLang="en-US" sz="3600" dirty="0">
                <a:latin typeface="SimHei" charset="-122"/>
                <a:ea typeface="SimHei" charset="-122"/>
                <a:cs typeface="SimHei" charset="-122"/>
              </a:rPr>
              <a:t>覆盖全国</a:t>
            </a:r>
            <a:r>
              <a:rPr lang="zh-CN" altLang="en-US" sz="3600" dirty="0" smtClean="0">
                <a:latin typeface="SimHei" charset="-122"/>
                <a:ea typeface="SimHei" charset="-122"/>
                <a:cs typeface="SimHei" charset="-122"/>
              </a:rPr>
              <a:t>的服务和交付</a:t>
            </a:r>
            <a:endParaRPr lang="zh-CN" altLang="en-US" sz="3600" dirty="0">
              <a:latin typeface="SimHei" charset="-122"/>
              <a:ea typeface="SimHei" charset="-122"/>
              <a:cs typeface="SimHei" charset="-122"/>
            </a:endParaRPr>
          </a:p>
        </p:txBody>
      </p:sp>
      <p:grpSp>
        <p:nvGrpSpPr>
          <p:cNvPr id="105" name="组合 104"/>
          <p:cNvGrpSpPr/>
          <p:nvPr/>
        </p:nvGrpSpPr>
        <p:grpSpPr>
          <a:xfrm>
            <a:off x="-1847850" y="1925447"/>
            <a:ext cx="6059170" cy="5011420"/>
            <a:chOff x="-3053" y="2169"/>
            <a:chExt cx="9542" cy="7892"/>
          </a:xfrm>
        </p:grpSpPr>
        <p:grpSp>
          <p:nvGrpSpPr>
            <p:cNvPr id="41" name="组合 40"/>
            <p:cNvGrpSpPr/>
            <p:nvPr/>
          </p:nvGrpSpPr>
          <p:grpSpPr>
            <a:xfrm>
              <a:off x="-3053" y="2169"/>
              <a:ext cx="9542" cy="7892"/>
              <a:chOff x="401638" y="982315"/>
              <a:chExt cx="6124575" cy="5065712"/>
            </a:xfrm>
            <a:solidFill>
              <a:srgbClr val="D9D9D9"/>
            </a:solidFill>
          </p:grpSpPr>
          <p:sp>
            <p:nvSpPr>
              <p:cNvPr id="9" name="Freeform 5"/>
              <p:cNvSpPr/>
              <p:nvPr/>
            </p:nvSpPr>
            <p:spPr bwMode="auto">
              <a:xfrm>
                <a:off x="2971801" y="1047402"/>
                <a:ext cx="2682875" cy="2287588"/>
              </a:xfrm>
              <a:custGeom>
                <a:avLst/>
                <a:gdLst>
                  <a:gd name="T0" fmla="*/ 673 w 714"/>
                  <a:gd name="T1" fmla="*/ 51 h 609"/>
                  <a:gd name="T2" fmla="*/ 632 w 714"/>
                  <a:gd name="T3" fmla="*/ 59 h 609"/>
                  <a:gd name="T4" fmla="*/ 609 w 714"/>
                  <a:gd name="T5" fmla="*/ 28 h 609"/>
                  <a:gd name="T6" fmla="*/ 584 w 714"/>
                  <a:gd name="T7" fmla="*/ 30 h 609"/>
                  <a:gd name="T8" fmla="*/ 564 w 714"/>
                  <a:gd name="T9" fmla="*/ 11 h 609"/>
                  <a:gd name="T10" fmla="*/ 570 w 714"/>
                  <a:gd name="T11" fmla="*/ 22 h 609"/>
                  <a:gd name="T12" fmla="*/ 575 w 714"/>
                  <a:gd name="T13" fmla="*/ 42 h 609"/>
                  <a:gd name="T14" fmla="*/ 553 w 714"/>
                  <a:gd name="T15" fmla="*/ 122 h 609"/>
                  <a:gd name="T16" fmla="*/ 491 w 714"/>
                  <a:gd name="T17" fmla="*/ 157 h 609"/>
                  <a:gd name="T18" fmla="*/ 522 w 714"/>
                  <a:gd name="T19" fmla="*/ 214 h 609"/>
                  <a:gd name="T20" fmla="*/ 568 w 714"/>
                  <a:gd name="T21" fmla="*/ 214 h 609"/>
                  <a:gd name="T22" fmla="*/ 509 w 714"/>
                  <a:gd name="T23" fmla="*/ 270 h 609"/>
                  <a:gd name="T24" fmla="*/ 455 w 714"/>
                  <a:gd name="T25" fmla="*/ 332 h 609"/>
                  <a:gd name="T26" fmla="*/ 393 w 714"/>
                  <a:gd name="T27" fmla="*/ 364 h 609"/>
                  <a:gd name="T28" fmla="*/ 353 w 714"/>
                  <a:gd name="T29" fmla="*/ 422 h 609"/>
                  <a:gd name="T30" fmla="*/ 215 w 714"/>
                  <a:gd name="T31" fmla="*/ 465 h 609"/>
                  <a:gd name="T32" fmla="*/ 101 w 714"/>
                  <a:gd name="T33" fmla="*/ 427 h 609"/>
                  <a:gd name="T34" fmla="*/ 1 w 714"/>
                  <a:gd name="T35" fmla="*/ 422 h 609"/>
                  <a:gd name="T36" fmla="*/ 12 w 714"/>
                  <a:gd name="T37" fmla="*/ 454 h 609"/>
                  <a:gd name="T38" fmla="*/ 23 w 714"/>
                  <a:gd name="T39" fmla="*/ 494 h 609"/>
                  <a:gd name="T40" fmla="*/ 69 w 714"/>
                  <a:gd name="T41" fmla="*/ 483 h 609"/>
                  <a:gd name="T42" fmla="*/ 69 w 714"/>
                  <a:gd name="T43" fmla="*/ 522 h 609"/>
                  <a:gd name="T44" fmla="*/ 95 w 714"/>
                  <a:gd name="T45" fmla="*/ 541 h 609"/>
                  <a:gd name="T46" fmla="*/ 109 w 714"/>
                  <a:gd name="T47" fmla="*/ 559 h 609"/>
                  <a:gd name="T48" fmla="*/ 121 w 714"/>
                  <a:gd name="T49" fmla="*/ 556 h 609"/>
                  <a:gd name="T50" fmla="*/ 180 w 714"/>
                  <a:gd name="T51" fmla="*/ 535 h 609"/>
                  <a:gd name="T52" fmla="*/ 191 w 714"/>
                  <a:gd name="T53" fmla="*/ 562 h 609"/>
                  <a:gd name="T54" fmla="*/ 167 w 714"/>
                  <a:gd name="T55" fmla="*/ 581 h 609"/>
                  <a:gd name="T56" fmla="*/ 209 w 714"/>
                  <a:gd name="T57" fmla="*/ 605 h 609"/>
                  <a:gd name="T58" fmla="*/ 237 w 714"/>
                  <a:gd name="T59" fmla="*/ 553 h 609"/>
                  <a:gd name="T60" fmla="*/ 261 w 714"/>
                  <a:gd name="T61" fmla="*/ 546 h 609"/>
                  <a:gd name="T62" fmla="*/ 270 w 714"/>
                  <a:gd name="T63" fmla="*/ 590 h 609"/>
                  <a:gd name="T64" fmla="*/ 307 w 714"/>
                  <a:gd name="T65" fmla="*/ 608 h 609"/>
                  <a:gd name="T66" fmla="*/ 333 w 714"/>
                  <a:gd name="T67" fmla="*/ 564 h 609"/>
                  <a:gd name="T68" fmla="*/ 367 w 714"/>
                  <a:gd name="T69" fmla="*/ 538 h 609"/>
                  <a:gd name="T70" fmla="*/ 377 w 714"/>
                  <a:gd name="T71" fmla="*/ 533 h 609"/>
                  <a:gd name="T72" fmla="*/ 403 w 714"/>
                  <a:gd name="T73" fmla="*/ 526 h 609"/>
                  <a:gd name="T74" fmla="*/ 425 w 714"/>
                  <a:gd name="T75" fmla="*/ 503 h 609"/>
                  <a:gd name="T76" fmla="*/ 457 w 714"/>
                  <a:gd name="T77" fmla="*/ 492 h 609"/>
                  <a:gd name="T78" fmla="*/ 456 w 714"/>
                  <a:gd name="T79" fmla="*/ 462 h 609"/>
                  <a:gd name="T80" fmla="*/ 479 w 714"/>
                  <a:gd name="T81" fmla="*/ 420 h 609"/>
                  <a:gd name="T82" fmla="*/ 494 w 714"/>
                  <a:gd name="T83" fmla="*/ 448 h 609"/>
                  <a:gd name="T84" fmla="*/ 506 w 714"/>
                  <a:gd name="T85" fmla="*/ 432 h 609"/>
                  <a:gd name="T86" fmla="*/ 537 w 714"/>
                  <a:gd name="T87" fmla="*/ 403 h 609"/>
                  <a:gd name="T88" fmla="*/ 562 w 714"/>
                  <a:gd name="T89" fmla="*/ 398 h 609"/>
                  <a:gd name="T90" fmla="*/ 572 w 714"/>
                  <a:gd name="T91" fmla="*/ 417 h 609"/>
                  <a:gd name="T92" fmla="*/ 601 w 714"/>
                  <a:gd name="T93" fmla="*/ 444 h 609"/>
                  <a:gd name="T94" fmla="*/ 613 w 714"/>
                  <a:gd name="T95" fmla="*/ 436 h 609"/>
                  <a:gd name="T96" fmla="*/ 633 w 714"/>
                  <a:gd name="T97" fmla="*/ 416 h 609"/>
                  <a:gd name="T98" fmla="*/ 677 w 714"/>
                  <a:gd name="T99" fmla="*/ 385 h 609"/>
                  <a:gd name="T100" fmla="*/ 712 w 714"/>
                  <a:gd name="T101" fmla="*/ 354 h 609"/>
                  <a:gd name="T102" fmla="*/ 699 w 714"/>
                  <a:gd name="T103" fmla="*/ 324 h 609"/>
                  <a:gd name="T104" fmla="*/ 674 w 714"/>
                  <a:gd name="T105" fmla="*/ 322 h 609"/>
                  <a:gd name="T106" fmla="*/ 657 w 714"/>
                  <a:gd name="T107" fmla="*/ 295 h 609"/>
                  <a:gd name="T108" fmla="*/ 637 w 714"/>
                  <a:gd name="T109" fmla="*/ 263 h 609"/>
                  <a:gd name="T110" fmla="*/ 652 w 714"/>
                  <a:gd name="T111" fmla="*/ 254 h 609"/>
                  <a:gd name="T112" fmla="*/ 662 w 714"/>
                  <a:gd name="T113" fmla="*/ 226 h 609"/>
                  <a:gd name="T114" fmla="*/ 657 w 714"/>
                  <a:gd name="T115" fmla="*/ 190 h 609"/>
                  <a:gd name="T116" fmla="*/ 672 w 714"/>
                  <a:gd name="T117" fmla="*/ 168 h 609"/>
                  <a:gd name="T118" fmla="*/ 691 w 714"/>
                  <a:gd name="T119" fmla="*/ 163 h 609"/>
                  <a:gd name="T120" fmla="*/ 699 w 714"/>
                  <a:gd name="T121" fmla="*/ 125 h 609"/>
                  <a:gd name="T122" fmla="*/ 701 w 714"/>
                  <a:gd name="T123" fmla="*/ 8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4" h="609">
                    <a:moveTo>
                      <a:pt x="699" y="64"/>
                    </a:moveTo>
                    <a:cubicBezTo>
                      <a:pt x="697" y="56"/>
                      <a:pt x="697" y="56"/>
                      <a:pt x="697" y="56"/>
                    </a:cubicBezTo>
                    <a:cubicBezTo>
                      <a:pt x="689" y="43"/>
                      <a:pt x="689" y="43"/>
                      <a:pt x="689" y="43"/>
                    </a:cubicBezTo>
                    <a:cubicBezTo>
                      <a:pt x="683" y="40"/>
                      <a:pt x="683" y="40"/>
                      <a:pt x="683" y="40"/>
                    </a:cubicBezTo>
                    <a:cubicBezTo>
                      <a:pt x="677" y="43"/>
                      <a:pt x="677" y="43"/>
                      <a:pt x="677" y="43"/>
                    </a:cubicBezTo>
                    <a:cubicBezTo>
                      <a:pt x="674" y="50"/>
                      <a:pt x="674" y="50"/>
                      <a:pt x="674" y="50"/>
                    </a:cubicBezTo>
                    <a:cubicBezTo>
                      <a:pt x="673" y="51"/>
                      <a:pt x="673" y="51"/>
                      <a:pt x="673" y="51"/>
                    </a:cubicBezTo>
                    <a:cubicBezTo>
                      <a:pt x="673" y="51"/>
                      <a:pt x="673" y="51"/>
                      <a:pt x="673" y="51"/>
                    </a:cubicBezTo>
                    <a:cubicBezTo>
                      <a:pt x="672" y="51"/>
                      <a:pt x="672" y="51"/>
                      <a:pt x="672" y="51"/>
                    </a:cubicBezTo>
                    <a:cubicBezTo>
                      <a:pt x="661" y="53"/>
                      <a:pt x="661" y="53"/>
                      <a:pt x="661" y="53"/>
                    </a:cubicBezTo>
                    <a:cubicBezTo>
                      <a:pt x="660" y="54"/>
                      <a:pt x="659" y="54"/>
                      <a:pt x="658" y="56"/>
                    </a:cubicBezTo>
                    <a:cubicBezTo>
                      <a:pt x="655" y="58"/>
                      <a:pt x="655" y="58"/>
                      <a:pt x="655" y="58"/>
                    </a:cubicBezTo>
                    <a:cubicBezTo>
                      <a:pt x="649" y="63"/>
                      <a:pt x="649" y="63"/>
                      <a:pt x="649" y="63"/>
                    </a:cubicBezTo>
                    <a:cubicBezTo>
                      <a:pt x="648" y="64"/>
                      <a:pt x="648" y="64"/>
                      <a:pt x="648" y="64"/>
                    </a:cubicBezTo>
                    <a:cubicBezTo>
                      <a:pt x="643" y="65"/>
                      <a:pt x="643" y="65"/>
                      <a:pt x="643" y="65"/>
                    </a:cubicBezTo>
                    <a:cubicBezTo>
                      <a:pt x="640" y="64"/>
                      <a:pt x="637" y="62"/>
                      <a:pt x="632" y="59"/>
                    </a:cubicBezTo>
                    <a:cubicBezTo>
                      <a:pt x="631" y="58"/>
                      <a:pt x="631" y="58"/>
                      <a:pt x="631" y="58"/>
                    </a:cubicBezTo>
                    <a:cubicBezTo>
                      <a:pt x="623" y="50"/>
                      <a:pt x="619" y="45"/>
                      <a:pt x="619" y="42"/>
                    </a:cubicBezTo>
                    <a:cubicBezTo>
                      <a:pt x="619" y="31"/>
                      <a:pt x="619" y="31"/>
                      <a:pt x="619" y="31"/>
                    </a:cubicBezTo>
                    <a:cubicBezTo>
                      <a:pt x="619" y="31"/>
                      <a:pt x="619" y="31"/>
                      <a:pt x="619" y="31"/>
                    </a:cubicBezTo>
                    <a:cubicBezTo>
                      <a:pt x="619" y="30"/>
                      <a:pt x="619" y="30"/>
                      <a:pt x="619" y="30"/>
                    </a:cubicBezTo>
                    <a:cubicBezTo>
                      <a:pt x="621" y="28"/>
                      <a:pt x="621" y="28"/>
                      <a:pt x="621" y="28"/>
                    </a:cubicBezTo>
                    <a:cubicBezTo>
                      <a:pt x="609" y="24"/>
                      <a:pt x="609" y="24"/>
                      <a:pt x="609" y="24"/>
                    </a:cubicBezTo>
                    <a:cubicBezTo>
                      <a:pt x="609" y="28"/>
                      <a:pt x="609" y="28"/>
                      <a:pt x="609" y="28"/>
                    </a:cubicBezTo>
                    <a:cubicBezTo>
                      <a:pt x="609" y="30"/>
                      <a:pt x="607" y="31"/>
                      <a:pt x="605" y="32"/>
                    </a:cubicBezTo>
                    <a:cubicBezTo>
                      <a:pt x="601" y="34"/>
                      <a:pt x="601" y="34"/>
                      <a:pt x="601" y="34"/>
                    </a:cubicBezTo>
                    <a:cubicBezTo>
                      <a:pt x="600" y="34"/>
                      <a:pt x="600" y="34"/>
                      <a:pt x="600" y="34"/>
                    </a:cubicBezTo>
                    <a:cubicBezTo>
                      <a:pt x="600" y="33"/>
                      <a:pt x="600" y="33"/>
                      <a:pt x="600" y="33"/>
                    </a:cubicBezTo>
                    <a:cubicBezTo>
                      <a:pt x="594" y="32"/>
                      <a:pt x="594" y="32"/>
                      <a:pt x="594" y="32"/>
                    </a:cubicBezTo>
                    <a:cubicBezTo>
                      <a:pt x="595" y="36"/>
                      <a:pt x="595" y="36"/>
                      <a:pt x="595" y="36"/>
                    </a:cubicBezTo>
                    <a:cubicBezTo>
                      <a:pt x="585" y="30"/>
                      <a:pt x="585" y="30"/>
                      <a:pt x="585" y="30"/>
                    </a:cubicBezTo>
                    <a:cubicBezTo>
                      <a:pt x="584" y="30"/>
                      <a:pt x="584" y="30"/>
                      <a:pt x="584" y="30"/>
                    </a:cubicBezTo>
                    <a:cubicBezTo>
                      <a:pt x="584" y="29"/>
                      <a:pt x="584" y="29"/>
                      <a:pt x="584" y="29"/>
                    </a:cubicBezTo>
                    <a:cubicBezTo>
                      <a:pt x="584" y="29"/>
                      <a:pt x="584" y="29"/>
                      <a:pt x="584" y="29"/>
                    </a:cubicBezTo>
                    <a:cubicBezTo>
                      <a:pt x="582" y="25"/>
                      <a:pt x="581" y="20"/>
                      <a:pt x="581" y="16"/>
                    </a:cubicBezTo>
                    <a:cubicBezTo>
                      <a:pt x="581" y="12"/>
                      <a:pt x="582" y="9"/>
                      <a:pt x="583" y="8"/>
                    </a:cubicBezTo>
                    <a:cubicBezTo>
                      <a:pt x="586" y="3"/>
                      <a:pt x="586" y="3"/>
                      <a:pt x="586" y="3"/>
                    </a:cubicBezTo>
                    <a:cubicBezTo>
                      <a:pt x="585" y="0"/>
                      <a:pt x="585" y="0"/>
                      <a:pt x="585" y="0"/>
                    </a:cubicBezTo>
                    <a:cubicBezTo>
                      <a:pt x="575" y="1"/>
                      <a:pt x="575" y="1"/>
                      <a:pt x="575" y="1"/>
                    </a:cubicBezTo>
                    <a:cubicBezTo>
                      <a:pt x="569" y="2"/>
                      <a:pt x="566" y="5"/>
                      <a:pt x="564" y="11"/>
                    </a:cubicBezTo>
                    <a:cubicBezTo>
                      <a:pt x="564" y="11"/>
                      <a:pt x="564" y="11"/>
                      <a:pt x="564" y="11"/>
                    </a:cubicBezTo>
                    <a:cubicBezTo>
                      <a:pt x="564" y="11"/>
                      <a:pt x="564" y="11"/>
                      <a:pt x="564" y="11"/>
                    </a:cubicBezTo>
                    <a:cubicBezTo>
                      <a:pt x="558" y="20"/>
                      <a:pt x="558" y="20"/>
                      <a:pt x="558" y="20"/>
                    </a:cubicBezTo>
                    <a:cubicBezTo>
                      <a:pt x="564" y="20"/>
                      <a:pt x="564" y="20"/>
                      <a:pt x="564" y="20"/>
                    </a:cubicBezTo>
                    <a:cubicBezTo>
                      <a:pt x="564" y="20"/>
                      <a:pt x="564" y="20"/>
                      <a:pt x="564" y="20"/>
                    </a:cubicBezTo>
                    <a:cubicBezTo>
                      <a:pt x="565" y="20"/>
                      <a:pt x="565" y="20"/>
                      <a:pt x="565" y="20"/>
                    </a:cubicBezTo>
                    <a:cubicBezTo>
                      <a:pt x="565" y="20"/>
                      <a:pt x="565" y="20"/>
                      <a:pt x="565" y="20"/>
                    </a:cubicBezTo>
                    <a:cubicBezTo>
                      <a:pt x="570" y="22"/>
                      <a:pt x="570" y="22"/>
                      <a:pt x="570" y="22"/>
                    </a:cubicBezTo>
                    <a:cubicBezTo>
                      <a:pt x="571" y="22"/>
                      <a:pt x="571" y="22"/>
                      <a:pt x="571" y="22"/>
                    </a:cubicBezTo>
                    <a:cubicBezTo>
                      <a:pt x="571" y="23"/>
                      <a:pt x="571" y="23"/>
                      <a:pt x="571" y="23"/>
                    </a:cubicBezTo>
                    <a:cubicBezTo>
                      <a:pt x="571" y="24"/>
                      <a:pt x="571" y="24"/>
                      <a:pt x="571" y="24"/>
                    </a:cubicBezTo>
                    <a:cubicBezTo>
                      <a:pt x="572" y="32"/>
                      <a:pt x="572" y="32"/>
                      <a:pt x="572" y="32"/>
                    </a:cubicBezTo>
                    <a:cubicBezTo>
                      <a:pt x="575" y="40"/>
                      <a:pt x="575" y="40"/>
                      <a:pt x="575" y="40"/>
                    </a:cubicBezTo>
                    <a:cubicBezTo>
                      <a:pt x="575" y="41"/>
                      <a:pt x="575" y="41"/>
                      <a:pt x="575" y="41"/>
                    </a:cubicBezTo>
                    <a:cubicBezTo>
                      <a:pt x="575" y="41"/>
                      <a:pt x="575" y="41"/>
                      <a:pt x="575" y="41"/>
                    </a:cubicBezTo>
                    <a:cubicBezTo>
                      <a:pt x="575" y="42"/>
                      <a:pt x="575" y="42"/>
                      <a:pt x="575" y="42"/>
                    </a:cubicBezTo>
                    <a:cubicBezTo>
                      <a:pt x="561" y="68"/>
                      <a:pt x="561" y="68"/>
                      <a:pt x="561" y="68"/>
                    </a:cubicBezTo>
                    <a:cubicBezTo>
                      <a:pt x="559" y="71"/>
                      <a:pt x="558" y="81"/>
                      <a:pt x="557" y="95"/>
                    </a:cubicBezTo>
                    <a:cubicBezTo>
                      <a:pt x="557" y="96"/>
                      <a:pt x="557" y="96"/>
                      <a:pt x="557" y="96"/>
                    </a:cubicBezTo>
                    <a:cubicBezTo>
                      <a:pt x="552" y="106"/>
                      <a:pt x="552" y="106"/>
                      <a:pt x="552" y="106"/>
                    </a:cubicBezTo>
                    <a:cubicBezTo>
                      <a:pt x="555" y="110"/>
                      <a:pt x="555" y="110"/>
                      <a:pt x="555" y="110"/>
                    </a:cubicBezTo>
                    <a:cubicBezTo>
                      <a:pt x="555" y="111"/>
                      <a:pt x="555" y="111"/>
                      <a:pt x="555" y="111"/>
                    </a:cubicBezTo>
                    <a:cubicBezTo>
                      <a:pt x="556" y="117"/>
                      <a:pt x="555" y="121"/>
                      <a:pt x="554" y="122"/>
                    </a:cubicBezTo>
                    <a:cubicBezTo>
                      <a:pt x="553" y="122"/>
                      <a:pt x="553" y="122"/>
                      <a:pt x="553" y="122"/>
                    </a:cubicBezTo>
                    <a:cubicBezTo>
                      <a:pt x="550" y="124"/>
                      <a:pt x="541" y="133"/>
                      <a:pt x="526" y="151"/>
                    </a:cubicBezTo>
                    <a:cubicBezTo>
                      <a:pt x="525" y="152"/>
                      <a:pt x="525" y="152"/>
                      <a:pt x="525" y="152"/>
                    </a:cubicBezTo>
                    <a:cubicBezTo>
                      <a:pt x="524" y="152"/>
                      <a:pt x="524" y="152"/>
                      <a:pt x="524" y="152"/>
                    </a:cubicBezTo>
                    <a:cubicBezTo>
                      <a:pt x="523" y="151"/>
                      <a:pt x="523" y="151"/>
                      <a:pt x="523" y="151"/>
                    </a:cubicBezTo>
                    <a:cubicBezTo>
                      <a:pt x="517" y="148"/>
                      <a:pt x="513" y="144"/>
                      <a:pt x="510" y="141"/>
                    </a:cubicBezTo>
                    <a:cubicBezTo>
                      <a:pt x="507" y="140"/>
                      <a:pt x="501" y="138"/>
                      <a:pt x="491" y="138"/>
                    </a:cubicBezTo>
                    <a:cubicBezTo>
                      <a:pt x="491" y="157"/>
                      <a:pt x="491" y="157"/>
                      <a:pt x="491" y="157"/>
                    </a:cubicBezTo>
                    <a:cubicBezTo>
                      <a:pt x="491" y="157"/>
                      <a:pt x="491" y="157"/>
                      <a:pt x="491" y="157"/>
                    </a:cubicBezTo>
                    <a:cubicBezTo>
                      <a:pt x="483" y="192"/>
                      <a:pt x="483" y="192"/>
                      <a:pt x="483" y="192"/>
                    </a:cubicBezTo>
                    <a:cubicBezTo>
                      <a:pt x="482" y="196"/>
                      <a:pt x="481" y="204"/>
                      <a:pt x="481" y="216"/>
                    </a:cubicBezTo>
                    <a:cubicBezTo>
                      <a:pt x="484" y="220"/>
                      <a:pt x="484" y="220"/>
                      <a:pt x="484" y="220"/>
                    </a:cubicBezTo>
                    <a:cubicBezTo>
                      <a:pt x="487" y="215"/>
                      <a:pt x="487" y="215"/>
                      <a:pt x="487" y="215"/>
                    </a:cubicBezTo>
                    <a:cubicBezTo>
                      <a:pt x="487" y="215"/>
                      <a:pt x="487" y="215"/>
                      <a:pt x="487" y="215"/>
                    </a:cubicBezTo>
                    <a:cubicBezTo>
                      <a:pt x="487" y="214"/>
                      <a:pt x="487" y="214"/>
                      <a:pt x="487" y="214"/>
                    </a:cubicBezTo>
                    <a:cubicBezTo>
                      <a:pt x="497" y="210"/>
                      <a:pt x="497" y="210"/>
                      <a:pt x="497" y="210"/>
                    </a:cubicBezTo>
                    <a:cubicBezTo>
                      <a:pt x="522" y="214"/>
                      <a:pt x="522" y="214"/>
                      <a:pt x="522" y="214"/>
                    </a:cubicBezTo>
                    <a:cubicBezTo>
                      <a:pt x="525" y="210"/>
                      <a:pt x="525" y="210"/>
                      <a:pt x="525" y="210"/>
                    </a:cubicBezTo>
                    <a:cubicBezTo>
                      <a:pt x="529" y="204"/>
                      <a:pt x="529" y="204"/>
                      <a:pt x="529" y="204"/>
                    </a:cubicBezTo>
                    <a:cubicBezTo>
                      <a:pt x="529" y="204"/>
                      <a:pt x="529" y="204"/>
                      <a:pt x="529" y="204"/>
                    </a:cubicBezTo>
                    <a:cubicBezTo>
                      <a:pt x="529" y="204"/>
                      <a:pt x="529" y="204"/>
                      <a:pt x="529" y="204"/>
                    </a:cubicBezTo>
                    <a:cubicBezTo>
                      <a:pt x="530" y="203"/>
                      <a:pt x="530" y="203"/>
                      <a:pt x="530" y="203"/>
                    </a:cubicBezTo>
                    <a:cubicBezTo>
                      <a:pt x="540" y="201"/>
                      <a:pt x="540" y="201"/>
                      <a:pt x="540" y="201"/>
                    </a:cubicBezTo>
                    <a:cubicBezTo>
                      <a:pt x="553" y="200"/>
                      <a:pt x="553" y="200"/>
                      <a:pt x="553" y="200"/>
                    </a:cubicBezTo>
                    <a:cubicBezTo>
                      <a:pt x="557" y="201"/>
                      <a:pt x="562" y="206"/>
                      <a:pt x="568" y="214"/>
                    </a:cubicBezTo>
                    <a:cubicBezTo>
                      <a:pt x="584" y="222"/>
                      <a:pt x="593" y="230"/>
                      <a:pt x="595" y="236"/>
                    </a:cubicBezTo>
                    <a:cubicBezTo>
                      <a:pt x="596" y="239"/>
                      <a:pt x="596" y="242"/>
                      <a:pt x="595" y="244"/>
                    </a:cubicBezTo>
                    <a:cubicBezTo>
                      <a:pt x="593" y="247"/>
                      <a:pt x="591" y="249"/>
                      <a:pt x="587" y="249"/>
                    </a:cubicBezTo>
                    <a:cubicBezTo>
                      <a:pt x="586" y="249"/>
                      <a:pt x="586" y="249"/>
                      <a:pt x="586" y="249"/>
                    </a:cubicBezTo>
                    <a:cubicBezTo>
                      <a:pt x="567" y="248"/>
                      <a:pt x="555" y="248"/>
                      <a:pt x="551" y="250"/>
                    </a:cubicBezTo>
                    <a:cubicBezTo>
                      <a:pt x="542" y="256"/>
                      <a:pt x="542" y="256"/>
                      <a:pt x="542" y="256"/>
                    </a:cubicBezTo>
                    <a:cubicBezTo>
                      <a:pt x="530" y="265"/>
                      <a:pt x="522" y="269"/>
                      <a:pt x="517" y="269"/>
                    </a:cubicBezTo>
                    <a:cubicBezTo>
                      <a:pt x="509" y="270"/>
                      <a:pt x="509" y="270"/>
                      <a:pt x="509" y="270"/>
                    </a:cubicBezTo>
                    <a:cubicBezTo>
                      <a:pt x="505" y="290"/>
                      <a:pt x="505" y="290"/>
                      <a:pt x="505" y="290"/>
                    </a:cubicBezTo>
                    <a:cubicBezTo>
                      <a:pt x="503" y="296"/>
                      <a:pt x="501" y="300"/>
                      <a:pt x="498" y="303"/>
                    </a:cubicBezTo>
                    <a:cubicBezTo>
                      <a:pt x="495" y="306"/>
                      <a:pt x="490" y="308"/>
                      <a:pt x="483" y="310"/>
                    </a:cubicBezTo>
                    <a:cubicBezTo>
                      <a:pt x="476" y="311"/>
                      <a:pt x="469" y="314"/>
                      <a:pt x="463" y="317"/>
                    </a:cubicBezTo>
                    <a:cubicBezTo>
                      <a:pt x="457" y="332"/>
                      <a:pt x="457" y="332"/>
                      <a:pt x="457" y="332"/>
                    </a:cubicBezTo>
                    <a:cubicBezTo>
                      <a:pt x="456" y="332"/>
                      <a:pt x="456" y="332"/>
                      <a:pt x="456" y="332"/>
                    </a:cubicBezTo>
                    <a:cubicBezTo>
                      <a:pt x="456" y="332"/>
                      <a:pt x="456" y="332"/>
                      <a:pt x="456" y="332"/>
                    </a:cubicBezTo>
                    <a:cubicBezTo>
                      <a:pt x="455" y="332"/>
                      <a:pt x="455" y="332"/>
                      <a:pt x="455" y="332"/>
                    </a:cubicBezTo>
                    <a:cubicBezTo>
                      <a:pt x="437" y="340"/>
                      <a:pt x="437" y="340"/>
                      <a:pt x="437" y="340"/>
                    </a:cubicBezTo>
                    <a:cubicBezTo>
                      <a:pt x="436" y="340"/>
                      <a:pt x="436" y="340"/>
                      <a:pt x="436" y="340"/>
                    </a:cubicBezTo>
                    <a:cubicBezTo>
                      <a:pt x="427" y="338"/>
                      <a:pt x="427" y="338"/>
                      <a:pt x="427" y="338"/>
                    </a:cubicBezTo>
                    <a:cubicBezTo>
                      <a:pt x="419" y="336"/>
                      <a:pt x="414" y="334"/>
                      <a:pt x="410" y="332"/>
                    </a:cubicBezTo>
                    <a:cubicBezTo>
                      <a:pt x="405" y="330"/>
                      <a:pt x="400" y="329"/>
                      <a:pt x="395" y="331"/>
                    </a:cubicBezTo>
                    <a:cubicBezTo>
                      <a:pt x="390" y="338"/>
                      <a:pt x="387" y="346"/>
                      <a:pt x="388" y="355"/>
                    </a:cubicBezTo>
                    <a:cubicBezTo>
                      <a:pt x="388" y="360"/>
                      <a:pt x="389" y="363"/>
                      <a:pt x="391" y="364"/>
                    </a:cubicBezTo>
                    <a:cubicBezTo>
                      <a:pt x="393" y="364"/>
                      <a:pt x="393" y="364"/>
                      <a:pt x="393" y="364"/>
                    </a:cubicBezTo>
                    <a:cubicBezTo>
                      <a:pt x="397" y="362"/>
                      <a:pt x="397" y="362"/>
                      <a:pt x="397" y="362"/>
                    </a:cubicBezTo>
                    <a:cubicBezTo>
                      <a:pt x="397" y="374"/>
                      <a:pt x="397" y="374"/>
                      <a:pt x="397" y="374"/>
                    </a:cubicBezTo>
                    <a:cubicBezTo>
                      <a:pt x="397" y="379"/>
                      <a:pt x="396" y="382"/>
                      <a:pt x="393" y="384"/>
                    </a:cubicBezTo>
                    <a:cubicBezTo>
                      <a:pt x="391" y="386"/>
                      <a:pt x="387" y="388"/>
                      <a:pt x="382" y="389"/>
                    </a:cubicBezTo>
                    <a:cubicBezTo>
                      <a:pt x="379" y="390"/>
                      <a:pt x="379" y="390"/>
                      <a:pt x="379" y="390"/>
                    </a:cubicBezTo>
                    <a:cubicBezTo>
                      <a:pt x="375" y="392"/>
                      <a:pt x="366" y="402"/>
                      <a:pt x="354" y="422"/>
                    </a:cubicBezTo>
                    <a:cubicBezTo>
                      <a:pt x="354" y="422"/>
                      <a:pt x="354" y="422"/>
                      <a:pt x="354" y="422"/>
                    </a:cubicBezTo>
                    <a:cubicBezTo>
                      <a:pt x="353" y="422"/>
                      <a:pt x="353" y="422"/>
                      <a:pt x="353" y="422"/>
                    </a:cubicBezTo>
                    <a:cubicBezTo>
                      <a:pt x="341" y="430"/>
                      <a:pt x="341" y="430"/>
                      <a:pt x="341" y="430"/>
                    </a:cubicBezTo>
                    <a:cubicBezTo>
                      <a:pt x="343" y="430"/>
                      <a:pt x="345" y="430"/>
                      <a:pt x="344" y="432"/>
                    </a:cubicBezTo>
                    <a:cubicBezTo>
                      <a:pt x="344" y="434"/>
                      <a:pt x="343" y="434"/>
                      <a:pt x="339" y="434"/>
                    </a:cubicBezTo>
                    <a:cubicBezTo>
                      <a:pt x="305" y="434"/>
                      <a:pt x="305" y="434"/>
                      <a:pt x="305" y="434"/>
                    </a:cubicBezTo>
                    <a:cubicBezTo>
                      <a:pt x="267" y="432"/>
                      <a:pt x="238" y="443"/>
                      <a:pt x="217" y="464"/>
                    </a:cubicBezTo>
                    <a:cubicBezTo>
                      <a:pt x="216" y="465"/>
                      <a:pt x="216" y="465"/>
                      <a:pt x="216" y="465"/>
                    </a:cubicBezTo>
                    <a:cubicBezTo>
                      <a:pt x="215" y="465"/>
                      <a:pt x="215" y="465"/>
                      <a:pt x="215" y="465"/>
                    </a:cubicBezTo>
                    <a:cubicBezTo>
                      <a:pt x="215" y="465"/>
                      <a:pt x="215" y="465"/>
                      <a:pt x="215" y="465"/>
                    </a:cubicBezTo>
                    <a:cubicBezTo>
                      <a:pt x="201" y="467"/>
                      <a:pt x="201" y="467"/>
                      <a:pt x="201" y="467"/>
                    </a:cubicBezTo>
                    <a:cubicBezTo>
                      <a:pt x="200" y="467"/>
                      <a:pt x="200" y="467"/>
                      <a:pt x="200" y="467"/>
                    </a:cubicBezTo>
                    <a:cubicBezTo>
                      <a:pt x="199" y="467"/>
                      <a:pt x="199" y="467"/>
                      <a:pt x="199" y="467"/>
                    </a:cubicBezTo>
                    <a:cubicBezTo>
                      <a:pt x="195" y="458"/>
                      <a:pt x="195" y="458"/>
                      <a:pt x="195" y="458"/>
                    </a:cubicBezTo>
                    <a:cubicBezTo>
                      <a:pt x="181" y="461"/>
                      <a:pt x="181" y="461"/>
                      <a:pt x="181" y="461"/>
                    </a:cubicBezTo>
                    <a:cubicBezTo>
                      <a:pt x="173" y="462"/>
                      <a:pt x="163" y="460"/>
                      <a:pt x="152" y="454"/>
                    </a:cubicBezTo>
                    <a:cubicBezTo>
                      <a:pt x="142" y="450"/>
                      <a:pt x="133" y="444"/>
                      <a:pt x="123" y="436"/>
                    </a:cubicBezTo>
                    <a:cubicBezTo>
                      <a:pt x="117" y="432"/>
                      <a:pt x="110" y="428"/>
                      <a:pt x="101" y="427"/>
                    </a:cubicBezTo>
                    <a:cubicBezTo>
                      <a:pt x="88" y="426"/>
                      <a:pt x="88" y="426"/>
                      <a:pt x="88" y="426"/>
                    </a:cubicBezTo>
                    <a:cubicBezTo>
                      <a:pt x="74" y="428"/>
                      <a:pt x="74" y="428"/>
                      <a:pt x="74" y="428"/>
                    </a:cubicBezTo>
                    <a:cubicBezTo>
                      <a:pt x="63" y="429"/>
                      <a:pt x="53" y="429"/>
                      <a:pt x="43" y="428"/>
                    </a:cubicBezTo>
                    <a:cubicBezTo>
                      <a:pt x="32" y="428"/>
                      <a:pt x="18" y="424"/>
                      <a:pt x="1" y="419"/>
                    </a:cubicBezTo>
                    <a:cubicBezTo>
                      <a:pt x="0" y="422"/>
                      <a:pt x="0" y="422"/>
                      <a:pt x="0" y="422"/>
                    </a:cubicBezTo>
                    <a:cubicBezTo>
                      <a:pt x="0" y="422"/>
                      <a:pt x="0" y="422"/>
                      <a:pt x="0" y="422"/>
                    </a:cubicBezTo>
                    <a:cubicBezTo>
                      <a:pt x="1" y="422"/>
                      <a:pt x="1" y="422"/>
                      <a:pt x="1" y="422"/>
                    </a:cubicBezTo>
                    <a:cubicBezTo>
                      <a:pt x="1" y="422"/>
                      <a:pt x="1" y="422"/>
                      <a:pt x="1" y="422"/>
                    </a:cubicBezTo>
                    <a:cubicBezTo>
                      <a:pt x="1" y="422"/>
                      <a:pt x="1" y="422"/>
                      <a:pt x="1" y="422"/>
                    </a:cubicBezTo>
                    <a:cubicBezTo>
                      <a:pt x="1" y="426"/>
                      <a:pt x="1" y="426"/>
                      <a:pt x="1" y="426"/>
                    </a:cubicBezTo>
                    <a:cubicBezTo>
                      <a:pt x="5" y="434"/>
                      <a:pt x="5" y="434"/>
                      <a:pt x="5" y="434"/>
                    </a:cubicBezTo>
                    <a:cubicBezTo>
                      <a:pt x="13" y="444"/>
                      <a:pt x="13" y="444"/>
                      <a:pt x="13" y="444"/>
                    </a:cubicBezTo>
                    <a:cubicBezTo>
                      <a:pt x="14" y="446"/>
                      <a:pt x="14" y="446"/>
                      <a:pt x="14" y="446"/>
                    </a:cubicBezTo>
                    <a:cubicBezTo>
                      <a:pt x="12" y="453"/>
                      <a:pt x="12" y="453"/>
                      <a:pt x="12" y="453"/>
                    </a:cubicBezTo>
                    <a:cubicBezTo>
                      <a:pt x="12" y="454"/>
                      <a:pt x="12" y="454"/>
                      <a:pt x="12" y="454"/>
                    </a:cubicBezTo>
                    <a:cubicBezTo>
                      <a:pt x="12" y="454"/>
                      <a:pt x="12" y="454"/>
                      <a:pt x="12" y="454"/>
                    </a:cubicBezTo>
                    <a:cubicBezTo>
                      <a:pt x="7" y="460"/>
                      <a:pt x="7" y="460"/>
                      <a:pt x="7" y="460"/>
                    </a:cubicBezTo>
                    <a:cubicBezTo>
                      <a:pt x="12" y="465"/>
                      <a:pt x="12" y="465"/>
                      <a:pt x="12" y="465"/>
                    </a:cubicBezTo>
                    <a:cubicBezTo>
                      <a:pt x="14" y="467"/>
                      <a:pt x="15" y="469"/>
                      <a:pt x="15" y="470"/>
                    </a:cubicBezTo>
                    <a:cubicBezTo>
                      <a:pt x="17" y="478"/>
                      <a:pt x="17" y="478"/>
                      <a:pt x="17" y="478"/>
                    </a:cubicBezTo>
                    <a:cubicBezTo>
                      <a:pt x="23" y="484"/>
                      <a:pt x="23" y="484"/>
                      <a:pt x="23" y="484"/>
                    </a:cubicBezTo>
                    <a:cubicBezTo>
                      <a:pt x="23" y="485"/>
                      <a:pt x="23" y="485"/>
                      <a:pt x="23" y="485"/>
                    </a:cubicBezTo>
                    <a:cubicBezTo>
                      <a:pt x="23" y="490"/>
                      <a:pt x="23" y="490"/>
                      <a:pt x="23" y="490"/>
                    </a:cubicBezTo>
                    <a:cubicBezTo>
                      <a:pt x="23" y="494"/>
                      <a:pt x="23" y="494"/>
                      <a:pt x="23" y="494"/>
                    </a:cubicBezTo>
                    <a:cubicBezTo>
                      <a:pt x="27" y="497"/>
                      <a:pt x="27" y="497"/>
                      <a:pt x="27" y="497"/>
                    </a:cubicBezTo>
                    <a:cubicBezTo>
                      <a:pt x="29" y="496"/>
                      <a:pt x="29" y="496"/>
                      <a:pt x="29" y="496"/>
                    </a:cubicBezTo>
                    <a:cubicBezTo>
                      <a:pt x="30" y="495"/>
                      <a:pt x="30" y="495"/>
                      <a:pt x="30" y="495"/>
                    </a:cubicBezTo>
                    <a:cubicBezTo>
                      <a:pt x="31" y="492"/>
                      <a:pt x="33" y="490"/>
                      <a:pt x="36" y="490"/>
                    </a:cubicBezTo>
                    <a:cubicBezTo>
                      <a:pt x="39" y="488"/>
                      <a:pt x="39" y="488"/>
                      <a:pt x="39" y="488"/>
                    </a:cubicBezTo>
                    <a:cubicBezTo>
                      <a:pt x="60" y="486"/>
                      <a:pt x="60" y="486"/>
                      <a:pt x="60" y="486"/>
                    </a:cubicBezTo>
                    <a:cubicBezTo>
                      <a:pt x="69" y="483"/>
                      <a:pt x="69" y="483"/>
                      <a:pt x="69" y="483"/>
                    </a:cubicBezTo>
                    <a:cubicBezTo>
                      <a:pt x="69" y="483"/>
                      <a:pt x="69" y="483"/>
                      <a:pt x="69" y="483"/>
                    </a:cubicBezTo>
                    <a:cubicBezTo>
                      <a:pt x="71" y="482"/>
                      <a:pt x="71" y="482"/>
                      <a:pt x="71" y="482"/>
                    </a:cubicBezTo>
                    <a:cubicBezTo>
                      <a:pt x="75" y="492"/>
                      <a:pt x="75" y="492"/>
                      <a:pt x="75" y="492"/>
                    </a:cubicBezTo>
                    <a:cubicBezTo>
                      <a:pt x="75" y="492"/>
                      <a:pt x="75" y="492"/>
                      <a:pt x="75" y="492"/>
                    </a:cubicBezTo>
                    <a:cubicBezTo>
                      <a:pt x="75" y="492"/>
                      <a:pt x="75" y="492"/>
                      <a:pt x="75" y="492"/>
                    </a:cubicBezTo>
                    <a:cubicBezTo>
                      <a:pt x="76" y="494"/>
                      <a:pt x="75" y="496"/>
                      <a:pt x="74" y="498"/>
                    </a:cubicBezTo>
                    <a:cubicBezTo>
                      <a:pt x="63" y="514"/>
                      <a:pt x="63" y="514"/>
                      <a:pt x="63" y="514"/>
                    </a:cubicBezTo>
                    <a:cubicBezTo>
                      <a:pt x="63" y="517"/>
                      <a:pt x="63" y="517"/>
                      <a:pt x="63" y="517"/>
                    </a:cubicBezTo>
                    <a:cubicBezTo>
                      <a:pt x="69" y="522"/>
                      <a:pt x="69" y="522"/>
                      <a:pt x="69" y="522"/>
                    </a:cubicBezTo>
                    <a:cubicBezTo>
                      <a:pt x="74" y="526"/>
                      <a:pt x="74" y="526"/>
                      <a:pt x="74" y="526"/>
                    </a:cubicBezTo>
                    <a:cubicBezTo>
                      <a:pt x="74" y="526"/>
                      <a:pt x="74" y="526"/>
                      <a:pt x="74" y="526"/>
                    </a:cubicBezTo>
                    <a:cubicBezTo>
                      <a:pt x="77" y="529"/>
                      <a:pt x="79" y="531"/>
                      <a:pt x="81" y="532"/>
                    </a:cubicBezTo>
                    <a:cubicBezTo>
                      <a:pt x="84" y="532"/>
                      <a:pt x="87" y="535"/>
                      <a:pt x="89" y="538"/>
                    </a:cubicBezTo>
                    <a:cubicBezTo>
                      <a:pt x="89" y="539"/>
                      <a:pt x="89" y="539"/>
                      <a:pt x="89" y="539"/>
                    </a:cubicBezTo>
                    <a:cubicBezTo>
                      <a:pt x="93" y="541"/>
                      <a:pt x="93" y="541"/>
                      <a:pt x="93" y="541"/>
                    </a:cubicBezTo>
                    <a:cubicBezTo>
                      <a:pt x="95" y="541"/>
                      <a:pt x="95" y="541"/>
                      <a:pt x="95" y="541"/>
                    </a:cubicBezTo>
                    <a:cubicBezTo>
                      <a:pt x="95" y="541"/>
                      <a:pt x="95" y="541"/>
                      <a:pt x="95" y="541"/>
                    </a:cubicBezTo>
                    <a:cubicBezTo>
                      <a:pt x="96" y="546"/>
                      <a:pt x="96" y="546"/>
                      <a:pt x="96" y="546"/>
                    </a:cubicBezTo>
                    <a:cubicBezTo>
                      <a:pt x="96" y="546"/>
                      <a:pt x="96" y="546"/>
                      <a:pt x="96" y="546"/>
                    </a:cubicBezTo>
                    <a:cubicBezTo>
                      <a:pt x="97" y="550"/>
                      <a:pt x="97" y="550"/>
                      <a:pt x="97" y="550"/>
                    </a:cubicBezTo>
                    <a:cubicBezTo>
                      <a:pt x="98" y="556"/>
                      <a:pt x="98" y="556"/>
                      <a:pt x="98" y="556"/>
                    </a:cubicBezTo>
                    <a:cubicBezTo>
                      <a:pt x="108" y="558"/>
                      <a:pt x="108" y="558"/>
                      <a:pt x="108" y="558"/>
                    </a:cubicBezTo>
                    <a:cubicBezTo>
                      <a:pt x="109" y="558"/>
                      <a:pt x="109" y="558"/>
                      <a:pt x="109" y="558"/>
                    </a:cubicBezTo>
                    <a:cubicBezTo>
                      <a:pt x="109" y="558"/>
                      <a:pt x="109" y="558"/>
                      <a:pt x="109" y="558"/>
                    </a:cubicBezTo>
                    <a:cubicBezTo>
                      <a:pt x="109" y="559"/>
                      <a:pt x="109" y="559"/>
                      <a:pt x="109" y="559"/>
                    </a:cubicBezTo>
                    <a:cubicBezTo>
                      <a:pt x="110" y="560"/>
                      <a:pt x="110" y="560"/>
                      <a:pt x="110" y="560"/>
                    </a:cubicBezTo>
                    <a:cubicBezTo>
                      <a:pt x="113" y="565"/>
                      <a:pt x="113" y="565"/>
                      <a:pt x="113" y="565"/>
                    </a:cubicBezTo>
                    <a:cubicBezTo>
                      <a:pt x="121" y="568"/>
                      <a:pt x="121" y="568"/>
                      <a:pt x="121" y="568"/>
                    </a:cubicBezTo>
                    <a:cubicBezTo>
                      <a:pt x="126" y="565"/>
                      <a:pt x="126" y="565"/>
                      <a:pt x="126" y="565"/>
                    </a:cubicBezTo>
                    <a:cubicBezTo>
                      <a:pt x="125" y="562"/>
                      <a:pt x="125" y="562"/>
                      <a:pt x="125" y="562"/>
                    </a:cubicBezTo>
                    <a:cubicBezTo>
                      <a:pt x="120" y="557"/>
                      <a:pt x="120" y="557"/>
                      <a:pt x="120" y="557"/>
                    </a:cubicBezTo>
                    <a:cubicBezTo>
                      <a:pt x="121" y="556"/>
                      <a:pt x="121" y="556"/>
                      <a:pt x="121" y="556"/>
                    </a:cubicBezTo>
                    <a:cubicBezTo>
                      <a:pt x="121" y="556"/>
                      <a:pt x="121" y="556"/>
                      <a:pt x="121" y="556"/>
                    </a:cubicBezTo>
                    <a:cubicBezTo>
                      <a:pt x="125" y="547"/>
                      <a:pt x="125" y="547"/>
                      <a:pt x="125" y="547"/>
                    </a:cubicBezTo>
                    <a:cubicBezTo>
                      <a:pt x="135" y="547"/>
                      <a:pt x="135" y="547"/>
                      <a:pt x="135" y="547"/>
                    </a:cubicBezTo>
                    <a:cubicBezTo>
                      <a:pt x="135" y="548"/>
                      <a:pt x="135" y="548"/>
                      <a:pt x="135" y="548"/>
                    </a:cubicBezTo>
                    <a:cubicBezTo>
                      <a:pt x="149" y="552"/>
                      <a:pt x="149" y="552"/>
                      <a:pt x="149" y="552"/>
                    </a:cubicBezTo>
                    <a:cubicBezTo>
                      <a:pt x="157" y="551"/>
                      <a:pt x="157" y="551"/>
                      <a:pt x="157" y="551"/>
                    </a:cubicBezTo>
                    <a:cubicBezTo>
                      <a:pt x="163" y="546"/>
                      <a:pt x="163" y="546"/>
                      <a:pt x="163" y="546"/>
                    </a:cubicBezTo>
                    <a:cubicBezTo>
                      <a:pt x="169" y="537"/>
                      <a:pt x="174" y="534"/>
                      <a:pt x="177" y="536"/>
                    </a:cubicBezTo>
                    <a:cubicBezTo>
                      <a:pt x="180" y="535"/>
                      <a:pt x="180" y="535"/>
                      <a:pt x="180" y="535"/>
                    </a:cubicBezTo>
                    <a:cubicBezTo>
                      <a:pt x="183" y="535"/>
                      <a:pt x="185" y="536"/>
                      <a:pt x="187" y="536"/>
                    </a:cubicBezTo>
                    <a:cubicBezTo>
                      <a:pt x="187" y="537"/>
                      <a:pt x="187" y="538"/>
                      <a:pt x="187" y="538"/>
                    </a:cubicBezTo>
                    <a:cubicBezTo>
                      <a:pt x="187" y="540"/>
                      <a:pt x="189" y="543"/>
                      <a:pt x="191" y="548"/>
                    </a:cubicBezTo>
                    <a:cubicBezTo>
                      <a:pt x="191" y="548"/>
                      <a:pt x="191" y="548"/>
                      <a:pt x="191" y="548"/>
                    </a:cubicBezTo>
                    <a:cubicBezTo>
                      <a:pt x="191" y="548"/>
                      <a:pt x="191" y="548"/>
                      <a:pt x="191" y="548"/>
                    </a:cubicBezTo>
                    <a:cubicBezTo>
                      <a:pt x="193" y="554"/>
                      <a:pt x="193" y="554"/>
                      <a:pt x="193" y="554"/>
                    </a:cubicBezTo>
                    <a:cubicBezTo>
                      <a:pt x="193" y="555"/>
                      <a:pt x="193" y="555"/>
                      <a:pt x="193" y="555"/>
                    </a:cubicBezTo>
                    <a:cubicBezTo>
                      <a:pt x="191" y="562"/>
                      <a:pt x="191" y="562"/>
                      <a:pt x="191" y="562"/>
                    </a:cubicBezTo>
                    <a:cubicBezTo>
                      <a:pt x="191" y="562"/>
                      <a:pt x="191" y="562"/>
                      <a:pt x="191" y="562"/>
                    </a:cubicBezTo>
                    <a:cubicBezTo>
                      <a:pt x="191" y="562"/>
                      <a:pt x="191" y="562"/>
                      <a:pt x="191" y="562"/>
                    </a:cubicBezTo>
                    <a:cubicBezTo>
                      <a:pt x="191" y="562"/>
                      <a:pt x="191" y="562"/>
                      <a:pt x="191" y="562"/>
                    </a:cubicBezTo>
                    <a:cubicBezTo>
                      <a:pt x="184" y="570"/>
                      <a:pt x="184" y="570"/>
                      <a:pt x="184" y="570"/>
                    </a:cubicBezTo>
                    <a:cubicBezTo>
                      <a:pt x="183" y="571"/>
                      <a:pt x="183" y="571"/>
                      <a:pt x="183" y="571"/>
                    </a:cubicBezTo>
                    <a:cubicBezTo>
                      <a:pt x="183" y="571"/>
                      <a:pt x="183" y="571"/>
                      <a:pt x="183" y="571"/>
                    </a:cubicBezTo>
                    <a:cubicBezTo>
                      <a:pt x="169" y="577"/>
                      <a:pt x="169" y="577"/>
                      <a:pt x="169" y="577"/>
                    </a:cubicBezTo>
                    <a:cubicBezTo>
                      <a:pt x="167" y="581"/>
                      <a:pt x="167" y="581"/>
                      <a:pt x="167" y="581"/>
                    </a:cubicBezTo>
                    <a:cubicBezTo>
                      <a:pt x="165" y="593"/>
                      <a:pt x="165" y="593"/>
                      <a:pt x="165" y="593"/>
                    </a:cubicBezTo>
                    <a:cubicBezTo>
                      <a:pt x="166" y="598"/>
                      <a:pt x="166" y="598"/>
                      <a:pt x="166" y="598"/>
                    </a:cubicBezTo>
                    <a:cubicBezTo>
                      <a:pt x="170" y="604"/>
                      <a:pt x="170" y="604"/>
                      <a:pt x="170" y="604"/>
                    </a:cubicBezTo>
                    <a:cubicBezTo>
                      <a:pt x="171" y="606"/>
                      <a:pt x="171" y="606"/>
                      <a:pt x="171" y="606"/>
                    </a:cubicBezTo>
                    <a:cubicBezTo>
                      <a:pt x="176" y="609"/>
                      <a:pt x="176" y="609"/>
                      <a:pt x="176" y="609"/>
                    </a:cubicBezTo>
                    <a:cubicBezTo>
                      <a:pt x="193" y="609"/>
                      <a:pt x="193" y="609"/>
                      <a:pt x="193" y="609"/>
                    </a:cubicBezTo>
                    <a:cubicBezTo>
                      <a:pt x="207" y="607"/>
                      <a:pt x="207" y="607"/>
                      <a:pt x="207" y="607"/>
                    </a:cubicBezTo>
                    <a:cubicBezTo>
                      <a:pt x="209" y="605"/>
                      <a:pt x="209" y="605"/>
                      <a:pt x="209" y="605"/>
                    </a:cubicBezTo>
                    <a:cubicBezTo>
                      <a:pt x="211" y="602"/>
                      <a:pt x="213" y="602"/>
                      <a:pt x="214" y="602"/>
                    </a:cubicBezTo>
                    <a:cubicBezTo>
                      <a:pt x="224" y="603"/>
                      <a:pt x="224" y="603"/>
                      <a:pt x="224" y="603"/>
                    </a:cubicBezTo>
                    <a:cubicBezTo>
                      <a:pt x="225" y="602"/>
                      <a:pt x="225" y="602"/>
                      <a:pt x="225" y="602"/>
                    </a:cubicBezTo>
                    <a:cubicBezTo>
                      <a:pt x="224" y="599"/>
                      <a:pt x="224" y="596"/>
                      <a:pt x="225" y="594"/>
                    </a:cubicBezTo>
                    <a:cubicBezTo>
                      <a:pt x="229" y="587"/>
                      <a:pt x="229" y="587"/>
                      <a:pt x="229" y="587"/>
                    </a:cubicBezTo>
                    <a:cubicBezTo>
                      <a:pt x="229" y="574"/>
                      <a:pt x="229" y="574"/>
                      <a:pt x="229" y="574"/>
                    </a:cubicBezTo>
                    <a:cubicBezTo>
                      <a:pt x="229" y="574"/>
                      <a:pt x="229" y="574"/>
                      <a:pt x="229" y="574"/>
                    </a:cubicBezTo>
                    <a:cubicBezTo>
                      <a:pt x="237" y="553"/>
                      <a:pt x="237" y="553"/>
                      <a:pt x="237" y="553"/>
                    </a:cubicBezTo>
                    <a:cubicBezTo>
                      <a:pt x="237" y="553"/>
                      <a:pt x="237" y="553"/>
                      <a:pt x="237" y="553"/>
                    </a:cubicBezTo>
                    <a:cubicBezTo>
                      <a:pt x="237" y="552"/>
                      <a:pt x="237" y="552"/>
                      <a:pt x="237" y="552"/>
                    </a:cubicBezTo>
                    <a:cubicBezTo>
                      <a:pt x="237" y="552"/>
                      <a:pt x="237" y="552"/>
                      <a:pt x="237" y="552"/>
                    </a:cubicBezTo>
                    <a:cubicBezTo>
                      <a:pt x="237" y="552"/>
                      <a:pt x="237" y="552"/>
                      <a:pt x="237" y="552"/>
                    </a:cubicBezTo>
                    <a:cubicBezTo>
                      <a:pt x="250" y="542"/>
                      <a:pt x="250" y="542"/>
                      <a:pt x="250" y="542"/>
                    </a:cubicBezTo>
                    <a:cubicBezTo>
                      <a:pt x="251" y="541"/>
                      <a:pt x="251" y="541"/>
                      <a:pt x="251" y="541"/>
                    </a:cubicBezTo>
                    <a:cubicBezTo>
                      <a:pt x="261" y="546"/>
                      <a:pt x="261" y="546"/>
                      <a:pt x="261" y="546"/>
                    </a:cubicBezTo>
                    <a:cubicBezTo>
                      <a:pt x="261" y="546"/>
                      <a:pt x="261" y="546"/>
                      <a:pt x="261" y="546"/>
                    </a:cubicBezTo>
                    <a:cubicBezTo>
                      <a:pt x="267" y="550"/>
                      <a:pt x="270" y="553"/>
                      <a:pt x="270" y="555"/>
                    </a:cubicBezTo>
                    <a:cubicBezTo>
                      <a:pt x="269" y="564"/>
                      <a:pt x="269" y="564"/>
                      <a:pt x="269" y="564"/>
                    </a:cubicBezTo>
                    <a:cubicBezTo>
                      <a:pt x="265" y="570"/>
                      <a:pt x="265" y="570"/>
                      <a:pt x="265" y="570"/>
                    </a:cubicBezTo>
                    <a:cubicBezTo>
                      <a:pt x="263" y="578"/>
                      <a:pt x="263" y="578"/>
                      <a:pt x="263" y="578"/>
                    </a:cubicBezTo>
                    <a:cubicBezTo>
                      <a:pt x="263" y="586"/>
                      <a:pt x="263" y="586"/>
                      <a:pt x="263" y="586"/>
                    </a:cubicBezTo>
                    <a:cubicBezTo>
                      <a:pt x="265" y="590"/>
                      <a:pt x="265" y="590"/>
                      <a:pt x="265" y="590"/>
                    </a:cubicBezTo>
                    <a:cubicBezTo>
                      <a:pt x="269" y="590"/>
                      <a:pt x="269" y="590"/>
                      <a:pt x="269" y="590"/>
                    </a:cubicBezTo>
                    <a:cubicBezTo>
                      <a:pt x="270" y="590"/>
                      <a:pt x="270" y="590"/>
                      <a:pt x="270" y="590"/>
                    </a:cubicBezTo>
                    <a:cubicBezTo>
                      <a:pt x="276" y="590"/>
                      <a:pt x="276" y="590"/>
                      <a:pt x="276" y="590"/>
                    </a:cubicBezTo>
                    <a:cubicBezTo>
                      <a:pt x="279" y="592"/>
                      <a:pt x="281" y="594"/>
                      <a:pt x="283" y="598"/>
                    </a:cubicBezTo>
                    <a:cubicBezTo>
                      <a:pt x="286" y="600"/>
                      <a:pt x="286" y="600"/>
                      <a:pt x="286" y="600"/>
                    </a:cubicBezTo>
                    <a:cubicBezTo>
                      <a:pt x="287" y="600"/>
                      <a:pt x="287" y="600"/>
                      <a:pt x="287" y="600"/>
                    </a:cubicBezTo>
                    <a:cubicBezTo>
                      <a:pt x="287" y="600"/>
                      <a:pt x="287" y="600"/>
                      <a:pt x="287" y="600"/>
                    </a:cubicBezTo>
                    <a:cubicBezTo>
                      <a:pt x="287" y="600"/>
                      <a:pt x="287" y="600"/>
                      <a:pt x="287" y="600"/>
                    </a:cubicBezTo>
                    <a:cubicBezTo>
                      <a:pt x="301" y="606"/>
                      <a:pt x="301" y="606"/>
                      <a:pt x="301" y="606"/>
                    </a:cubicBezTo>
                    <a:cubicBezTo>
                      <a:pt x="307" y="608"/>
                      <a:pt x="307" y="608"/>
                      <a:pt x="307" y="608"/>
                    </a:cubicBezTo>
                    <a:cubicBezTo>
                      <a:pt x="315" y="607"/>
                      <a:pt x="315" y="607"/>
                      <a:pt x="315" y="607"/>
                    </a:cubicBezTo>
                    <a:cubicBezTo>
                      <a:pt x="319" y="602"/>
                      <a:pt x="319" y="602"/>
                      <a:pt x="319" y="602"/>
                    </a:cubicBezTo>
                    <a:cubicBezTo>
                      <a:pt x="323" y="582"/>
                      <a:pt x="323" y="582"/>
                      <a:pt x="323" y="582"/>
                    </a:cubicBezTo>
                    <a:cubicBezTo>
                      <a:pt x="324" y="572"/>
                      <a:pt x="324" y="572"/>
                      <a:pt x="324" y="572"/>
                    </a:cubicBezTo>
                    <a:cubicBezTo>
                      <a:pt x="324" y="571"/>
                      <a:pt x="324" y="571"/>
                      <a:pt x="324" y="571"/>
                    </a:cubicBezTo>
                    <a:cubicBezTo>
                      <a:pt x="325" y="570"/>
                      <a:pt x="325" y="570"/>
                      <a:pt x="325" y="570"/>
                    </a:cubicBezTo>
                    <a:cubicBezTo>
                      <a:pt x="325" y="570"/>
                      <a:pt x="325" y="570"/>
                      <a:pt x="325" y="570"/>
                    </a:cubicBezTo>
                    <a:cubicBezTo>
                      <a:pt x="333" y="564"/>
                      <a:pt x="333" y="564"/>
                      <a:pt x="333" y="564"/>
                    </a:cubicBezTo>
                    <a:cubicBezTo>
                      <a:pt x="337" y="558"/>
                      <a:pt x="337" y="558"/>
                      <a:pt x="337" y="558"/>
                    </a:cubicBezTo>
                    <a:cubicBezTo>
                      <a:pt x="337" y="558"/>
                      <a:pt x="337" y="558"/>
                      <a:pt x="337" y="558"/>
                    </a:cubicBezTo>
                    <a:cubicBezTo>
                      <a:pt x="345" y="554"/>
                      <a:pt x="345" y="554"/>
                      <a:pt x="345" y="554"/>
                    </a:cubicBezTo>
                    <a:cubicBezTo>
                      <a:pt x="350" y="551"/>
                      <a:pt x="350" y="551"/>
                      <a:pt x="350" y="551"/>
                    </a:cubicBezTo>
                    <a:cubicBezTo>
                      <a:pt x="356" y="549"/>
                      <a:pt x="356" y="549"/>
                      <a:pt x="356" y="549"/>
                    </a:cubicBezTo>
                    <a:cubicBezTo>
                      <a:pt x="353" y="537"/>
                      <a:pt x="353" y="537"/>
                      <a:pt x="353" y="537"/>
                    </a:cubicBezTo>
                    <a:cubicBezTo>
                      <a:pt x="367" y="538"/>
                      <a:pt x="367" y="538"/>
                      <a:pt x="367" y="538"/>
                    </a:cubicBezTo>
                    <a:cubicBezTo>
                      <a:pt x="367" y="538"/>
                      <a:pt x="367" y="538"/>
                      <a:pt x="367" y="538"/>
                    </a:cubicBezTo>
                    <a:cubicBezTo>
                      <a:pt x="367" y="539"/>
                      <a:pt x="367" y="539"/>
                      <a:pt x="367" y="539"/>
                    </a:cubicBezTo>
                    <a:cubicBezTo>
                      <a:pt x="367" y="539"/>
                      <a:pt x="367" y="539"/>
                      <a:pt x="367" y="539"/>
                    </a:cubicBezTo>
                    <a:cubicBezTo>
                      <a:pt x="374" y="542"/>
                      <a:pt x="374" y="542"/>
                      <a:pt x="374" y="542"/>
                    </a:cubicBezTo>
                    <a:cubicBezTo>
                      <a:pt x="374" y="542"/>
                      <a:pt x="374" y="542"/>
                      <a:pt x="374" y="542"/>
                    </a:cubicBezTo>
                    <a:cubicBezTo>
                      <a:pt x="374" y="541"/>
                      <a:pt x="374" y="541"/>
                      <a:pt x="374" y="541"/>
                    </a:cubicBezTo>
                    <a:cubicBezTo>
                      <a:pt x="376" y="534"/>
                      <a:pt x="376" y="534"/>
                      <a:pt x="376" y="534"/>
                    </a:cubicBezTo>
                    <a:cubicBezTo>
                      <a:pt x="376" y="532"/>
                      <a:pt x="376" y="532"/>
                      <a:pt x="376" y="532"/>
                    </a:cubicBezTo>
                    <a:cubicBezTo>
                      <a:pt x="377" y="533"/>
                      <a:pt x="377" y="533"/>
                      <a:pt x="377" y="533"/>
                    </a:cubicBezTo>
                    <a:cubicBezTo>
                      <a:pt x="378" y="533"/>
                      <a:pt x="378" y="533"/>
                      <a:pt x="378" y="533"/>
                    </a:cubicBezTo>
                    <a:cubicBezTo>
                      <a:pt x="384" y="534"/>
                      <a:pt x="384" y="534"/>
                      <a:pt x="384" y="534"/>
                    </a:cubicBezTo>
                    <a:cubicBezTo>
                      <a:pt x="387" y="534"/>
                      <a:pt x="387" y="534"/>
                      <a:pt x="387" y="534"/>
                    </a:cubicBezTo>
                    <a:cubicBezTo>
                      <a:pt x="393" y="528"/>
                      <a:pt x="393" y="528"/>
                      <a:pt x="393" y="528"/>
                    </a:cubicBezTo>
                    <a:cubicBezTo>
                      <a:pt x="394" y="528"/>
                      <a:pt x="394" y="528"/>
                      <a:pt x="394" y="528"/>
                    </a:cubicBezTo>
                    <a:cubicBezTo>
                      <a:pt x="394" y="527"/>
                      <a:pt x="394" y="527"/>
                      <a:pt x="394" y="527"/>
                    </a:cubicBezTo>
                    <a:cubicBezTo>
                      <a:pt x="395" y="527"/>
                      <a:pt x="395" y="527"/>
                      <a:pt x="395" y="527"/>
                    </a:cubicBezTo>
                    <a:cubicBezTo>
                      <a:pt x="403" y="526"/>
                      <a:pt x="403" y="526"/>
                      <a:pt x="403" y="526"/>
                    </a:cubicBezTo>
                    <a:cubicBezTo>
                      <a:pt x="409" y="519"/>
                      <a:pt x="409" y="519"/>
                      <a:pt x="409" y="519"/>
                    </a:cubicBezTo>
                    <a:cubicBezTo>
                      <a:pt x="413" y="514"/>
                      <a:pt x="413" y="514"/>
                      <a:pt x="413" y="514"/>
                    </a:cubicBezTo>
                    <a:cubicBezTo>
                      <a:pt x="413" y="508"/>
                      <a:pt x="413" y="508"/>
                      <a:pt x="413" y="508"/>
                    </a:cubicBezTo>
                    <a:cubicBezTo>
                      <a:pt x="413" y="505"/>
                      <a:pt x="414" y="504"/>
                      <a:pt x="417" y="502"/>
                    </a:cubicBezTo>
                    <a:cubicBezTo>
                      <a:pt x="417" y="502"/>
                      <a:pt x="417" y="502"/>
                      <a:pt x="417" y="502"/>
                    </a:cubicBezTo>
                    <a:cubicBezTo>
                      <a:pt x="417" y="502"/>
                      <a:pt x="417" y="502"/>
                      <a:pt x="417" y="502"/>
                    </a:cubicBezTo>
                    <a:cubicBezTo>
                      <a:pt x="418" y="502"/>
                      <a:pt x="418" y="502"/>
                      <a:pt x="418" y="502"/>
                    </a:cubicBezTo>
                    <a:cubicBezTo>
                      <a:pt x="425" y="503"/>
                      <a:pt x="425" y="503"/>
                      <a:pt x="425" y="503"/>
                    </a:cubicBezTo>
                    <a:cubicBezTo>
                      <a:pt x="429" y="501"/>
                      <a:pt x="429" y="501"/>
                      <a:pt x="429" y="501"/>
                    </a:cubicBezTo>
                    <a:cubicBezTo>
                      <a:pt x="430" y="496"/>
                      <a:pt x="430" y="496"/>
                      <a:pt x="430" y="496"/>
                    </a:cubicBezTo>
                    <a:cubicBezTo>
                      <a:pt x="438" y="493"/>
                      <a:pt x="438" y="493"/>
                      <a:pt x="438" y="493"/>
                    </a:cubicBezTo>
                    <a:cubicBezTo>
                      <a:pt x="438" y="493"/>
                      <a:pt x="438" y="493"/>
                      <a:pt x="438" y="493"/>
                    </a:cubicBezTo>
                    <a:cubicBezTo>
                      <a:pt x="439" y="493"/>
                      <a:pt x="439" y="493"/>
                      <a:pt x="439" y="493"/>
                    </a:cubicBezTo>
                    <a:cubicBezTo>
                      <a:pt x="439" y="493"/>
                      <a:pt x="439" y="493"/>
                      <a:pt x="439" y="493"/>
                    </a:cubicBezTo>
                    <a:cubicBezTo>
                      <a:pt x="449" y="494"/>
                      <a:pt x="449" y="494"/>
                      <a:pt x="449" y="494"/>
                    </a:cubicBezTo>
                    <a:cubicBezTo>
                      <a:pt x="457" y="492"/>
                      <a:pt x="457" y="492"/>
                      <a:pt x="457" y="492"/>
                    </a:cubicBezTo>
                    <a:cubicBezTo>
                      <a:pt x="461" y="488"/>
                      <a:pt x="461" y="488"/>
                      <a:pt x="461" y="488"/>
                    </a:cubicBezTo>
                    <a:cubicBezTo>
                      <a:pt x="465" y="481"/>
                      <a:pt x="465" y="481"/>
                      <a:pt x="465" y="481"/>
                    </a:cubicBezTo>
                    <a:cubicBezTo>
                      <a:pt x="459" y="475"/>
                      <a:pt x="459" y="475"/>
                      <a:pt x="459" y="475"/>
                    </a:cubicBezTo>
                    <a:cubicBezTo>
                      <a:pt x="459" y="474"/>
                      <a:pt x="459" y="474"/>
                      <a:pt x="459" y="474"/>
                    </a:cubicBezTo>
                    <a:cubicBezTo>
                      <a:pt x="459" y="474"/>
                      <a:pt x="459" y="474"/>
                      <a:pt x="459" y="474"/>
                    </a:cubicBezTo>
                    <a:cubicBezTo>
                      <a:pt x="457" y="470"/>
                      <a:pt x="457" y="470"/>
                      <a:pt x="457" y="470"/>
                    </a:cubicBezTo>
                    <a:cubicBezTo>
                      <a:pt x="457" y="470"/>
                      <a:pt x="457" y="470"/>
                      <a:pt x="457" y="470"/>
                    </a:cubicBezTo>
                    <a:cubicBezTo>
                      <a:pt x="456" y="462"/>
                      <a:pt x="456" y="462"/>
                      <a:pt x="456" y="462"/>
                    </a:cubicBezTo>
                    <a:cubicBezTo>
                      <a:pt x="456" y="462"/>
                      <a:pt x="456" y="462"/>
                      <a:pt x="456" y="462"/>
                    </a:cubicBezTo>
                    <a:cubicBezTo>
                      <a:pt x="459" y="456"/>
                      <a:pt x="459" y="456"/>
                      <a:pt x="459" y="456"/>
                    </a:cubicBezTo>
                    <a:cubicBezTo>
                      <a:pt x="459" y="454"/>
                      <a:pt x="461" y="451"/>
                      <a:pt x="464" y="448"/>
                    </a:cubicBezTo>
                    <a:cubicBezTo>
                      <a:pt x="468" y="439"/>
                      <a:pt x="468" y="439"/>
                      <a:pt x="468" y="439"/>
                    </a:cubicBezTo>
                    <a:cubicBezTo>
                      <a:pt x="468" y="438"/>
                      <a:pt x="468" y="438"/>
                      <a:pt x="468" y="438"/>
                    </a:cubicBezTo>
                    <a:cubicBezTo>
                      <a:pt x="469" y="438"/>
                      <a:pt x="469" y="438"/>
                      <a:pt x="469" y="438"/>
                    </a:cubicBezTo>
                    <a:cubicBezTo>
                      <a:pt x="473" y="432"/>
                      <a:pt x="473" y="432"/>
                      <a:pt x="473" y="432"/>
                    </a:cubicBezTo>
                    <a:cubicBezTo>
                      <a:pt x="479" y="420"/>
                      <a:pt x="479" y="420"/>
                      <a:pt x="479" y="420"/>
                    </a:cubicBezTo>
                    <a:cubicBezTo>
                      <a:pt x="484" y="428"/>
                      <a:pt x="484" y="428"/>
                      <a:pt x="484" y="428"/>
                    </a:cubicBezTo>
                    <a:cubicBezTo>
                      <a:pt x="485" y="428"/>
                      <a:pt x="485" y="428"/>
                      <a:pt x="485" y="428"/>
                    </a:cubicBezTo>
                    <a:cubicBezTo>
                      <a:pt x="485" y="429"/>
                      <a:pt x="485" y="429"/>
                      <a:pt x="485" y="429"/>
                    </a:cubicBezTo>
                    <a:cubicBezTo>
                      <a:pt x="487" y="437"/>
                      <a:pt x="487" y="437"/>
                      <a:pt x="487" y="437"/>
                    </a:cubicBezTo>
                    <a:cubicBezTo>
                      <a:pt x="487" y="437"/>
                      <a:pt x="487" y="437"/>
                      <a:pt x="487" y="437"/>
                    </a:cubicBezTo>
                    <a:cubicBezTo>
                      <a:pt x="488" y="445"/>
                      <a:pt x="488" y="445"/>
                      <a:pt x="488" y="445"/>
                    </a:cubicBezTo>
                    <a:cubicBezTo>
                      <a:pt x="493" y="448"/>
                      <a:pt x="493" y="448"/>
                      <a:pt x="493" y="448"/>
                    </a:cubicBezTo>
                    <a:cubicBezTo>
                      <a:pt x="494" y="448"/>
                      <a:pt x="494" y="448"/>
                      <a:pt x="494" y="448"/>
                    </a:cubicBezTo>
                    <a:cubicBezTo>
                      <a:pt x="494" y="448"/>
                      <a:pt x="494" y="448"/>
                      <a:pt x="494" y="448"/>
                    </a:cubicBezTo>
                    <a:cubicBezTo>
                      <a:pt x="494" y="448"/>
                      <a:pt x="494" y="448"/>
                      <a:pt x="494" y="448"/>
                    </a:cubicBezTo>
                    <a:cubicBezTo>
                      <a:pt x="495" y="448"/>
                      <a:pt x="495" y="448"/>
                      <a:pt x="495" y="448"/>
                    </a:cubicBezTo>
                    <a:cubicBezTo>
                      <a:pt x="496" y="448"/>
                      <a:pt x="496" y="448"/>
                      <a:pt x="496" y="448"/>
                    </a:cubicBezTo>
                    <a:cubicBezTo>
                      <a:pt x="501" y="440"/>
                      <a:pt x="501" y="440"/>
                      <a:pt x="501" y="440"/>
                    </a:cubicBezTo>
                    <a:cubicBezTo>
                      <a:pt x="503" y="432"/>
                      <a:pt x="503" y="432"/>
                      <a:pt x="503" y="432"/>
                    </a:cubicBezTo>
                    <a:cubicBezTo>
                      <a:pt x="505" y="432"/>
                      <a:pt x="505" y="432"/>
                      <a:pt x="505" y="432"/>
                    </a:cubicBezTo>
                    <a:cubicBezTo>
                      <a:pt x="506" y="432"/>
                      <a:pt x="506" y="432"/>
                      <a:pt x="506" y="432"/>
                    </a:cubicBezTo>
                    <a:cubicBezTo>
                      <a:pt x="517" y="436"/>
                      <a:pt x="517" y="436"/>
                      <a:pt x="517" y="436"/>
                    </a:cubicBezTo>
                    <a:cubicBezTo>
                      <a:pt x="523" y="432"/>
                      <a:pt x="523" y="432"/>
                      <a:pt x="523" y="432"/>
                    </a:cubicBezTo>
                    <a:cubicBezTo>
                      <a:pt x="523" y="432"/>
                      <a:pt x="523" y="432"/>
                      <a:pt x="523" y="432"/>
                    </a:cubicBezTo>
                    <a:cubicBezTo>
                      <a:pt x="524" y="432"/>
                      <a:pt x="524" y="432"/>
                      <a:pt x="524" y="432"/>
                    </a:cubicBezTo>
                    <a:cubicBezTo>
                      <a:pt x="530" y="431"/>
                      <a:pt x="530" y="431"/>
                      <a:pt x="530" y="431"/>
                    </a:cubicBezTo>
                    <a:cubicBezTo>
                      <a:pt x="534" y="424"/>
                      <a:pt x="534" y="424"/>
                      <a:pt x="534" y="424"/>
                    </a:cubicBezTo>
                    <a:cubicBezTo>
                      <a:pt x="534" y="416"/>
                      <a:pt x="534" y="416"/>
                      <a:pt x="534" y="416"/>
                    </a:cubicBezTo>
                    <a:cubicBezTo>
                      <a:pt x="537" y="403"/>
                      <a:pt x="537" y="403"/>
                      <a:pt x="537" y="403"/>
                    </a:cubicBezTo>
                    <a:cubicBezTo>
                      <a:pt x="537" y="404"/>
                      <a:pt x="537" y="404"/>
                      <a:pt x="537" y="404"/>
                    </a:cubicBezTo>
                    <a:cubicBezTo>
                      <a:pt x="539" y="404"/>
                      <a:pt x="539" y="404"/>
                      <a:pt x="539" y="404"/>
                    </a:cubicBezTo>
                    <a:cubicBezTo>
                      <a:pt x="547" y="406"/>
                      <a:pt x="547" y="406"/>
                      <a:pt x="547" y="406"/>
                    </a:cubicBezTo>
                    <a:cubicBezTo>
                      <a:pt x="551" y="398"/>
                      <a:pt x="551" y="398"/>
                      <a:pt x="551" y="398"/>
                    </a:cubicBezTo>
                    <a:cubicBezTo>
                      <a:pt x="552" y="398"/>
                      <a:pt x="552" y="398"/>
                      <a:pt x="552" y="398"/>
                    </a:cubicBezTo>
                    <a:cubicBezTo>
                      <a:pt x="553" y="398"/>
                      <a:pt x="553" y="398"/>
                      <a:pt x="553" y="398"/>
                    </a:cubicBezTo>
                    <a:cubicBezTo>
                      <a:pt x="561" y="398"/>
                      <a:pt x="561" y="398"/>
                      <a:pt x="561" y="398"/>
                    </a:cubicBezTo>
                    <a:cubicBezTo>
                      <a:pt x="562" y="398"/>
                      <a:pt x="562" y="398"/>
                      <a:pt x="562" y="398"/>
                    </a:cubicBezTo>
                    <a:cubicBezTo>
                      <a:pt x="562" y="398"/>
                      <a:pt x="562" y="398"/>
                      <a:pt x="562" y="398"/>
                    </a:cubicBezTo>
                    <a:cubicBezTo>
                      <a:pt x="563" y="398"/>
                      <a:pt x="563" y="398"/>
                      <a:pt x="563" y="398"/>
                    </a:cubicBezTo>
                    <a:cubicBezTo>
                      <a:pt x="567" y="404"/>
                      <a:pt x="567" y="404"/>
                      <a:pt x="567" y="404"/>
                    </a:cubicBezTo>
                    <a:cubicBezTo>
                      <a:pt x="567" y="404"/>
                      <a:pt x="567" y="404"/>
                      <a:pt x="567" y="404"/>
                    </a:cubicBezTo>
                    <a:cubicBezTo>
                      <a:pt x="567" y="405"/>
                      <a:pt x="567" y="405"/>
                      <a:pt x="567" y="405"/>
                    </a:cubicBezTo>
                    <a:cubicBezTo>
                      <a:pt x="567" y="406"/>
                      <a:pt x="567" y="406"/>
                      <a:pt x="567" y="406"/>
                    </a:cubicBezTo>
                    <a:cubicBezTo>
                      <a:pt x="568" y="414"/>
                      <a:pt x="568" y="414"/>
                      <a:pt x="568" y="414"/>
                    </a:cubicBezTo>
                    <a:cubicBezTo>
                      <a:pt x="572" y="417"/>
                      <a:pt x="572" y="417"/>
                      <a:pt x="572" y="417"/>
                    </a:cubicBezTo>
                    <a:cubicBezTo>
                      <a:pt x="577" y="412"/>
                      <a:pt x="577" y="412"/>
                      <a:pt x="577" y="412"/>
                    </a:cubicBezTo>
                    <a:cubicBezTo>
                      <a:pt x="579" y="414"/>
                      <a:pt x="579" y="414"/>
                      <a:pt x="579" y="414"/>
                    </a:cubicBezTo>
                    <a:cubicBezTo>
                      <a:pt x="581" y="416"/>
                      <a:pt x="581" y="418"/>
                      <a:pt x="581" y="420"/>
                    </a:cubicBezTo>
                    <a:cubicBezTo>
                      <a:pt x="581" y="427"/>
                      <a:pt x="581" y="427"/>
                      <a:pt x="581" y="427"/>
                    </a:cubicBezTo>
                    <a:cubicBezTo>
                      <a:pt x="579" y="434"/>
                      <a:pt x="579" y="434"/>
                      <a:pt x="579" y="434"/>
                    </a:cubicBezTo>
                    <a:cubicBezTo>
                      <a:pt x="581" y="438"/>
                      <a:pt x="581" y="438"/>
                      <a:pt x="581" y="438"/>
                    </a:cubicBezTo>
                    <a:cubicBezTo>
                      <a:pt x="585" y="442"/>
                      <a:pt x="585" y="442"/>
                      <a:pt x="585" y="442"/>
                    </a:cubicBezTo>
                    <a:cubicBezTo>
                      <a:pt x="601" y="444"/>
                      <a:pt x="601" y="444"/>
                      <a:pt x="601" y="444"/>
                    </a:cubicBezTo>
                    <a:cubicBezTo>
                      <a:pt x="602" y="445"/>
                      <a:pt x="602" y="445"/>
                      <a:pt x="602" y="445"/>
                    </a:cubicBezTo>
                    <a:cubicBezTo>
                      <a:pt x="602" y="445"/>
                      <a:pt x="602" y="445"/>
                      <a:pt x="602" y="445"/>
                    </a:cubicBezTo>
                    <a:cubicBezTo>
                      <a:pt x="603" y="445"/>
                      <a:pt x="603" y="445"/>
                      <a:pt x="603" y="445"/>
                    </a:cubicBezTo>
                    <a:cubicBezTo>
                      <a:pt x="603" y="445"/>
                      <a:pt x="603" y="445"/>
                      <a:pt x="603" y="445"/>
                    </a:cubicBezTo>
                    <a:cubicBezTo>
                      <a:pt x="604" y="446"/>
                      <a:pt x="604" y="446"/>
                      <a:pt x="604" y="446"/>
                    </a:cubicBezTo>
                    <a:cubicBezTo>
                      <a:pt x="609" y="440"/>
                      <a:pt x="609" y="440"/>
                      <a:pt x="609" y="440"/>
                    </a:cubicBezTo>
                    <a:cubicBezTo>
                      <a:pt x="609" y="440"/>
                      <a:pt x="609" y="440"/>
                      <a:pt x="609" y="440"/>
                    </a:cubicBezTo>
                    <a:cubicBezTo>
                      <a:pt x="613" y="436"/>
                      <a:pt x="613" y="436"/>
                      <a:pt x="613" y="436"/>
                    </a:cubicBezTo>
                    <a:cubicBezTo>
                      <a:pt x="611" y="430"/>
                      <a:pt x="611" y="430"/>
                      <a:pt x="611" y="430"/>
                    </a:cubicBezTo>
                    <a:cubicBezTo>
                      <a:pt x="607" y="404"/>
                      <a:pt x="607" y="404"/>
                      <a:pt x="607" y="404"/>
                    </a:cubicBezTo>
                    <a:cubicBezTo>
                      <a:pt x="619" y="410"/>
                      <a:pt x="619" y="410"/>
                      <a:pt x="619" y="410"/>
                    </a:cubicBezTo>
                    <a:cubicBezTo>
                      <a:pt x="619" y="410"/>
                      <a:pt x="619" y="410"/>
                      <a:pt x="619" y="410"/>
                    </a:cubicBezTo>
                    <a:cubicBezTo>
                      <a:pt x="619" y="410"/>
                      <a:pt x="619" y="410"/>
                      <a:pt x="619" y="410"/>
                    </a:cubicBezTo>
                    <a:cubicBezTo>
                      <a:pt x="625" y="416"/>
                      <a:pt x="625" y="416"/>
                      <a:pt x="625" y="416"/>
                    </a:cubicBezTo>
                    <a:cubicBezTo>
                      <a:pt x="628" y="419"/>
                      <a:pt x="628" y="419"/>
                      <a:pt x="628" y="419"/>
                    </a:cubicBezTo>
                    <a:cubicBezTo>
                      <a:pt x="633" y="416"/>
                      <a:pt x="633" y="416"/>
                      <a:pt x="633" y="416"/>
                    </a:cubicBezTo>
                    <a:cubicBezTo>
                      <a:pt x="649" y="398"/>
                      <a:pt x="649" y="398"/>
                      <a:pt x="649" y="398"/>
                    </a:cubicBezTo>
                    <a:cubicBezTo>
                      <a:pt x="649" y="398"/>
                      <a:pt x="649" y="398"/>
                      <a:pt x="649" y="398"/>
                    </a:cubicBezTo>
                    <a:cubicBezTo>
                      <a:pt x="650" y="398"/>
                      <a:pt x="650" y="398"/>
                      <a:pt x="650" y="398"/>
                    </a:cubicBezTo>
                    <a:cubicBezTo>
                      <a:pt x="656" y="393"/>
                      <a:pt x="656" y="393"/>
                      <a:pt x="656" y="393"/>
                    </a:cubicBezTo>
                    <a:cubicBezTo>
                      <a:pt x="663" y="384"/>
                      <a:pt x="663" y="384"/>
                      <a:pt x="663" y="384"/>
                    </a:cubicBezTo>
                    <a:cubicBezTo>
                      <a:pt x="663" y="383"/>
                      <a:pt x="663" y="383"/>
                      <a:pt x="663" y="383"/>
                    </a:cubicBezTo>
                    <a:cubicBezTo>
                      <a:pt x="672" y="385"/>
                      <a:pt x="672" y="385"/>
                      <a:pt x="672" y="385"/>
                    </a:cubicBezTo>
                    <a:cubicBezTo>
                      <a:pt x="677" y="385"/>
                      <a:pt x="677" y="385"/>
                      <a:pt x="677" y="385"/>
                    </a:cubicBezTo>
                    <a:cubicBezTo>
                      <a:pt x="677" y="382"/>
                      <a:pt x="677" y="379"/>
                      <a:pt x="678" y="378"/>
                    </a:cubicBezTo>
                    <a:cubicBezTo>
                      <a:pt x="685" y="370"/>
                      <a:pt x="685" y="370"/>
                      <a:pt x="685" y="370"/>
                    </a:cubicBezTo>
                    <a:cubicBezTo>
                      <a:pt x="687" y="368"/>
                      <a:pt x="687" y="368"/>
                      <a:pt x="687" y="368"/>
                    </a:cubicBezTo>
                    <a:cubicBezTo>
                      <a:pt x="695" y="371"/>
                      <a:pt x="695" y="371"/>
                      <a:pt x="695" y="371"/>
                    </a:cubicBezTo>
                    <a:cubicBezTo>
                      <a:pt x="704" y="370"/>
                      <a:pt x="704" y="370"/>
                      <a:pt x="704" y="370"/>
                    </a:cubicBezTo>
                    <a:cubicBezTo>
                      <a:pt x="711" y="363"/>
                      <a:pt x="711" y="363"/>
                      <a:pt x="711" y="363"/>
                    </a:cubicBezTo>
                    <a:cubicBezTo>
                      <a:pt x="714" y="357"/>
                      <a:pt x="714" y="357"/>
                      <a:pt x="714" y="357"/>
                    </a:cubicBezTo>
                    <a:cubicBezTo>
                      <a:pt x="712" y="354"/>
                      <a:pt x="712" y="354"/>
                      <a:pt x="712" y="354"/>
                    </a:cubicBezTo>
                    <a:cubicBezTo>
                      <a:pt x="706" y="357"/>
                      <a:pt x="706" y="357"/>
                      <a:pt x="706" y="357"/>
                    </a:cubicBezTo>
                    <a:cubicBezTo>
                      <a:pt x="706" y="356"/>
                      <a:pt x="706" y="356"/>
                      <a:pt x="706" y="356"/>
                    </a:cubicBezTo>
                    <a:cubicBezTo>
                      <a:pt x="705" y="356"/>
                      <a:pt x="705" y="356"/>
                      <a:pt x="705" y="356"/>
                    </a:cubicBezTo>
                    <a:cubicBezTo>
                      <a:pt x="698" y="350"/>
                      <a:pt x="698" y="350"/>
                      <a:pt x="698" y="350"/>
                    </a:cubicBezTo>
                    <a:cubicBezTo>
                      <a:pt x="698" y="349"/>
                      <a:pt x="698" y="349"/>
                      <a:pt x="698" y="349"/>
                    </a:cubicBezTo>
                    <a:cubicBezTo>
                      <a:pt x="701" y="338"/>
                      <a:pt x="701" y="338"/>
                      <a:pt x="701" y="338"/>
                    </a:cubicBezTo>
                    <a:cubicBezTo>
                      <a:pt x="701" y="330"/>
                      <a:pt x="701" y="330"/>
                      <a:pt x="701" y="330"/>
                    </a:cubicBezTo>
                    <a:cubicBezTo>
                      <a:pt x="699" y="324"/>
                      <a:pt x="699" y="324"/>
                      <a:pt x="699" y="324"/>
                    </a:cubicBezTo>
                    <a:cubicBezTo>
                      <a:pt x="694" y="322"/>
                      <a:pt x="694" y="322"/>
                      <a:pt x="694" y="322"/>
                    </a:cubicBezTo>
                    <a:cubicBezTo>
                      <a:pt x="694" y="321"/>
                      <a:pt x="694" y="321"/>
                      <a:pt x="694" y="321"/>
                    </a:cubicBezTo>
                    <a:cubicBezTo>
                      <a:pt x="693" y="321"/>
                      <a:pt x="693" y="321"/>
                      <a:pt x="693" y="321"/>
                    </a:cubicBezTo>
                    <a:cubicBezTo>
                      <a:pt x="693" y="320"/>
                      <a:pt x="693" y="320"/>
                      <a:pt x="693" y="320"/>
                    </a:cubicBezTo>
                    <a:cubicBezTo>
                      <a:pt x="688" y="311"/>
                      <a:pt x="688" y="311"/>
                      <a:pt x="688" y="311"/>
                    </a:cubicBezTo>
                    <a:cubicBezTo>
                      <a:pt x="687" y="310"/>
                      <a:pt x="687" y="310"/>
                      <a:pt x="687" y="310"/>
                    </a:cubicBezTo>
                    <a:cubicBezTo>
                      <a:pt x="681" y="318"/>
                      <a:pt x="681" y="318"/>
                      <a:pt x="681" y="318"/>
                    </a:cubicBezTo>
                    <a:cubicBezTo>
                      <a:pt x="674" y="322"/>
                      <a:pt x="674" y="322"/>
                      <a:pt x="674" y="322"/>
                    </a:cubicBezTo>
                    <a:cubicBezTo>
                      <a:pt x="672" y="323"/>
                      <a:pt x="672" y="323"/>
                      <a:pt x="672" y="323"/>
                    </a:cubicBezTo>
                    <a:cubicBezTo>
                      <a:pt x="672" y="322"/>
                      <a:pt x="672" y="322"/>
                      <a:pt x="672" y="322"/>
                    </a:cubicBezTo>
                    <a:cubicBezTo>
                      <a:pt x="671" y="322"/>
                      <a:pt x="671" y="322"/>
                      <a:pt x="671" y="322"/>
                    </a:cubicBezTo>
                    <a:cubicBezTo>
                      <a:pt x="664" y="315"/>
                      <a:pt x="664" y="315"/>
                      <a:pt x="664" y="315"/>
                    </a:cubicBezTo>
                    <a:cubicBezTo>
                      <a:pt x="664" y="314"/>
                      <a:pt x="664" y="314"/>
                      <a:pt x="664" y="314"/>
                    </a:cubicBezTo>
                    <a:cubicBezTo>
                      <a:pt x="659" y="303"/>
                      <a:pt x="659" y="303"/>
                      <a:pt x="659" y="303"/>
                    </a:cubicBezTo>
                    <a:cubicBezTo>
                      <a:pt x="659" y="303"/>
                      <a:pt x="659" y="303"/>
                      <a:pt x="659" y="303"/>
                    </a:cubicBezTo>
                    <a:cubicBezTo>
                      <a:pt x="657" y="295"/>
                      <a:pt x="657" y="295"/>
                      <a:pt x="657" y="295"/>
                    </a:cubicBezTo>
                    <a:cubicBezTo>
                      <a:pt x="657" y="294"/>
                      <a:pt x="657" y="294"/>
                      <a:pt x="657" y="294"/>
                    </a:cubicBezTo>
                    <a:cubicBezTo>
                      <a:pt x="657" y="294"/>
                      <a:pt x="657" y="294"/>
                      <a:pt x="657" y="294"/>
                    </a:cubicBezTo>
                    <a:cubicBezTo>
                      <a:pt x="657" y="282"/>
                      <a:pt x="657" y="282"/>
                      <a:pt x="657" y="282"/>
                    </a:cubicBezTo>
                    <a:cubicBezTo>
                      <a:pt x="656" y="275"/>
                      <a:pt x="656" y="275"/>
                      <a:pt x="656" y="275"/>
                    </a:cubicBezTo>
                    <a:cubicBezTo>
                      <a:pt x="650" y="273"/>
                      <a:pt x="650" y="273"/>
                      <a:pt x="650" y="273"/>
                    </a:cubicBezTo>
                    <a:cubicBezTo>
                      <a:pt x="650" y="273"/>
                      <a:pt x="650" y="273"/>
                      <a:pt x="650" y="273"/>
                    </a:cubicBezTo>
                    <a:cubicBezTo>
                      <a:pt x="650" y="273"/>
                      <a:pt x="650" y="273"/>
                      <a:pt x="650" y="273"/>
                    </a:cubicBezTo>
                    <a:cubicBezTo>
                      <a:pt x="637" y="263"/>
                      <a:pt x="637" y="263"/>
                      <a:pt x="637" y="263"/>
                    </a:cubicBezTo>
                    <a:cubicBezTo>
                      <a:pt x="638" y="262"/>
                      <a:pt x="638" y="262"/>
                      <a:pt x="638" y="262"/>
                    </a:cubicBezTo>
                    <a:cubicBezTo>
                      <a:pt x="644" y="255"/>
                      <a:pt x="644" y="255"/>
                      <a:pt x="644" y="255"/>
                    </a:cubicBezTo>
                    <a:cubicBezTo>
                      <a:pt x="644" y="255"/>
                      <a:pt x="644" y="255"/>
                      <a:pt x="644" y="255"/>
                    </a:cubicBezTo>
                    <a:cubicBezTo>
                      <a:pt x="644" y="254"/>
                      <a:pt x="644" y="254"/>
                      <a:pt x="644" y="254"/>
                    </a:cubicBezTo>
                    <a:cubicBezTo>
                      <a:pt x="645" y="254"/>
                      <a:pt x="645" y="254"/>
                      <a:pt x="645" y="254"/>
                    </a:cubicBezTo>
                    <a:cubicBezTo>
                      <a:pt x="645" y="254"/>
                      <a:pt x="645" y="254"/>
                      <a:pt x="645" y="254"/>
                    </a:cubicBezTo>
                    <a:cubicBezTo>
                      <a:pt x="651" y="254"/>
                      <a:pt x="651" y="254"/>
                      <a:pt x="651" y="254"/>
                    </a:cubicBezTo>
                    <a:cubicBezTo>
                      <a:pt x="652" y="254"/>
                      <a:pt x="652" y="254"/>
                      <a:pt x="652" y="254"/>
                    </a:cubicBezTo>
                    <a:cubicBezTo>
                      <a:pt x="654" y="254"/>
                      <a:pt x="656" y="255"/>
                      <a:pt x="657" y="257"/>
                    </a:cubicBezTo>
                    <a:cubicBezTo>
                      <a:pt x="663" y="261"/>
                      <a:pt x="663" y="261"/>
                      <a:pt x="663" y="261"/>
                    </a:cubicBezTo>
                    <a:cubicBezTo>
                      <a:pt x="669" y="256"/>
                      <a:pt x="669" y="256"/>
                      <a:pt x="669" y="256"/>
                    </a:cubicBezTo>
                    <a:cubicBezTo>
                      <a:pt x="673" y="250"/>
                      <a:pt x="673" y="250"/>
                      <a:pt x="673" y="250"/>
                    </a:cubicBezTo>
                    <a:cubicBezTo>
                      <a:pt x="673" y="245"/>
                      <a:pt x="673" y="245"/>
                      <a:pt x="673" y="245"/>
                    </a:cubicBezTo>
                    <a:cubicBezTo>
                      <a:pt x="672" y="232"/>
                      <a:pt x="672" y="232"/>
                      <a:pt x="672" y="232"/>
                    </a:cubicBezTo>
                    <a:cubicBezTo>
                      <a:pt x="671" y="227"/>
                      <a:pt x="671" y="227"/>
                      <a:pt x="671" y="227"/>
                    </a:cubicBezTo>
                    <a:cubicBezTo>
                      <a:pt x="662" y="226"/>
                      <a:pt x="662" y="226"/>
                      <a:pt x="662" y="226"/>
                    </a:cubicBezTo>
                    <a:cubicBezTo>
                      <a:pt x="662" y="220"/>
                      <a:pt x="662" y="220"/>
                      <a:pt x="662" y="220"/>
                    </a:cubicBezTo>
                    <a:cubicBezTo>
                      <a:pt x="654" y="210"/>
                      <a:pt x="654" y="210"/>
                      <a:pt x="654" y="210"/>
                    </a:cubicBezTo>
                    <a:cubicBezTo>
                      <a:pt x="653" y="210"/>
                      <a:pt x="653" y="210"/>
                      <a:pt x="653" y="210"/>
                    </a:cubicBezTo>
                    <a:cubicBezTo>
                      <a:pt x="649" y="203"/>
                      <a:pt x="649" y="203"/>
                      <a:pt x="649" y="203"/>
                    </a:cubicBezTo>
                    <a:cubicBezTo>
                      <a:pt x="649" y="202"/>
                      <a:pt x="649" y="202"/>
                      <a:pt x="649" y="202"/>
                    </a:cubicBezTo>
                    <a:cubicBezTo>
                      <a:pt x="649" y="201"/>
                      <a:pt x="649" y="201"/>
                      <a:pt x="649" y="201"/>
                    </a:cubicBezTo>
                    <a:cubicBezTo>
                      <a:pt x="649" y="201"/>
                      <a:pt x="649" y="201"/>
                      <a:pt x="649" y="201"/>
                    </a:cubicBezTo>
                    <a:cubicBezTo>
                      <a:pt x="657" y="190"/>
                      <a:pt x="657" y="190"/>
                      <a:pt x="657" y="190"/>
                    </a:cubicBezTo>
                    <a:cubicBezTo>
                      <a:pt x="657" y="189"/>
                      <a:pt x="657" y="189"/>
                      <a:pt x="657" y="189"/>
                    </a:cubicBezTo>
                    <a:cubicBezTo>
                      <a:pt x="658" y="189"/>
                      <a:pt x="658" y="189"/>
                      <a:pt x="658" y="189"/>
                    </a:cubicBezTo>
                    <a:cubicBezTo>
                      <a:pt x="658" y="188"/>
                      <a:pt x="658" y="188"/>
                      <a:pt x="658" y="188"/>
                    </a:cubicBezTo>
                    <a:cubicBezTo>
                      <a:pt x="659" y="188"/>
                      <a:pt x="659" y="188"/>
                      <a:pt x="659" y="188"/>
                    </a:cubicBezTo>
                    <a:cubicBezTo>
                      <a:pt x="662" y="188"/>
                      <a:pt x="662" y="188"/>
                      <a:pt x="662" y="188"/>
                    </a:cubicBezTo>
                    <a:cubicBezTo>
                      <a:pt x="667" y="184"/>
                      <a:pt x="667" y="184"/>
                      <a:pt x="667" y="184"/>
                    </a:cubicBezTo>
                    <a:cubicBezTo>
                      <a:pt x="672" y="168"/>
                      <a:pt x="672" y="168"/>
                      <a:pt x="672" y="168"/>
                    </a:cubicBezTo>
                    <a:cubicBezTo>
                      <a:pt x="672" y="168"/>
                      <a:pt x="672" y="168"/>
                      <a:pt x="672" y="168"/>
                    </a:cubicBezTo>
                    <a:cubicBezTo>
                      <a:pt x="672" y="168"/>
                      <a:pt x="672" y="168"/>
                      <a:pt x="672" y="168"/>
                    </a:cubicBezTo>
                    <a:cubicBezTo>
                      <a:pt x="679" y="161"/>
                      <a:pt x="679" y="161"/>
                      <a:pt x="679" y="161"/>
                    </a:cubicBezTo>
                    <a:cubicBezTo>
                      <a:pt x="679" y="160"/>
                      <a:pt x="679" y="160"/>
                      <a:pt x="679" y="160"/>
                    </a:cubicBezTo>
                    <a:cubicBezTo>
                      <a:pt x="679" y="160"/>
                      <a:pt x="679" y="160"/>
                      <a:pt x="679" y="160"/>
                    </a:cubicBezTo>
                    <a:cubicBezTo>
                      <a:pt x="679" y="160"/>
                      <a:pt x="679" y="160"/>
                      <a:pt x="679" y="160"/>
                    </a:cubicBezTo>
                    <a:cubicBezTo>
                      <a:pt x="687" y="158"/>
                      <a:pt x="687" y="158"/>
                      <a:pt x="687" y="158"/>
                    </a:cubicBezTo>
                    <a:cubicBezTo>
                      <a:pt x="687" y="159"/>
                      <a:pt x="687" y="159"/>
                      <a:pt x="687" y="159"/>
                    </a:cubicBezTo>
                    <a:cubicBezTo>
                      <a:pt x="691" y="163"/>
                      <a:pt x="691" y="163"/>
                      <a:pt x="691" y="163"/>
                    </a:cubicBezTo>
                    <a:cubicBezTo>
                      <a:pt x="693" y="164"/>
                      <a:pt x="693" y="164"/>
                      <a:pt x="693" y="164"/>
                    </a:cubicBezTo>
                    <a:cubicBezTo>
                      <a:pt x="696" y="151"/>
                      <a:pt x="696" y="151"/>
                      <a:pt x="696" y="151"/>
                    </a:cubicBezTo>
                    <a:cubicBezTo>
                      <a:pt x="693" y="142"/>
                      <a:pt x="693" y="142"/>
                      <a:pt x="693" y="142"/>
                    </a:cubicBezTo>
                    <a:cubicBezTo>
                      <a:pt x="693" y="142"/>
                      <a:pt x="693" y="142"/>
                      <a:pt x="693" y="142"/>
                    </a:cubicBezTo>
                    <a:cubicBezTo>
                      <a:pt x="693" y="141"/>
                      <a:pt x="693" y="141"/>
                      <a:pt x="693" y="141"/>
                    </a:cubicBezTo>
                    <a:cubicBezTo>
                      <a:pt x="694" y="131"/>
                      <a:pt x="694" y="131"/>
                      <a:pt x="694" y="131"/>
                    </a:cubicBezTo>
                    <a:cubicBezTo>
                      <a:pt x="694" y="130"/>
                      <a:pt x="694" y="130"/>
                      <a:pt x="694" y="130"/>
                    </a:cubicBezTo>
                    <a:cubicBezTo>
                      <a:pt x="699" y="125"/>
                      <a:pt x="699" y="125"/>
                      <a:pt x="699" y="125"/>
                    </a:cubicBezTo>
                    <a:cubicBezTo>
                      <a:pt x="702" y="120"/>
                      <a:pt x="702" y="120"/>
                      <a:pt x="702" y="120"/>
                    </a:cubicBezTo>
                    <a:cubicBezTo>
                      <a:pt x="702" y="115"/>
                      <a:pt x="702" y="115"/>
                      <a:pt x="702" y="115"/>
                    </a:cubicBezTo>
                    <a:cubicBezTo>
                      <a:pt x="702" y="112"/>
                      <a:pt x="701" y="108"/>
                      <a:pt x="699" y="102"/>
                    </a:cubicBezTo>
                    <a:cubicBezTo>
                      <a:pt x="699" y="102"/>
                      <a:pt x="699" y="102"/>
                      <a:pt x="699" y="102"/>
                    </a:cubicBezTo>
                    <a:cubicBezTo>
                      <a:pt x="699" y="102"/>
                      <a:pt x="699" y="102"/>
                      <a:pt x="699" y="102"/>
                    </a:cubicBezTo>
                    <a:cubicBezTo>
                      <a:pt x="699" y="93"/>
                      <a:pt x="699" y="93"/>
                      <a:pt x="699" y="93"/>
                    </a:cubicBezTo>
                    <a:cubicBezTo>
                      <a:pt x="699" y="92"/>
                      <a:pt x="699" y="92"/>
                      <a:pt x="699" y="92"/>
                    </a:cubicBezTo>
                    <a:cubicBezTo>
                      <a:pt x="701" y="84"/>
                      <a:pt x="701" y="84"/>
                      <a:pt x="701" y="84"/>
                    </a:cubicBezTo>
                    <a:cubicBezTo>
                      <a:pt x="699" y="80"/>
                      <a:pt x="698" y="78"/>
                      <a:pt x="698" y="76"/>
                    </a:cubicBezTo>
                    <a:lnTo>
                      <a:pt x="699" y="64"/>
                    </a:lnTo>
                    <a:close/>
                  </a:path>
                </a:pathLst>
              </a:custGeom>
              <a:grpFill/>
              <a:ln>
                <a:noFill/>
              </a:ln>
            </p:spPr>
            <p:txBody>
              <a:bodyPr/>
              <a:lstStyle/>
              <a:p>
                <a:pPr>
                  <a:defRPr/>
                </a:pPr>
                <a:endParaRPr lang="zh-CN" altLang="en-US">
                  <a:solidFill>
                    <a:prstClr val="black"/>
                  </a:solidFill>
                  <a:latin typeface="Calibri"/>
                  <a:ea typeface="宋体"/>
                </a:endParaRPr>
              </a:p>
            </p:txBody>
          </p:sp>
          <p:sp>
            <p:nvSpPr>
              <p:cNvPr id="10" name="Freeform 6"/>
              <p:cNvSpPr/>
              <p:nvPr/>
            </p:nvSpPr>
            <p:spPr bwMode="auto">
              <a:xfrm>
                <a:off x="2455863" y="2595215"/>
                <a:ext cx="1714500" cy="1449388"/>
              </a:xfrm>
              <a:custGeom>
                <a:avLst/>
                <a:gdLst>
                  <a:gd name="T0" fmla="*/ 268 w 456"/>
                  <a:gd name="T1" fmla="*/ 154 h 386"/>
                  <a:gd name="T2" fmla="*/ 258 w 456"/>
                  <a:gd name="T3" fmla="*/ 160 h 386"/>
                  <a:gd name="T4" fmla="*/ 222 w 456"/>
                  <a:gd name="T5" fmla="*/ 128 h 386"/>
                  <a:gd name="T6" fmla="*/ 196 w 456"/>
                  <a:gd name="T7" fmla="*/ 107 h 386"/>
                  <a:gd name="T8" fmla="*/ 199 w 456"/>
                  <a:gd name="T9" fmla="*/ 78 h 386"/>
                  <a:gd name="T10" fmla="*/ 170 w 456"/>
                  <a:gd name="T11" fmla="*/ 86 h 386"/>
                  <a:gd name="T12" fmla="*/ 148 w 456"/>
                  <a:gd name="T13" fmla="*/ 58 h 386"/>
                  <a:gd name="T14" fmla="*/ 138 w 456"/>
                  <a:gd name="T15" fmla="*/ 24 h 386"/>
                  <a:gd name="T16" fmla="*/ 128 w 456"/>
                  <a:gd name="T17" fmla="*/ 7 h 386"/>
                  <a:gd name="T18" fmla="*/ 105 w 456"/>
                  <a:gd name="T19" fmla="*/ 15 h 386"/>
                  <a:gd name="T20" fmla="*/ 89 w 456"/>
                  <a:gd name="T21" fmla="*/ 32 h 386"/>
                  <a:gd name="T22" fmla="*/ 49 w 456"/>
                  <a:gd name="T23" fmla="*/ 44 h 386"/>
                  <a:gd name="T24" fmla="*/ 25 w 456"/>
                  <a:gd name="T25" fmla="*/ 73 h 386"/>
                  <a:gd name="T26" fmla="*/ 2 w 456"/>
                  <a:gd name="T27" fmla="*/ 92 h 386"/>
                  <a:gd name="T28" fmla="*/ 33 w 456"/>
                  <a:gd name="T29" fmla="*/ 119 h 386"/>
                  <a:gd name="T30" fmla="*/ 56 w 456"/>
                  <a:gd name="T31" fmla="*/ 127 h 386"/>
                  <a:gd name="T32" fmla="*/ 112 w 456"/>
                  <a:gd name="T33" fmla="*/ 150 h 386"/>
                  <a:gd name="T34" fmla="*/ 152 w 456"/>
                  <a:gd name="T35" fmla="*/ 142 h 386"/>
                  <a:gd name="T36" fmla="*/ 186 w 456"/>
                  <a:gd name="T37" fmla="*/ 156 h 386"/>
                  <a:gd name="T38" fmla="*/ 216 w 456"/>
                  <a:gd name="T39" fmla="*/ 168 h 386"/>
                  <a:gd name="T40" fmla="*/ 262 w 456"/>
                  <a:gd name="T41" fmla="*/ 203 h 386"/>
                  <a:gd name="T42" fmla="*/ 274 w 456"/>
                  <a:gd name="T43" fmla="*/ 220 h 386"/>
                  <a:gd name="T44" fmla="*/ 271 w 456"/>
                  <a:gd name="T45" fmla="*/ 288 h 386"/>
                  <a:gd name="T46" fmla="*/ 252 w 456"/>
                  <a:gd name="T47" fmla="*/ 322 h 386"/>
                  <a:gd name="T48" fmla="*/ 224 w 456"/>
                  <a:gd name="T49" fmla="*/ 333 h 386"/>
                  <a:gd name="T50" fmla="*/ 250 w 456"/>
                  <a:gd name="T51" fmla="*/ 352 h 386"/>
                  <a:gd name="T52" fmla="*/ 262 w 456"/>
                  <a:gd name="T53" fmla="*/ 348 h 386"/>
                  <a:gd name="T54" fmla="*/ 263 w 456"/>
                  <a:gd name="T55" fmla="*/ 335 h 386"/>
                  <a:gd name="T56" fmla="*/ 276 w 456"/>
                  <a:gd name="T57" fmla="*/ 322 h 386"/>
                  <a:gd name="T58" fmla="*/ 288 w 456"/>
                  <a:gd name="T59" fmla="*/ 332 h 386"/>
                  <a:gd name="T60" fmla="*/ 322 w 456"/>
                  <a:gd name="T61" fmla="*/ 346 h 386"/>
                  <a:gd name="T62" fmla="*/ 334 w 456"/>
                  <a:gd name="T63" fmla="*/ 366 h 386"/>
                  <a:gd name="T64" fmla="*/ 364 w 456"/>
                  <a:gd name="T65" fmla="*/ 375 h 386"/>
                  <a:gd name="T66" fmla="*/ 364 w 456"/>
                  <a:gd name="T67" fmla="*/ 357 h 386"/>
                  <a:gd name="T68" fmla="*/ 368 w 456"/>
                  <a:gd name="T69" fmla="*/ 350 h 386"/>
                  <a:gd name="T70" fmla="*/ 383 w 456"/>
                  <a:gd name="T71" fmla="*/ 324 h 386"/>
                  <a:gd name="T72" fmla="*/ 385 w 456"/>
                  <a:gd name="T73" fmla="*/ 307 h 386"/>
                  <a:gd name="T74" fmla="*/ 400 w 456"/>
                  <a:gd name="T75" fmla="*/ 290 h 386"/>
                  <a:gd name="T76" fmla="*/ 423 w 456"/>
                  <a:gd name="T77" fmla="*/ 286 h 386"/>
                  <a:gd name="T78" fmla="*/ 446 w 456"/>
                  <a:gd name="T79" fmla="*/ 278 h 386"/>
                  <a:gd name="T80" fmla="*/ 453 w 456"/>
                  <a:gd name="T81" fmla="*/ 244 h 386"/>
                  <a:gd name="T82" fmla="*/ 412 w 456"/>
                  <a:gd name="T83" fmla="*/ 218 h 386"/>
                  <a:gd name="T84" fmla="*/ 396 w 456"/>
                  <a:gd name="T85" fmla="*/ 246 h 386"/>
                  <a:gd name="T86" fmla="*/ 408 w 456"/>
                  <a:gd name="T87" fmla="*/ 255 h 386"/>
                  <a:gd name="T88" fmla="*/ 406 w 456"/>
                  <a:gd name="T89" fmla="*/ 270 h 386"/>
                  <a:gd name="T90" fmla="*/ 389 w 456"/>
                  <a:gd name="T91" fmla="*/ 275 h 386"/>
                  <a:gd name="T92" fmla="*/ 374 w 456"/>
                  <a:gd name="T93" fmla="*/ 284 h 386"/>
                  <a:gd name="T94" fmla="*/ 363 w 456"/>
                  <a:gd name="T95" fmla="*/ 273 h 386"/>
                  <a:gd name="T96" fmla="*/ 356 w 456"/>
                  <a:gd name="T97" fmla="*/ 256 h 386"/>
                  <a:gd name="T98" fmla="*/ 350 w 456"/>
                  <a:gd name="T99" fmla="*/ 238 h 386"/>
                  <a:gd name="T100" fmla="*/ 326 w 456"/>
                  <a:gd name="T101" fmla="*/ 208 h 386"/>
                  <a:gd name="T102" fmla="*/ 299 w 456"/>
                  <a:gd name="T103" fmla="*/ 188 h 386"/>
                  <a:gd name="T104" fmla="*/ 300 w 456"/>
                  <a:gd name="T105" fmla="*/ 168 h 386"/>
                  <a:gd name="T106" fmla="*/ 325 w 456"/>
                  <a:gd name="T107" fmla="*/ 142 h 386"/>
                  <a:gd name="T108" fmla="*/ 296 w 456"/>
                  <a:gd name="T109" fmla="*/ 143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386">
                    <a:moveTo>
                      <a:pt x="271" y="140"/>
                    </a:moveTo>
                    <a:cubicBezTo>
                      <a:pt x="265" y="140"/>
                      <a:pt x="265" y="140"/>
                      <a:pt x="265" y="140"/>
                    </a:cubicBezTo>
                    <a:cubicBezTo>
                      <a:pt x="263" y="144"/>
                      <a:pt x="263" y="144"/>
                      <a:pt x="263" y="144"/>
                    </a:cubicBezTo>
                    <a:cubicBezTo>
                      <a:pt x="266" y="148"/>
                      <a:pt x="266" y="148"/>
                      <a:pt x="266" y="148"/>
                    </a:cubicBezTo>
                    <a:cubicBezTo>
                      <a:pt x="266" y="148"/>
                      <a:pt x="266" y="148"/>
                      <a:pt x="266" y="148"/>
                    </a:cubicBezTo>
                    <a:cubicBezTo>
                      <a:pt x="266" y="148"/>
                      <a:pt x="266" y="148"/>
                      <a:pt x="266" y="148"/>
                    </a:cubicBezTo>
                    <a:cubicBezTo>
                      <a:pt x="268" y="154"/>
                      <a:pt x="268" y="154"/>
                      <a:pt x="268" y="154"/>
                    </a:cubicBezTo>
                    <a:cubicBezTo>
                      <a:pt x="268" y="154"/>
                      <a:pt x="268" y="154"/>
                      <a:pt x="268" y="154"/>
                    </a:cubicBezTo>
                    <a:cubicBezTo>
                      <a:pt x="268" y="155"/>
                      <a:pt x="268" y="155"/>
                      <a:pt x="268" y="155"/>
                    </a:cubicBezTo>
                    <a:cubicBezTo>
                      <a:pt x="268" y="156"/>
                      <a:pt x="268" y="156"/>
                      <a:pt x="268" y="156"/>
                    </a:cubicBezTo>
                    <a:cubicBezTo>
                      <a:pt x="259" y="160"/>
                      <a:pt x="259" y="160"/>
                      <a:pt x="259" y="160"/>
                    </a:cubicBezTo>
                    <a:cubicBezTo>
                      <a:pt x="258" y="160"/>
                      <a:pt x="258" y="160"/>
                      <a:pt x="258" y="160"/>
                    </a:cubicBezTo>
                    <a:cubicBezTo>
                      <a:pt x="258" y="160"/>
                      <a:pt x="258" y="160"/>
                      <a:pt x="258" y="160"/>
                    </a:cubicBezTo>
                    <a:cubicBezTo>
                      <a:pt x="258" y="160"/>
                      <a:pt x="258" y="160"/>
                      <a:pt x="258" y="160"/>
                    </a:cubicBezTo>
                    <a:cubicBezTo>
                      <a:pt x="258" y="160"/>
                      <a:pt x="258" y="160"/>
                      <a:pt x="258" y="160"/>
                    </a:cubicBezTo>
                    <a:cubicBezTo>
                      <a:pt x="251" y="160"/>
                      <a:pt x="247" y="158"/>
                      <a:pt x="246" y="155"/>
                    </a:cubicBezTo>
                    <a:cubicBezTo>
                      <a:pt x="244" y="150"/>
                      <a:pt x="244" y="150"/>
                      <a:pt x="244" y="150"/>
                    </a:cubicBezTo>
                    <a:cubicBezTo>
                      <a:pt x="232" y="148"/>
                      <a:pt x="232" y="148"/>
                      <a:pt x="232" y="148"/>
                    </a:cubicBezTo>
                    <a:cubicBezTo>
                      <a:pt x="228" y="132"/>
                      <a:pt x="228" y="132"/>
                      <a:pt x="228" y="132"/>
                    </a:cubicBezTo>
                    <a:cubicBezTo>
                      <a:pt x="226" y="132"/>
                      <a:pt x="224" y="131"/>
                      <a:pt x="223" y="129"/>
                    </a:cubicBezTo>
                    <a:cubicBezTo>
                      <a:pt x="222" y="128"/>
                      <a:pt x="222" y="128"/>
                      <a:pt x="222" y="128"/>
                    </a:cubicBezTo>
                    <a:cubicBezTo>
                      <a:pt x="220" y="126"/>
                      <a:pt x="219" y="124"/>
                      <a:pt x="216" y="124"/>
                    </a:cubicBezTo>
                    <a:cubicBezTo>
                      <a:pt x="213" y="122"/>
                      <a:pt x="210" y="120"/>
                      <a:pt x="208" y="116"/>
                    </a:cubicBezTo>
                    <a:cubicBezTo>
                      <a:pt x="203" y="114"/>
                      <a:pt x="203" y="114"/>
                      <a:pt x="203" y="114"/>
                    </a:cubicBezTo>
                    <a:cubicBezTo>
                      <a:pt x="203" y="114"/>
                      <a:pt x="203" y="114"/>
                      <a:pt x="203" y="114"/>
                    </a:cubicBezTo>
                    <a:cubicBezTo>
                      <a:pt x="203" y="114"/>
                      <a:pt x="203" y="114"/>
                      <a:pt x="203" y="114"/>
                    </a:cubicBezTo>
                    <a:cubicBezTo>
                      <a:pt x="203" y="114"/>
                      <a:pt x="203" y="114"/>
                      <a:pt x="203" y="114"/>
                    </a:cubicBezTo>
                    <a:cubicBezTo>
                      <a:pt x="196" y="107"/>
                      <a:pt x="196" y="107"/>
                      <a:pt x="196" y="107"/>
                    </a:cubicBezTo>
                    <a:cubicBezTo>
                      <a:pt x="196" y="107"/>
                      <a:pt x="196" y="107"/>
                      <a:pt x="196" y="107"/>
                    </a:cubicBezTo>
                    <a:cubicBezTo>
                      <a:pt x="195" y="102"/>
                      <a:pt x="195" y="102"/>
                      <a:pt x="195" y="102"/>
                    </a:cubicBezTo>
                    <a:cubicBezTo>
                      <a:pt x="195" y="101"/>
                      <a:pt x="195" y="101"/>
                      <a:pt x="195" y="101"/>
                    </a:cubicBezTo>
                    <a:cubicBezTo>
                      <a:pt x="208" y="84"/>
                      <a:pt x="208" y="84"/>
                      <a:pt x="208" y="84"/>
                    </a:cubicBezTo>
                    <a:cubicBezTo>
                      <a:pt x="208" y="82"/>
                      <a:pt x="208" y="82"/>
                      <a:pt x="208" y="81"/>
                    </a:cubicBezTo>
                    <a:cubicBezTo>
                      <a:pt x="206" y="76"/>
                      <a:pt x="206" y="76"/>
                      <a:pt x="206" y="76"/>
                    </a:cubicBezTo>
                    <a:cubicBezTo>
                      <a:pt x="199" y="78"/>
                      <a:pt x="199" y="78"/>
                      <a:pt x="199" y="78"/>
                    </a:cubicBezTo>
                    <a:cubicBezTo>
                      <a:pt x="198" y="78"/>
                      <a:pt x="198" y="78"/>
                      <a:pt x="198" y="78"/>
                    </a:cubicBezTo>
                    <a:cubicBezTo>
                      <a:pt x="198" y="79"/>
                      <a:pt x="198" y="79"/>
                      <a:pt x="198" y="79"/>
                    </a:cubicBezTo>
                    <a:cubicBezTo>
                      <a:pt x="198" y="79"/>
                      <a:pt x="198" y="79"/>
                      <a:pt x="198" y="79"/>
                    </a:cubicBezTo>
                    <a:cubicBezTo>
                      <a:pt x="180" y="80"/>
                      <a:pt x="180" y="80"/>
                      <a:pt x="180" y="80"/>
                    </a:cubicBezTo>
                    <a:cubicBezTo>
                      <a:pt x="174" y="82"/>
                      <a:pt x="174" y="82"/>
                      <a:pt x="174" y="82"/>
                    </a:cubicBezTo>
                    <a:cubicBezTo>
                      <a:pt x="171" y="84"/>
                      <a:pt x="171" y="84"/>
                      <a:pt x="171" y="84"/>
                    </a:cubicBezTo>
                    <a:cubicBezTo>
                      <a:pt x="170" y="86"/>
                      <a:pt x="170" y="86"/>
                      <a:pt x="170" y="86"/>
                    </a:cubicBezTo>
                    <a:cubicBezTo>
                      <a:pt x="168" y="88"/>
                      <a:pt x="166" y="90"/>
                      <a:pt x="162" y="89"/>
                    </a:cubicBezTo>
                    <a:cubicBezTo>
                      <a:pt x="162" y="89"/>
                      <a:pt x="162" y="89"/>
                      <a:pt x="162" y="89"/>
                    </a:cubicBezTo>
                    <a:cubicBezTo>
                      <a:pt x="162" y="88"/>
                      <a:pt x="162" y="88"/>
                      <a:pt x="162" y="88"/>
                    </a:cubicBezTo>
                    <a:cubicBezTo>
                      <a:pt x="156" y="84"/>
                      <a:pt x="156" y="84"/>
                      <a:pt x="156" y="84"/>
                    </a:cubicBezTo>
                    <a:cubicBezTo>
                      <a:pt x="156" y="74"/>
                      <a:pt x="156" y="74"/>
                      <a:pt x="156" y="74"/>
                    </a:cubicBezTo>
                    <a:cubicBezTo>
                      <a:pt x="152" y="72"/>
                      <a:pt x="150" y="69"/>
                      <a:pt x="150" y="67"/>
                    </a:cubicBezTo>
                    <a:cubicBezTo>
                      <a:pt x="148" y="58"/>
                      <a:pt x="148" y="58"/>
                      <a:pt x="148" y="58"/>
                    </a:cubicBezTo>
                    <a:cubicBezTo>
                      <a:pt x="144" y="54"/>
                      <a:pt x="144" y="54"/>
                      <a:pt x="144" y="54"/>
                    </a:cubicBezTo>
                    <a:cubicBezTo>
                      <a:pt x="140" y="50"/>
                      <a:pt x="140" y="50"/>
                      <a:pt x="140" y="50"/>
                    </a:cubicBezTo>
                    <a:cubicBezTo>
                      <a:pt x="138" y="49"/>
                      <a:pt x="138" y="49"/>
                      <a:pt x="138" y="49"/>
                    </a:cubicBezTo>
                    <a:cubicBezTo>
                      <a:pt x="145" y="40"/>
                      <a:pt x="145" y="40"/>
                      <a:pt x="145" y="40"/>
                    </a:cubicBezTo>
                    <a:cubicBezTo>
                      <a:pt x="146" y="34"/>
                      <a:pt x="146" y="34"/>
                      <a:pt x="146" y="34"/>
                    </a:cubicBezTo>
                    <a:cubicBezTo>
                      <a:pt x="138" y="24"/>
                      <a:pt x="138" y="24"/>
                      <a:pt x="138" y="24"/>
                    </a:cubicBezTo>
                    <a:cubicBezTo>
                      <a:pt x="138" y="24"/>
                      <a:pt x="138" y="24"/>
                      <a:pt x="138" y="24"/>
                    </a:cubicBezTo>
                    <a:cubicBezTo>
                      <a:pt x="138" y="24"/>
                      <a:pt x="138" y="24"/>
                      <a:pt x="138" y="24"/>
                    </a:cubicBezTo>
                    <a:cubicBezTo>
                      <a:pt x="134" y="16"/>
                      <a:pt x="134" y="16"/>
                      <a:pt x="134" y="16"/>
                    </a:cubicBezTo>
                    <a:cubicBezTo>
                      <a:pt x="134" y="16"/>
                      <a:pt x="134" y="16"/>
                      <a:pt x="134" y="16"/>
                    </a:cubicBezTo>
                    <a:cubicBezTo>
                      <a:pt x="134" y="16"/>
                      <a:pt x="134" y="16"/>
                      <a:pt x="134" y="16"/>
                    </a:cubicBezTo>
                    <a:cubicBezTo>
                      <a:pt x="134" y="12"/>
                      <a:pt x="134" y="12"/>
                      <a:pt x="134" y="12"/>
                    </a:cubicBezTo>
                    <a:cubicBezTo>
                      <a:pt x="128" y="8"/>
                      <a:pt x="128" y="8"/>
                      <a:pt x="128" y="8"/>
                    </a:cubicBezTo>
                    <a:cubicBezTo>
                      <a:pt x="128" y="7"/>
                      <a:pt x="128" y="7"/>
                      <a:pt x="128" y="7"/>
                    </a:cubicBezTo>
                    <a:cubicBezTo>
                      <a:pt x="128" y="7"/>
                      <a:pt x="128" y="7"/>
                      <a:pt x="128" y="7"/>
                    </a:cubicBezTo>
                    <a:cubicBezTo>
                      <a:pt x="128" y="7"/>
                      <a:pt x="128" y="7"/>
                      <a:pt x="128" y="7"/>
                    </a:cubicBezTo>
                    <a:cubicBezTo>
                      <a:pt x="123" y="1"/>
                      <a:pt x="123" y="1"/>
                      <a:pt x="123" y="1"/>
                    </a:cubicBezTo>
                    <a:cubicBezTo>
                      <a:pt x="116" y="0"/>
                      <a:pt x="116" y="0"/>
                      <a:pt x="116" y="0"/>
                    </a:cubicBezTo>
                    <a:cubicBezTo>
                      <a:pt x="108" y="2"/>
                      <a:pt x="108" y="2"/>
                      <a:pt x="108" y="2"/>
                    </a:cubicBezTo>
                    <a:cubicBezTo>
                      <a:pt x="106" y="4"/>
                      <a:pt x="106" y="4"/>
                      <a:pt x="106" y="4"/>
                    </a:cubicBezTo>
                    <a:cubicBezTo>
                      <a:pt x="105" y="15"/>
                      <a:pt x="105" y="15"/>
                      <a:pt x="105" y="15"/>
                    </a:cubicBezTo>
                    <a:cubicBezTo>
                      <a:pt x="105" y="28"/>
                      <a:pt x="105" y="28"/>
                      <a:pt x="105" y="28"/>
                    </a:cubicBezTo>
                    <a:cubicBezTo>
                      <a:pt x="104" y="28"/>
                      <a:pt x="104" y="28"/>
                      <a:pt x="104" y="28"/>
                    </a:cubicBezTo>
                    <a:cubicBezTo>
                      <a:pt x="96" y="31"/>
                      <a:pt x="96" y="31"/>
                      <a:pt x="96" y="31"/>
                    </a:cubicBezTo>
                    <a:cubicBezTo>
                      <a:pt x="96" y="31"/>
                      <a:pt x="96" y="31"/>
                      <a:pt x="96" y="31"/>
                    </a:cubicBezTo>
                    <a:cubicBezTo>
                      <a:pt x="96" y="31"/>
                      <a:pt x="96" y="31"/>
                      <a:pt x="96" y="31"/>
                    </a:cubicBezTo>
                    <a:cubicBezTo>
                      <a:pt x="96" y="31"/>
                      <a:pt x="96" y="31"/>
                      <a:pt x="96" y="31"/>
                    </a:cubicBezTo>
                    <a:cubicBezTo>
                      <a:pt x="89" y="32"/>
                      <a:pt x="89" y="32"/>
                      <a:pt x="89" y="32"/>
                    </a:cubicBezTo>
                    <a:cubicBezTo>
                      <a:pt x="86" y="34"/>
                      <a:pt x="82" y="36"/>
                      <a:pt x="77" y="37"/>
                    </a:cubicBezTo>
                    <a:cubicBezTo>
                      <a:pt x="76" y="38"/>
                      <a:pt x="76" y="38"/>
                      <a:pt x="76" y="38"/>
                    </a:cubicBezTo>
                    <a:cubicBezTo>
                      <a:pt x="76" y="38"/>
                      <a:pt x="76" y="38"/>
                      <a:pt x="76" y="38"/>
                    </a:cubicBezTo>
                    <a:cubicBezTo>
                      <a:pt x="76" y="38"/>
                      <a:pt x="76" y="38"/>
                      <a:pt x="76" y="38"/>
                    </a:cubicBezTo>
                    <a:cubicBezTo>
                      <a:pt x="62" y="34"/>
                      <a:pt x="62" y="34"/>
                      <a:pt x="62" y="34"/>
                    </a:cubicBezTo>
                    <a:cubicBezTo>
                      <a:pt x="57" y="40"/>
                      <a:pt x="57" y="40"/>
                      <a:pt x="57" y="40"/>
                    </a:cubicBezTo>
                    <a:cubicBezTo>
                      <a:pt x="56" y="42"/>
                      <a:pt x="53" y="44"/>
                      <a:pt x="49" y="44"/>
                    </a:cubicBezTo>
                    <a:cubicBezTo>
                      <a:pt x="41" y="51"/>
                      <a:pt x="41" y="51"/>
                      <a:pt x="41" y="51"/>
                    </a:cubicBezTo>
                    <a:cubicBezTo>
                      <a:pt x="36" y="58"/>
                      <a:pt x="36" y="58"/>
                      <a:pt x="36" y="58"/>
                    </a:cubicBezTo>
                    <a:cubicBezTo>
                      <a:pt x="36" y="58"/>
                      <a:pt x="36" y="58"/>
                      <a:pt x="36" y="58"/>
                    </a:cubicBezTo>
                    <a:cubicBezTo>
                      <a:pt x="36" y="59"/>
                      <a:pt x="36" y="59"/>
                      <a:pt x="36" y="59"/>
                    </a:cubicBezTo>
                    <a:cubicBezTo>
                      <a:pt x="34" y="62"/>
                      <a:pt x="32" y="65"/>
                      <a:pt x="30" y="66"/>
                    </a:cubicBezTo>
                    <a:cubicBezTo>
                      <a:pt x="25" y="72"/>
                      <a:pt x="25" y="72"/>
                      <a:pt x="25" y="72"/>
                    </a:cubicBezTo>
                    <a:cubicBezTo>
                      <a:pt x="25" y="73"/>
                      <a:pt x="25" y="73"/>
                      <a:pt x="25" y="73"/>
                    </a:cubicBezTo>
                    <a:cubicBezTo>
                      <a:pt x="25" y="73"/>
                      <a:pt x="25" y="73"/>
                      <a:pt x="25" y="73"/>
                    </a:cubicBezTo>
                    <a:cubicBezTo>
                      <a:pt x="22" y="75"/>
                      <a:pt x="22" y="75"/>
                      <a:pt x="22" y="75"/>
                    </a:cubicBezTo>
                    <a:cubicBezTo>
                      <a:pt x="20" y="76"/>
                      <a:pt x="18" y="76"/>
                      <a:pt x="16" y="76"/>
                    </a:cubicBezTo>
                    <a:cubicBezTo>
                      <a:pt x="6" y="76"/>
                      <a:pt x="6" y="76"/>
                      <a:pt x="6" y="76"/>
                    </a:cubicBezTo>
                    <a:cubicBezTo>
                      <a:pt x="4" y="79"/>
                      <a:pt x="4" y="79"/>
                      <a:pt x="4" y="79"/>
                    </a:cubicBezTo>
                    <a:cubicBezTo>
                      <a:pt x="0" y="86"/>
                      <a:pt x="0" y="86"/>
                      <a:pt x="0" y="86"/>
                    </a:cubicBezTo>
                    <a:cubicBezTo>
                      <a:pt x="2" y="92"/>
                      <a:pt x="2" y="92"/>
                      <a:pt x="2" y="92"/>
                    </a:cubicBezTo>
                    <a:cubicBezTo>
                      <a:pt x="1" y="108"/>
                      <a:pt x="1" y="108"/>
                      <a:pt x="1" y="108"/>
                    </a:cubicBezTo>
                    <a:cubicBezTo>
                      <a:pt x="4" y="112"/>
                      <a:pt x="4" y="112"/>
                      <a:pt x="4" y="112"/>
                    </a:cubicBezTo>
                    <a:cubicBezTo>
                      <a:pt x="4" y="113"/>
                      <a:pt x="4" y="113"/>
                      <a:pt x="4" y="113"/>
                    </a:cubicBezTo>
                    <a:cubicBezTo>
                      <a:pt x="5" y="116"/>
                      <a:pt x="5" y="116"/>
                      <a:pt x="5" y="116"/>
                    </a:cubicBezTo>
                    <a:cubicBezTo>
                      <a:pt x="11" y="116"/>
                      <a:pt x="11" y="116"/>
                      <a:pt x="11" y="116"/>
                    </a:cubicBezTo>
                    <a:cubicBezTo>
                      <a:pt x="20" y="118"/>
                      <a:pt x="20" y="118"/>
                      <a:pt x="20" y="118"/>
                    </a:cubicBezTo>
                    <a:cubicBezTo>
                      <a:pt x="33" y="119"/>
                      <a:pt x="33" y="119"/>
                      <a:pt x="33" y="119"/>
                    </a:cubicBezTo>
                    <a:cubicBezTo>
                      <a:pt x="38" y="118"/>
                      <a:pt x="38" y="118"/>
                      <a:pt x="38" y="118"/>
                    </a:cubicBezTo>
                    <a:cubicBezTo>
                      <a:pt x="39" y="118"/>
                      <a:pt x="39" y="118"/>
                      <a:pt x="39" y="118"/>
                    </a:cubicBezTo>
                    <a:cubicBezTo>
                      <a:pt x="40" y="118"/>
                      <a:pt x="40" y="118"/>
                      <a:pt x="40" y="118"/>
                    </a:cubicBezTo>
                    <a:cubicBezTo>
                      <a:pt x="50" y="122"/>
                      <a:pt x="50" y="122"/>
                      <a:pt x="50" y="122"/>
                    </a:cubicBezTo>
                    <a:cubicBezTo>
                      <a:pt x="50" y="122"/>
                      <a:pt x="50" y="122"/>
                      <a:pt x="50" y="122"/>
                    </a:cubicBezTo>
                    <a:cubicBezTo>
                      <a:pt x="51" y="122"/>
                      <a:pt x="51" y="122"/>
                      <a:pt x="51" y="122"/>
                    </a:cubicBezTo>
                    <a:cubicBezTo>
                      <a:pt x="56" y="127"/>
                      <a:pt x="56" y="127"/>
                      <a:pt x="56" y="127"/>
                    </a:cubicBezTo>
                    <a:cubicBezTo>
                      <a:pt x="68" y="131"/>
                      <a:pt x="68" y="131"/>
                      <a:pt x="68" y="131"/>
                    </a:cubicBezTo>
                    <a:cubicBezTo>
                      <a:pt x="69" y="131"/>
                      <a:pt x="69" y="131"/>
                      <a:pt x="69" y="131"/>
                    </a:cubicBezTo>
                    <a:cubicBezTo>
                      <a:pt x="77" y="136"/>
                      <a:pt x="77" y="136"/>
                      <a:pt x="77" y="136"/>
                    </a:cubicBezTo>
                    <a:cubicBezTo>
                      <a:pt x="96" y="154"/>
                      <a:pt x="96" y="154"/>
                      <a:pt x="96" y="154"/>
                    </a:cubicBezTo>
                    <a:cubicBezTo>
                      <a:pt x="105" y="158"/>
                      <a:pt x="105" y="158"/>
                      <a:pt x="105" y="158"/>
                    </a:cubicBezTo>
                    <a:cubicBezTo>
                      <a:pt x="109" y="156"/>
                      <a:pt x="109" y="156"/>
                      <a:pt x="109" y="156"/>
                    </a:cubicBezTo>
                    <a:cubicBezTo>
                      <a:pt x="112" y="150"/>
                      <a:pt x="112" y="150"/>
                      <a:pt x="112" y="150"/>
                    </a:cubicBezTo>
                    <a:cubicBezTo>
                      <a:pt x="110" y="139"/>
                      <a:pt x="110" y="139"/>
                      <a:pt x="110" y="139"/>
                    </a:cubicBezTo>
                    <a:cubicBezTo>
                      <a:pt x="110" y="136"/>
                      <a:pt x="113" y="134"/>
                      <a:pt x="118" y="132"/>
                    </a:cubicBezTo>
                    <a:cubicBezTo>
                      <a:pt x="118" y="131"/>
                      <a:pt x="118" y="131"/>
                      <a:pt x="118" y="131"/>
                    </a:cubicBezTo>
                    <a:cubicBezTo>
                      <a:pt x="143" y="146"/>
                      <a:pt x="143" y="146"/>
                      <a:pt x="143" y="146"/>
                    </a:cubicBezTo>
                    <a:cubicBezTo>
                      <a:pt x="146" y="145"/>
                      <a:pt x="146" y="145"/>
                      <a:pt x="146" y="145"/>
                    </a:cubicBezTo>
                    <a:cubicBezTo>
                      <a:pt x="151" y="142"/>
                      <a:pt x="151" y="142"/>
                      <a:pt x="151" y="142"/>
                    </a:cubicBezTo>
                    <a:cubicBezTo>
                      <a:pt x="152" y="142"/>
                      <a:pt x="152" y="142"/>
                      <a:pt x="152" y="142"/>
                    </a:cubicBezTo>
                    <a:cubicBezTo>
                      <a:pt x="155" y="142"/>
                      <a:pt x="155" y="142"/>
                      <a:pt x="155" y="142"/>
                    </a:cubicBezTo>
                    <a:cubicBezTo>
                      <a:pt x="160" y="138"/>
                      <a:pt x="160" y="138"/>
                      <a:pt x="160" y="138"/>
                    </a:cubicBezTo>
                    <a:cubicBezTo>
                      <a:pt x="161" y="138"/>
                      <a:pt x="161" y="138"/>
                      <a:pt x="161" y="138"/>
                    </a:cubicBezTo>
                    <a:cubicBezTo>
                      <a:pt x="162" y="138"/>
                      <a:pt x="162" y="138"/>
                      <a:pt x="162" y="138"/>
                    </a:cubicBezTo>
                    <a:cubicBezTo>
                      <a:pt x="176" y="148"/>
                      <a:pt x="176" y="148"/>
                      <a:pt x="176" y="148"/>
                    </a:cubicBezTo>
                    <a:cubicBezTo>
                      <a:pt x="177" y="149"/>
                      <a:pt x="177" y="149"/>
                      <a:pt x="177" y="149"/>
                    </a:cubicBezTo>
                    <a:cubicBezTo>
                      <a:pt x="186" y="156"/>
                      <a:pt x="186" y="156"/>
                      <a:pt x="186" y="156"/>
                    </a:cubicBezTo>
                    <a:cubicBezTo>
                      <a:pt x="188" y="158"/>
                      <a:pt x="192" y="161"/>
                      <a:pt x="194" y="165"/>
                    </a:cubicBezTo>
                    <a:cubicBezTo>
                      <a:pt x="199" y="170"/>
                      <a:pt x="199" y="170"/>
                      <a:pt x="199" y="170"/>
                    </a:cubicBezTo>
                    <a:cubicBezTo>
                      <a:pt x="202" y="169"/>
                      <a:pt x="202" y="169"/>
                      <a:pt x="202" y="169"/>
                    </a:cubicBezTo>
                    <a:cubicBezTo>
                      <a:pt x="206" y="162"/>
                      <a:pt x="206" y="162"/>
                      <a:pt x="206" y="162"/>
                    </a:cubicBezTo>
                    <a:cubicBezTo>
                      <a:pt x="215" y="168"/>
                      <a:pt x="215" y="168"/>
                      <a:pt x="215" y="168"/>
                    </a:cubicBezTo>
                    <a:cubicBezTo>
                      <a:pt x="215" y="168"/>
                      <a:pt x="215" y="168"/>
                      <a:pt x="215" y="168"/>
                    </a:cubicBezTo>
                    <a:cubicBezTo>
                      <a:pt x="216" y="168"/>
                      <a:pt x="216" y="168"/>
                      <a:pt x="216" y="168"/>
                    </a:cubicBezTo>
                    <a:cubicBezTo>
                      <a:pt x="216" y="168"/>
                      <a:pt x="216" y="168"/>
                      <a:pt x="216" y="168"/>
                    </a:cubicBezTo>
                    <a:cubicBezTo>
                      <a:pt x="222" y="176"/>
                      <a:pt x="222" y="176"/>
                      <a:pt x="222" y="176"/>
                    </a:cubicBezTo>
                    <a:cubicBezTo>
                      <a:pt x="240" y="190"/>
                      <a:pt x="240" y="190"/>
                      <a:pt x="240" y="190"/>
                    </a:cubicBezTo>
                    <a:cubicBezTo>
                      <a:pt x="240" y="190"/>
                      <a:pt x="240" y="190"/>
                      <a:pt x="240" y="190"/>
                    </a:cubicBezTo>
                    <a:cubicBezTo>
                      <a:pt x="246" y="196"/>
                      <a:pt x="246" y="196"/>
                      <a:pt x="246" y="196"/>
                    </a:cubicBezTo>
                    <a:cubicBezTo>
                      <a:pt x="261" y="191"/>
                      <a:pt x="261" y="191"/>
                      <a:pt x="261" y="191"/>
                    </a:cubicBezTo>
                    <a:cubicBezTo>
                      <a:pt x="262" y="203"/>
                      <a:pt x="262" y="203"/>
                      <a:pt x="262" y="203"/>
                    </a:cubicBezTo>
                    <a:cubicBezTo>
                      <a:pt x="269" y="210"/>
                      <a:pt x="269" y="210"/>
                      <a:pt x="269" y="210"/>
                    </a:cubicBezTo>
                    <a:cubicBezTo>
                      <a:pt x="269" y="210"/>
                      <a:pt x="269" y="210"/>
                      <a:pt x="269" y="210"/>
                    </a:cubicBezTo>
                    <a:cubicBezTo>
                      <a:pt x="269" y="210"/>
                      <a:pt x="269" y="210"/>
                      <a:pt x="269" y="210"/>
                    </a:cubicBezTo>
                    <a:cubicBezTo>
                      <a:pt x="274" y="218"/>
                      <a:pt x="274" y="218"/>
                      <a:pt x="274" y="218"/>
                    </a:cubicBezTo>
                    <a:cubicBezTo>
                      <a:pt x="274" y="219"/>
                      <a:pt x="274" y="219"/>
                      <a:pt x="274" y="219"/>
                    </a:cubicBezTo>
                    <a:cubicBezTo>
                      <a:pt x="274" y="219"/>
                      <a:pt x="274" y="219"/>
                      <a:pt x="274" y="219"/>
                    </a:cubicBezTo>
                    <a:cubicBezTo>
                      <a:pt x="274" y="220"/>
                      <a:pt x="274" y="220"/>
                      <a:pt x="274" y="220"/>
                    </a:cubicBezTo>
                    <a:cubicBezTo>
                      <a:pt x="280" y="247"/>
                      <a:pt x="280" y="247"/>
                      <a:pt x="280" y="247"/>
                    </a:cubicBezTo>
                    <a:cubicBezTo>
                      <a:pt x="286" y="258"/>
                      <a:pt x="286" y="258"/>
                      <a:pt x="286" y="258"/>
                    </a:cubicBezTo>
                    <a:cubicBezTo>
                      <a:pt x="278" y="279"/>
                      <a:pt x="278" y="279"/>
                      <a:pt x="278" y="279"/>
                    </a:cubicBezTo>
                    <a:cubicBezTo>
                      <a:pt x="278" y="280"/>
                      <a:pt x="278" y="280"/>
                      <a:pt x="278" y="280"/>
                    </a:cubicBezTo>
                    <a:cubicBezTo>
                      <a:pt x="272" y="282"/>
                      <a:pt x="272" y="282"/>
                      <a:pt x="272" y="282"/>
                    </a:cubicBezTo>
                    <a:cubicBezTo>
                      <a:pt x="272" y="288"/>
                      <a:pt x="272" y="288"/>
                      <a:pt x="272" y="288"/>
                    </a:cubicBezTo>
                    <a:cubicBezTo>
                      <a:pt x="271" y="288"/>
                      <a:pt x="271" y="288"/>
                      <a:pt x="271" y="288"/>
                    </a:cubicBezTo>
                    <a:cubicBezTo>
                      <a:pt x="264" y="299"/>
                      <a:pt x="264" y="299"/>
                      <a:pt x="264" y="299"/>
                    </a:cubicBezTo>
                    <a:cubicBezTo>
                      <a:pt x="264" y="299"/>
                      <a:pt x="264" y="299"/>
                      <a:pt x="264" y="299"/>
                    </a:cubicBezTo>
                    <a:cubicBezTo>
                      <a:pt x="254" y="300"/>
                      <a:pt x="254" y="300"/>
                      <a:pt x="254" y="300"/>
                    </a:cubicBezTo>
                    <a:cubicBezTo>
                      <a:pt x="244" y="308"/>
                      <a:pt x="244" y="308"/>
                      <a:pt x="244" y="308"/>
                    </a:cubicBezTo>
                    <a:cubicBezTo>
                      <a:pt x="246" y="309"/>
                      <a:pt x="247" y="310"/>
                      <a:pt x="250" y="311"/>
                    </a:cubicBezTo>
                    <a:cubicBezTo>
                      <a:pt x="254" y="312"/>
                      <a:pt x="254" y="316"/>
                      <a:pt x="252" y="321"/>
                    </a:cubicBezTo>
                    <a:cubicBezTo>
                      <a:pt x="252" y="322"/>
                      <a:pt x="252" y="322"/>
                      <a:pt x="252" y="322"/>
                    </a:cubicBezTo>
                    <a:cubicBezTo>
                      <a:pt x="246" y="328"/>
                      <a:pt x="246" y="328"/>
                      <a:pt x="246" y="328"/>
                    </a:cubicBezTo>
                    <a:cubicBezTo>
                      <a:pt x="245" y="328"/>
                      <a:pt x="245" y="328"/>
                      <a:pt x="245" y="328"/>
                    </a:cubicBezTo>
                    <a:cubicBezTo>
                      <a:pt x="245" y="329"/>
                      <a:pt x="245" y="329"/>
                      <a:pt x="245" y="329"/>
                    </a:cubicBezTo>
                    <a:cubicBezTo>
                      <a:pt x="244" y="329"/>
                      <a:pt x="244" y="329"/>
                      <a:pt x="244" y="329"/>
                    </a:cubicBezTo>
                    <a:cubicBezTo>
                      <a:pt x="244" y="329"/>
                      <a:pt x="244" y="329"/>
                      <a:pt x="244" y="329"/>
                    </a:cubicBezTo>
                    <a:cubicBezTo>
                      <a:pt x="225" y="326"/>
                      <a:pt x="225" y="326"/>
                      <a:pt x="225" y="326"/>
                    </a:cubicBezTo>
                    <a:cubicBezTo>
                      <a:pt x="224" y="333"/>
                      <a:pt x="224" y="333"/>
                      <a:pt x="224" y="333"/>
                    </a:cubicBezTo>
                    <a:cubicBezTo>
                      <a:pt x="226" y="348"/>
                      <a:pt x="226" y="348"/>
                      <a:pt x="226" y="348"/>
                    </a:cubicBezTo>
                    <a:cubicBezTo>
                      <a:pt x="242" y="354"/>
                      <a:pt x="242" y="354"/>
                      <a:pt x="242" y="354"/>
                    </a:cubicBezTo>
                    <a:cubicBezTo>
                      <a:pt x="242" y="355"/>
                      <a:pt x="242" y="355"/>
                      <a:pt x="242" y="355"/>
                    </a:cubicBezTo>
                    <a:cubicBezTo>
                      <a:pt x="242" y="355"/>
                      <a:pt x="242" y="355"/>
                      <a:pt x="242" y="355"/>
                    </a:cubicBezTo>
                    <a:cubicBezTo>
                      <a:pt x="248" y="353"/>
                      <a:pt x="248" y="353"/>
                      <a:pt x="248" y="353"/>
                    </a:cubicBezTo>
                    <a:cubicBezTo>
                      <a:pt x="249" y="353"/>
                      <a:pt x="249" y="353"/>
                      <a:pt x="249" y="353"/>
                    </a:cubicBezTo>
                    <a:cubicBezTo>
                      <a:pt x="250" y="352"/>
                      <a:pt x="250" y="352"/>
                      <a:pt x="250" y="352"/>
                    </a:cubicBezTo>
                    <a:cubicBezTo>
                      <a:pt x="250" y="353"/>
                      <a:pt x="250" y="353"/>
                      <a:pt x="250" y="353"/>
                    </a:cubicBezTo>
                    <a:cubicBezTo>
                      <a:pt x="250" y="353"/>
                      <a:pt x="250" y="353"/>
                      <a:pt x="250" y="353"/>
                    </a:cubicBezTo>
                    <a:cubicBezTo>
                      <a:pt x="255" y="356"/>
                      <a:pt x="255" y="356"/>
                      <a:pt x="255" y="356"/>
                    </a:cubicBezTo>
                    <a:cubicBezTo>
                      <a:pt x="262" y="356"/>
                      <a:pt x="262" y="356"/>
                      <a:pt x="262" y="356"/>
                    </a:cubicBezTo>
                    <a:cubicBezTo>
                      <a:pt x="264" y="355"/>
                      <a:pt x="264" y="355"/>
                      <a:pt x="264" y="355"/>
                    </a:cubicBezTo>
                    <a:cubicBezTo>
                      <a:pt x="262" y="348"/>
                      <a:pt x="262" y="348"/>
                      <a:pt x="262" y="348"/>
                    </a:cubicBezTo>
                    <a:cubicBezTo>
                      <a:pt x="262" y="348"/>
                      <a:pt x="262" y="348"/>
                      <a:pt x="262" y="348"/>
                    </a:cubicBezTo>
                    <a:cubicBezTo>
                      <a:pt x="262" y="348"/>
                      <a:pt x="262" y="348"/>
                      <a:pt x="262" y="348"/>
                    </a:cubicBezTo>
                    <a:cubicBezTo>
                      <a:pt x="260" y="340"/>
                      <a:pt x="260" y="340"/>
                      <a:pt x="260" y="340"/>
                    </a:cubicBezTo>
                    <a:cubicBezTo>
                      <a:pt x="260" y="339"/>
                      <a:pt x="260" y="339"/>
                      <a:pt x="260" y="339"/>
                    </a:cubicBezTo>
                    <a:cubicBezTo>
                      <a:pt x="260" y="338"/>
                      <a:pt x="260" y="338"/>
                      <a:pt x="260" y="338"/>
                    </a:cubicBezTo>
                    <a:cubicBezTo>
                      <a:pt x="260" y="338"/>
                      <a:pt x="260" y="338"/>
                      <a:pt x="260" y="338"/>
                    </a:cubicBezTo>
                    <a:cubicBezTo>
                      <a:pt x="260" y="338"/>
                      <a:pt x="260" y="338"/>
                      <a:pt x="260" y="338"/>
                    </a:cubicBezTo>
                    <a:cubicBezTo>
                      <a:pt x="263" y="335"/>
                      <a:pt x="263" y="335"/>
                      <a:pt x="263" y="335"/>
                    </a:cubicBezTo>
                    <a:cubicBezTo>
                      <a:pt x="264" y="334"/>
                      <a:pt x="264" y="334"/>
                      <a:pt x="264" y="334"/>
                    </a:cubicBezTo>
                    <a:cubicBezTo>
                      <a:pt x="264" y="334"/>
                      <a:pt x="264" y="334"/>
                      <a:pt x="264" y="334"/>
                    </a:cubicBezTo>
                    <a:cubicBezTo>
                      <a:pt x="264" y="334"/>
                      <a:pt x="264" y="334"/>
                      <a:pt x="264" y="334"/>
                    </a:cubicBezTo>
                    <a:cubicBezTo>
                      <a:pt x="268" y="328"/>
                      <a:pt x="268" y="328"/>
                      <a:pt x="268" y="328"/>
                    </a:cubicBezTo>
                    <a:cubicBezTo>
                      <a:pt x="269" y="327"/>
                      <a:pt x="269" y="327"/>
                      <a:pt x="269" y="327"/>
                    </a:cubicBezTo>
                    <a:cubicBezTo>
                      <a:pt x="276" y="322"/>
                      <a:pt x="276" y="322"/>
                      <a:pt x="276" y="322"/>
                    </a:cubicBezTo>
                    <a:cubicBezTo>
                      <a:pt x="276" y="322"/>
                      <a:pt x="276" y="322"/>
                      <a:pt x="276" y="322"/>
                    </a:cubicBezTo>
                    <a:cubicBezTo>
                      <a:pt x="276" y="321"/>
                      <a:pt x="276" y="321"/>
                      <a:pt x="276" y="321"/>
                    </a:cubicBezTo>
                    <a:cubicBezTo>
                      <a:pt x="277" y="321"/>
                      <a:pt x="277" y="321"/>
                      <a:pt x="277" y="321"/>
                    </a:cubicBezTo>
                    <a:cubicBezTo>
                      <a:pt x="277" y="321"/>
                      <a:pt x="277" y="321"/>
                      <a:pt x="277" y="321"/>
                    </a:cubicBezTo>
                    <a:cubicBezTo>
                      <a:pt x="286" y="320"/>
                      <a:pt x="286" y="320"/>
                      <a:pt x="286" y="320"/>
                    </a:cubicBezTo>
                    <a:cubicBezTo>
                      <a:pt x="286" y="322"/>
                      <a:pt x="286" y="322"/>
                      <a:pt x="286" y="322"/>
                    </a:cubicBezTo>
                    <a:cubicBezTo>
                      <a:pt x="286" y="325"/>
                      <a:pt x="286" y="327"/>
                      <a:pt x="286" y="328"/>
                    </a:cubicBezTo>
                    <a:cubicBezTo>
                      <a:pt x="288" y="332"/>
                      <a:pt x="288" y="332"/>
                      <a:pt x="288" y="332"/>
                    </a:cubicBezTo>
                    <a:cubicBezTo>
                      <a:pt x="290" y="337"/>
                      <a:pt x="290" y="337"/>
                      <a:pt x="290" y="337"/>
                    </a:cubicBezTo>
                    <a:cubicBezTo>
                      <a:pt x="298" y="342"/>
                      <a:pt x="298" y="342"/>
                      <a:pt x="298" y="342"/>
                    </a:cubicBezTo>
                    <a:cubicBezTo>
                      <a:pt x="320" y="344"/>
                      <a:pt x="320" y="344"/>
                      <a:pt x="320" y="344"/>
                    </a:cubicBezTo>
                    <a:cubicBezTo>
                      <a:pt x="321" y="344"/>
                      <a:pt x="321" y="344"/>
                      <a:pt x="321" y="344"/>
                    </a:cubicBezTo>
                    <a:cubicBezTo>
                      <a:pt x="322" y="344"/>
                      <a:pt x="322" y="344"/>
                      <a:pt x="322" y="344"/>
                    </a:cubicBezTo>
                    <a:cubicBezTo>
                      <a:pt x="322" y="345"/>
                      <a:pt x="322" y="345"/>
                      <a:pt x="322" y="345"/>
                    </a:cubicBezTo>
                    <a:cubicBezTo>
                      <a:pt x="322" y="346"/>
                      <a:pt x="322" y="346"/>
                      <a:pt x="322" y="346"/>
                    </a:cubicBezTo>
                    <a:cubicBezTo>
                      <a:pt x="322" y="353"/>
                      <a:pt x="322" y="353"/>
                      <a:pt x="322" y="353"/>
                    </a:cubicBezTo>
                    <a:cubicBezTo>
                      <a:pt x="328" y="360"/>
                      <a:pt x="328" y="360"/>
                      <a:pt x="328" y="360"/>
                    </a:cubicBezTo>
                    <a:cubicBezTo>
                      <a:pt x="333" y="362"/>
                      <a:pt x="333" y="362"/>
                      <a:pt x="333" y="362"/>
                    </a:cubicBezTo>
                    <a:cubicBezTo>
                      <a:pt x="334" y="362"/>
                      <a:pt x="334" y="362"/>
                      <a:pt x="334" y="362"/>
                    </a:cubicBezTo>
                    <a:cubicBezTo>
                      <a:pt x="334" y="362"/>
                      <a:pt x="334" y="362"/>
                      <a:pt x="334" y="362"/>
                    </a:cubicBezTo>
                    <a:cubicBezTo>
                      <a:pt x="334" y="363"/>
                      <a:pt x="334" y="363"/>
                      <a:pt x="334" y="363"/>
                    </a:cubicBezTo>
                    <a:cubicBezTo>
                      <a:pt x="334" y="366"/>
                      <a:pt x="334" y="366"/>
                      <a:pt x="334" y="366"/>
                    </a:cubicBezTo>
                    <a:cubicBezTo>
                      <a:pt x="334" y="370"/>
                      <a:pt x="334" y="370"/>
                      <a:pt x="334" y="370"/>
                    </a:cubicBezTo>
                    <a:cubicBezTo>
                      <a:pt x="332" y="378"/>
                      <a:pt x="332" y="378"/>
                      <a:pt x="332" y="378"/>
                    </a:cubicBezTo>
                    <a:cubicBezTo>
                      <a:pt x="335" y="380"/>
                      <a:pt x="335" y="380"/>
                      <a:pt x="335" y="380"/>
                    </a:cubicBezTo>
                    <a:cubicBezTo>
                      <a:pt x="338" y="380"/>
                      <a:pt x="341" y="380"/>
                      <a:pt x="344" y="382"/>
                    </a:cubicBezTo>
                    <a:cubicBezTo>
                      <a:pt x="353" y="386"/>
                      <a:pt x="353" y="386"/>
                      <a:pt x="353" y="386"/>
                    </a:cubicBezTo>
                    <a:cubicBezTo>
                      <a:pt x="358" y="382"/>
                      <a:pt x="358" y="382"/>
                      <a:pt x="358" y="382"/>
                    </a:cubicBezTo>
                    <a:cubicBezTo>
                      <a:pt x="364" y="375"/>
                      <a:pt x="364" y="375"/>
                      <a:pt x="364" y="375"/>
                    </a:cubicBezTo>
                    <a:cubicBezTo>
                      <a:pt x="365" y="372"/>
                      <a:pt x="365" y="372"/>
                      <a:pt x="365" y="372"/>
                    </a:cubicBezTo>
                    <a:cubicBezTo>
                      <a:pt x="365" y="372"/>
                      <a:pt x="365" y="372"/>
                      <a:pt x="365" y="372"/>
                    </a:cubicBezTo>
                    <a:cubicBezTo>
                      <a:pt x="366" y="371"/>
                      <a:pt x="366" y="371"/>
                      <a:pt x="366" y="371"/>
                    </a:cubicBezTo>
                    <a:cubicBezTo>
                      <a:pt x="367" y="370"/>
                      <a:pt x="367" y="370"/>
                      <a:pt x="367" y="370"/>
                    </a:cubicBezTo>
                    <a:cubicBezTo>
                      <a:pt x="367" y="370"/>
                      <a:pt x="367" y="370"/>
                      <a:pt x="367" y="370"/>
                    </a:cubicBezTo>
                    <a:cubicBezTo>
                      <a:pt x="365" y="361"/>
                      <a:pt x="365" y="361"/>
                      <a:pt x="365" y="361"/>
                    </a:cubicBezTo>
                    <a:cubicBezTo>
                      <a:pt x="364" y="357"/>
                      <a:pt x="364" y="357"/>
                      <a:pt x="364" y="357"/>
                    </a:cubicBezTo>
                    <a:cubicBezTo>
                      <a:pt x="364" y="356"/>
                      <a:pt x="364" y="356"/>
                      <a:pt x="364" y="356"/>
                    </a:cubicBezTo>
                    <a:cubicBezTo>
                      <a:pt x="364" y="356"/>
                      <a:pt x="364" y="356"/>
                      <a:pt x="364" y="356"/>
                    </a:cubicBezTo>
                    <a:cubicBezTo>
                      <a:pt x="364" y="356"/>
                      <a:pt x="364" y="356"/>
                      <a:pt x="364" y="356"/>
                    </a:cubicBezTo>
                    <a:cubicBezTo>
                      <a:pt x="364" y="355"/>
                      <a:pt x="364" y="355"/>
                      <a:pt x="364" y="355"/>
                    </a:cubicBezTo>
                    <a:cubicBezTo>
                      <a:pt x="368" y="350"/>
                      <a:pt x="368" y="350"/>
                      <a:pt x="368" y="350"/>
                    </a:cubicBezTo>
                    <a:cubicBezTo>
                      <a:pt x="368" y="350"/>
                      <a:pt x="368" y="350"/>
                      <a:pt x="368" y="350"/>
                    </a:cubicBezTo>
                    <a:cubicBezTo>
                      <a:pt x="368" y="350"/>
                      <a:pt x="368" y="350"/>
                      <a:pt x="368" y="350"/>
                    </a:cubicBezTo>
                    <a:cubicBezTo>
                      <a:pt x="374" y="345"/>
                      <a:pt x="374" y="345"/>
                      <a:pt x="374" y="345"/>
                    </a:cubicBezTo>
                    <a:cubicBezTo>
                      <a:pt x="375" y="345"/>
                      <a:pt x="375" y="345"/>
                      <a:pt x="375" y="345"/>
                    </a:cubicBezTo>
                    <a:cubicBezTo>
                      <a:pt x="388" y="345"/>
                      <a:pt x="388" y="345"/>
                      <a:pt x="388" y="345"/>
                    </a:cubicBezTo>
                    <a:cubicBezTo>
                      <a:pt x="390" y="344"/>
                      <a:pt x="390" y="344"/>
                      <a:pt x="390" y="344"/>
                    </a:cubicBezTo>
                    <a:cubicBezTo>
                      <a:pt x="390" y="338"/>
                      <a:pt x="390" y="338"/>
                      <a:pt x="390" y="338"/>
                    </a:cubicBezTo>
                    <a:cubicBezTo>
                      <a:pt x="388" y="332"/>
                      <a:pt x="388" y="332"/>
                      <a:pt x="388" y="332"/>
                    </a:cubicBezTo>
                    <a:cubicBezTo>
                      <a:pt x="383" y="324"/>
                      <a:pt x="383" y="324"/>
                      <a:pt x="383" y="324"/>
                    </a:cubicBezTo>
                    <a:cubicBezTo>
                      <a:pt x="383" y="324"/>
                      <a:pt x="383" y="324"/>
                      <a:pt x="383" y="324"/>
                    </a:cubicBezTo>
                    <a:cubicBezTo>
                      <a:pt x="383" y="324"/>
                      <a:pt x="383" y="324"/>
                      <a:pt x="383" y="324"/>
                    </a:cubicBezTo>
                    <a:cubicBezTo>
                      <a:pt x="383" y="314"/>
                      <a:pt x="383" y="314"/>
                      <a:pt x="383" y="314"/>
                    </a:cubicBezTo>
                    <a:cubicBezTo>
                      <a:pt x="383" y="313"/>
                      <a:pt x="383" y="313"/>
                      <a:pt x="383" y="313"/>
                    </a:cubicBezTo>
                    <a:cubicBezTo>
                      <a:pt x="383" y="313"/>
                      <a:pt x="383" y="313"/>
                      <a:pt x="383" y="313"/>
                    </a:cubicBezTo>
                    <a:cubicBezTo>
                      <a:pt x="385" y="307"/>
                      <a:pt x="385" y="307"/>
                      <a:pt x="385" y="307"/>
                    </a:cubicBezTo>
                    <a:cubicBezTo>
                      <a:pt x="385" y="307"/>
                      <a:pt x="385" y="307"/>
                      <a:pt x="385" y="307"/>
                    </a:cubicBezTo>
                    <a:cubicBezTo>
                      <a:pt x="386" y="307"/>
                      <a:pt x="386" y="307"/>
                      <a:pt x="386" y="307"/>
                    </a:cubicBezTo>
                    <a:cubicBezTo>
                      <a:pt x="386" y="307"/>
                      <a:pt x="386" y="307"/>
                      <a:pt x="386" y="307"/>
                    </a:cubicBezTo>
                    <a:cubicBezTo>
                      <a:pt x="396" y="291"/>
                      <a:pt x="396" y="291"/>
                      <a:pt x="396" y="291"/>
                    </a:cubicBezTo>
                    <a:cubicBezTo>
                      <a:pt x="397" y="291"/>
                      <a:pt x="397" y="291"/>
                      <a:pt x="397" y="291"/>
                    </a:cubicBezTo>
                    <a:cubicBezTo>
                      <a:pt x="397" y="291"/>
                      <a:pt x="397" y="291"/>
                      <a:pt x="397" y="291"/>
                    </a:cubicBezTo>
                    <a:cubicBezTo>
                      <a:pt x="398" y="290"/>
                      <a:pt x="398" y="290"/>
                      <a:pt x="398" y="290"/>
                    </a:cubicBezTo>
                    <a:cubicBezTo>
                      <a:pt x="400" y="290"/>
                      <a:pt x="400" y="290"/>
                      <a:pt x="400" y="290"/>
                    </a:cubicBezTo>
                    <a:cubicBezTo>
                      <a:pt x="404" y="291"/>
                      <a:pt x="404" y="291"/>
                      <a:pt x="404" y="291"/>
                    </a:cubicBezTo>
                    <a:cubicBezTo>
                      <a:pt x="414" y="296"/>
                      <a:pt x="414" y="296"/>
                      <a:pt x="414" y="296"/>
                    </a:cubicBezTo>
                    <a:cubicBezTo>
                      <a:pt x="420" y="298"/>
                      <a:pt x="420" y="298"/>
                      <a:pt x="420" y="298"/>
                    </a:cubicBezTo>
                    <a:cubicBezTo>
                      <a:pt x="420" y="295"/>
                      <a:pt x="420" y="295"/>
                      <a:pt x="420" y="295"/>
                    </a:cubicBezTo>
                    <a:cubicBezTo>
                      <a:pt x="419" y="294"/>
                      <a:pt x="419" y="294"/>
                      <a:pt x="419" y="294"/>
                    </a:cubicBezTo>
                    <a:cubicBezTo>
                      <a:pt x="419" y="293"/>
                      <a:pt x="419" y="293"/>
                      <a:pt x="419" y="293"/>
                    </a:cubicBezTo>
                    <a:cubicBezTo>
                      <a:pt x="419" y="290"/>
                      <a:pt x="420" y="288"/>
                      <a:pt x="423" y="286"/>
                    </a:cubicBezTo>
                    <a:cubicBezTo>
                      <a:pt x="430" y="281"/>
                      <a:pt x="430" y="281"/>
                      <a:pt x="430" y="281"/>
                    </a:cubicBezTo>
                    <a:cubicBezTo>
                      <a:pt x="430" y="281"/>
                      <a:pt x="430" y="281"/>
                      <a:pt x="430" y="281"/>
                    </a:cubicBezTo>
                    <a:cubicBezTo>
                      <a:pt x="430" y="281"/>
                      <a:pt x="430" y="281"/>
                      <a:pt x="430" y="281"/>
                    </a:cubicBezTo>
                    <a:cubicBezTo>
                      <a:pt x="430" y="280"/>
                      <a:pt x="430" y="280"/>
                      <a:pt x="430" y="280"/>
                    </a:cubicBezTo>
                    <a:cubicBezTo>
                      <a:pt x="434" y="279"/>
                      <a:pt x="437" y="278"/>
                      <a:pt x="438" y="278"/>
                    </a:cubicBezTo>
                    <a:cubicBezTo>
                      <a:pt x="445" y="278"/>
                      <a:pt x="445" y="278"/>
                      <a:pt x="445" y="278"/>
                    </a:cubicBezTo>
                    <a:cubicBezTo>
                      <a:pt x="446" y="278"/>
                      <a:pt x="446" y="278"/>
                      <a:pt x="446" y="278"/>
                    </a:cubicBezTo>
                    <a:cubicBezTo>
                      <a:pt x="446" y="278"/>
                      <a:pt x="446" y="278"/>
                      <a:pt x="446" y="278"/>
                    </a:cubicBezTo>
                    <a:cubicBezTo>
                      <a:pt x="450" y="278"/>
                      <a:pt x="450" y="278"/>
                      <a:pt x="450" y="278"/>
                    </a:cubicBezTo>
                    <a:cubicBezTo>
                      <a:pt x="452" y="268"/>
                      <a:pt x="452" y="268"/>
                      <a:pt x="452" y="268"/>
                    </a:cubicBezTo>
                    <a:cubicBezTo>
                      <a:pt x="452" y="262"/>
                      <a:pt x="452" y="262"/>
                      <a:pt x="452" y="262"/>
                    </a:cubicBezTo>
                    <a:cubicBezTo>
                      <a:pt x="452" y="257"/>
                      <a:pt x="452" y="254"/>
                      <a:pt x="454" y="254"/>
                    </a:cubicBezTo>
                    <a:cubicBezTo>
                      <a:pt x="456" y="248"/>
                      <a:pt x="456" y="248"/>
                      <a:pt x="456" y="248"/>
                    </a:cubicBezTo>
                    <a:cubicBezTo>
                      <a:pt x="453" y="244"/>
                      <a:pt x="453" y="244"/>
                      <a:pt x="453" y="244"/>
                    </a:cubicBezTo>
                    <a:cubicBezTo>
                      <a:pt x="448" y="240"/>
                      <a:pt x="448" y="240"/>
                      <a:pt x="448" y="240"/>
                    </a:cubicBezTo>
                    <a:cubicBezTo>
                      <a:pt x="438" y="238"/>
                      <a:pt x="438" y="238"/>
                      <a:pt x="438" y="238"/>
                    </a:cubicBezTo>
                    <a:cubicBezTo>
                      <a:pt x="436" y="238"/>
                      <a:pt x="432" y="236"/>
                      <a:pt x="426" y="230"/>
                    </a:cubicBezTo>
                    <a:cubicBezTo>
                      <a:pt x="420" y="228"/>
                      <a:pt x="420" y="228"/>
                      <a:pt x="420" y="228"/>
                    </a:cubicBezTo>
                    <a:cubicBezTo>
                      <a:pt x="420" y="228"/>
                      <a:pt x="420" y="228"/>
                      <a:pt x="420" y="228"/>
                    </a:cubicBezTo>
                    <a:cubicBezTo>
                      <a:pt x="420" y="227"/>
                      <a:pt x="420" y="227"/>
                      <a:pt x="420" y="227"/>
                    </a:cubicBezTo>
                    <a:cubicBezTo>
                      <a:pt x="412" y="218"/>
                      <a:pt x="412" y="218"/>
                      <a:pt x="412" y="218"/>
                    </a:cubicBezTo>
                    <a:cubicBezTo>
                      <a:pt x="406" y="218"/>
                      <a:pt x="406" y="218"/>
                      <a:pt x="406" y="218"/>
                    </a:cubicBezTo>
                    <a:cubicBezTo>
                      <a:pt x="405" y="218"/>
                      <a:pt x="405" y="218"/>
                      <a:pt x="405" y="218"/>
                    </a:cubicBezTo>
                    <a:cubicBezTo>
                      <a:pt x="405" y="218"/>
                      <a:pt x="405" y="218"/>
                      <a:pt x="405" y="218"/>
                    </a:cubicBezTo>
                    <a:cubicBezTo>
                      <a:pt x="399" y="215"/>
                      <a:pt x="399" y="215"/>
                      <a:pt x="399" y="215"/>
                    </a:cubicBezTo>
                    <a:cubicBezTo>
                      <a:pt x="395" y="220"/>
                      <a:pt x="395" y="220"/>
                      <a:pt x="395" y="220"/>
                    </a:cubicBezTo>
                    <a:cubicBezTo>
                      <a:pt x="394" y="238"/>
                      <a:pt x="394" y="238"/>
                      <a:pt x="394" y="238"/>
                    </a:cubicBezTo>
                    <a:cubicBezTo>
                      <a:pt x="396" y="246"/>
                      <a:pt x="396" y="246"/>
                      <a:pt x="396" y="246"/>
                    </a:cubicBezTo>
                    <a:cubicBezTo>
                      <a:pt x="398" y="246"/>
                      <a:pt x="398" y="246"/>
                      <a:pt x="398" y="246"/>
                    </a:cubicBezTo>
                    <a:cubicBezTo>
                      <a:pt x="399" y="246"/>
                      <a:pt x="399" y="246"/>
                      <a:pt x="399" y="246"/>
                    </a:cubicBezTo>
                    <a:cubicBezTo>
                      <a:pt x="404" y="248"/>
                      <a:pt x="404" y="248"/>
                      <a:pt x="404" y="248"/>
                    </a:cubicBezTo>
                    <a:cubicBezTo>
                      <a:pt x="404" y="248"/>
                      <a:pt x="404" y="248"/>
                      <a:pt x="404" y="248"/>
                    </a:cubicBezTo>
                    <a:cubicBezTo>
                      <a:pt x="404" y="248"/>
                      <a:pt x="404" y="248"/>
                      <a:pt x="404" y="248"/>
                    </a:cubicBezTo>
                    <a:cubicBezTo>
                      <a:pt x="407" y="255"/>
                      <a:pt x="407" y="255"/>
                      <a:pt x="407" y="255"/>
                    </a:cubicBezTo>
                    <a:cubicBezTo>
                      <a:pt x="408" y="255"/>
                      <a:pt x="408" y="255"/>
                      <a:pt x="408" y="255"/>
                    </a:cubicBezTo>
                    <a:cubicBezTo>
                      <a:pt x="408" y="256"/>
                      <a:pt x="408" y="256"/>
                      <a:pt x="408" y="256"/>
                    </a:cubicBezTo>
                    <a:cubicBezTo>
                      <a:pt x="408" y="256"/>
                      <a:pt x="408" y="256"/>
                      <a:pt x="408" y="256"/>
                    </a:cubicBezTo>
                    <a:cubicBezTo>
                      <a:pt x="408" y="256"/>
                      <a:pt x="408" y="256"/>
                      <a:pt x="408" y="256"/>
                    </a:cubicBezTo>
                    <a:cubicBezTo>
                      <a:pt x="406" y="268"/>
                      <a:pt x="406" y="268"/>
                      <a:pt x="406" y="268"/>
                    </a:cubicBezTo>
                    <a:cubicBezTo>
                      <a:pt x="406" y="269"/>
                      <a:pt x="406" y="269"/>
                      <a:pt x="406" y="269"/>
                    </a:cubicBezTo>
                    <a:cubicBezTo>
                      <a:pt x="406" y="270"/>
                      <a:pt x="406" y="270"/>
                      <a:pt x="406" y="270"/>
                    </a:cubicBezTo>
                    <a:cubicBezTo>
                      <a:pt x="406" y="270"/>
                      <a:pt x="406" y="270"/>
                      <a:pt x="406" y="270"/>
                    </a:cubicBezTo>
                    <a:cubicBezTo>
                      <a:pt x="404" y="271"/>
                      <a:pt x="402" y="272"/>
                      <a:pt x="400" y="273"/>
                    </a:cubicBezTo>
                    <a:cubicBezTo>
                      <a:pt x="399" y="274"/>
                      <a:pt x="399" y="274"/>
                      <a:pt x="399" y="274"/>
                    </a:cubicBezTo>
                    <a:cubicBezTo>
                      <a:pt x="399" y="273"/>
                      <a:pt x="399" y="273"/>
                      <a:pt x="399" y="273"/>
                    </a:cubicBezTo>
                    <a:cubicBezTo>
                      <a:pt x="398" y="273"/>
                      <a:pt x="398" y="273"/>
                      <a:pt x="398" y="273"/>
                    </a:cubicBezTo>
                    <a:cubicBezTo>
                      <a:pt x="396" y="272"/>
                      <a:pt x="396" y="272"/>
                      <a:pt x="396" y="272"/>
                    </a:cubicBezTo>
                    <a:cubicBezTo>
                      <a:pt x="389" y="275"/>
                      <a:pt x="389" y="275"/>
                      <a:pt x="389" y="275"/>
                    </a:cubicBezTo>
                    <a:cubicBezTo>
                      <a:pt x="389" y="275"/>
                      <a:pt x="389" y="275"/>
                      <a:pt x="389" y="275"/>
                    </a:cubicBezTo>
                    <a:cubicBezTo>
                      <a:pt x="389" y="276"/>
                      <a:pt x="389" y="276"/>
                      <a:pt x="389" y="276"/>
                    </a:cubicBezTo>
                    <a:cubicBezTo>
                      <a:pt x="390" y="276"/>
                      <a:pt x="390" y="276"/>
                      <a:pt x="390" y="276"/>
                    </a:cubicBezTo>
                    <a:cubicBezTo>
                      <a:pt x="391" y="287"/>
                      <a:pt x="391" y="287"/>
                      <a:pt x="391" y="287"/>
                    </a:cubicBezTo>
                    <a:cubicBezTo>
                      <a:pt x="391" y="289"/>
                      <a:pt x="390" y="290"/>
                      <a:pt x="388" y="290"/>
                    </a:cubicBezTo>
                    <a:cubicBezTo>
                      <a:pt x="384" y="290"/>
                      <a:pt x="384" y="290"/>
                      <a:pt x="384" y="290"/>
                    </a:cubicBezTo>
                    <a:cubicBezTo>
                      <a:pt x="381" y="290"/>
                      <a:pt x="380" y="289"/>
                      <a:pt x="379" y="288"/>
                    </a:cubicBezTo>
                    <a:cubicBezTo>
                      <a:pt x="374" y="284"/>
                      <a:pt x="374" y="284"/>
                      <a:pt x="374" y="284"/>
                    </a:cubicBezTo>
                    <a:cubicBezTo>
                      <a:pt x="374" y="284"/>
                      <a:pt x="374" y="284"/>
                      <a:pt x="374" y="284"/>
                    </a:cubicBezTo>
                    <a:cubicBezTo>
                      <a:pt x="373" y="284"/>
                      <a:pt x="373" y="284"/>
                      <a:pt x="373" y="284"/>
                    </a:cubicBezTo>
                    <a:cubicBezTo>
                      <a:pt x="373" y="283"/>
                      <a:pt x="373" y="283"/>
                      <a:pt x="373" y="283"/>
                    </a:cubicBezTo>
                    <a:cubicBezTo>
                      <a:pt x="370" y="276"/>
                      <a:pt x="370" y="276"/>
                      <a:pt x="370" y="276"/>
                    </a:cubicBezTo>
                    <a:cubicBezTo>
                      <a:pt x="370" y="276"/>
                      <a:pt x="368" y="274"/>
                      <a:pt x="364" y="273"/>
                    </a:cubicBezTo>
                    <a:cubicBezTo>
                      <a:pt x="363" y="273"/>
                      <a:pt x="363" y="273"/>
                      <a:pt x="363" y="273"/>
                    </a:cubicBezTo>
                    <a:cubicBezTo>
                      <a:pt x="363" y="273"/>
                      <a:pt x="363" y="273"/>
                      <a:pt x="363" y="273"/>
                    </a:cubicBezTo>
                    <a:cubicBezTo>
                      <a:pt x="357" y="269"/>
                      <a:pt x="357" y="269"/>
                      <a:pt x="357" y="269"/>
                    </a:cubicBezTo>
                    <a:cubicBezTo>
                      <a:pt x="356" y="269"/>
                      <a:pt x="356" y="269"/>
                      <a:pt x="356" y="269"/>
                    </a:cubicBezTo>
                    <a:cubicBezTo>
                      <a:pt x="356" y="268"/>
                      <a:pt x="356" y="268"/>
                      <a:pt x="356" y="268"/>
                    </a:cubicBezTo>
                    <a:cubicBezTo>
                      <a:pt x="356" y="268"/>
                      <a:pt x="356" y="268"/>
                      <a:pt x="356" y="268"/>
                    </a:cubicBezTo>
                    <a:cubicBezTo>
                      <a:pt x="355" y="262"/>
                      <a:pt x="355" y="262"/>
                      <a:pt x="355" y="262"/>
                    </a:cubicBezTo>
                    <a:cubicBezTo>
                      <a:pt x="356" y="256"/>
                      <a:pt x="356" y="256"/>
                      <a:pt x="356" y="256"/>
                    </a:cubicBezTo>
                    <a:cubicBezTo>
                      <a:pt x="356" y="256"/>
                      <a:pt x="356" y="256"/>
                      <a:pt x="356" y="256"/>
                    </a:cubicBezTo>
                    <a:cubicBezTo>
                      <a:pt x="356" y="256"/>
                      <a:pt x="356" y="256"/>
                      <a:pt x="356" y="256"/>
                    </a:cubicBezTo>
                    <a:cubicBezTo>
                      <a:pt x="356" y="256"/>
                      <a:pt x="356" y="256"/>
                      <a:pt x="356" y="256"/>
                    </a:cubicBezTo>
                    <a:cubicBezTo>
                      <a:pt x="358" y="253"/>
                      <a:pt x="358" y="253"/>
                      <a:pt x="358" y="253"/>
                    </a:cubicBezTo>
                    <a:cubicBezTo>
                      <a:pt x="358" y="251"/>
                      <a:pt x="358" y="251"/>
                      <a:pt x="358" y="251"/>
                    </a:cubicBezTo>
                    <a:cubicBezTo>
                      <a:pt x="356" y="244"/>
                      <a:pt x="356" y="244"/>
                      <a:pt x="356" y="244"/>
                    </a:cubicBezTo>
                    <a:cubicBezTo>
                      <a:pt x="350" y="239"/>
                      <a:pt x="350" y="239"/>
                      <a:pt x="350" y="239"/>
                    </a:cubicBezTo>
                    <a:cubicBezTo>
                      <a:pt x="350" y="238"/>
                      <a:pt x="350" y="238"/>
                      <a:pt x="350" y="238"/>
                    </a:cubicBezTo>
                    <a:cubicBezTo>
                      <a:pt x="349" y="222"/>
                      <a:pt x="349" y="222"/>
                      <a:pt x="349" y="222"/>
                    </a:cubicBezTo>
                    <a:cubicBezTo>
                      <a:pt x="345" y="218"/>
                      <a:pt x="345" y="218"/>
                      <a:pt x="345" y="218"/>
                    </a:cubicBezTo>
                    <a:cubicBezTo>
                      <a:pt x="344" y="218"/>
                      <a:pt x="344" y="218"/>
                      <a:pt x="344" y="218"/>
                    </a:cubicBezTo>
                    <a:cubicBezTo>
                      <a:pt x="344" y="217"/>
                      <a:pt x="344" y="217"/>
                      <a:pt x="344" y="217"/>
                    </a:cubicBezTo>
                    <a:cubicBezTo>
                      <a:pt x="344" y="217"/>
                      <a:pt x="344" y="217"/>
                      <a:pt x="344" y="217"/>
                    </a:cubicBezTo>
                    <a:cubicBezTo>
                      <a:pt x="341" y="210"/>
                      <a:pt x="341" y="210"/>
                      <a:pt x="341" y="210"/>
                    </a:cubicBezTo>
                    <a:cubicBezTo>
                      <a:pt x="326" y="208"/>
                      <a:pt x="326" y="208"/>
                      <a:pt x="326" y="208"/>
                    </a:cubicBezTo>
                    <a:cubicBezTo>
                      <a:pt x="323" y="207"/>
                      <a:pt x="320" y="204"/>
                      <a:pt x="319" y="201"/>
                    </a:cubicBezTo>
                    <a:cubicBezTo>
                      <a:pt x="312" y="201"/>
                      <a:pt x="312" y="201"/>
                      <a:pt x="312" y="201"/>
                    </a:cubicBezTo>
                    <a:cubicBezTo>
                      <a:pt x="310" y="200"/>
                      <a:pt x="308" y="199"/>
                      <a:pt x="305" y="196"/>
                    </a:cubicBezTo>
                    <a:cubicBezTo>
                      <a:pt x="304" y="195"/>
                      <a:pt x="304" y="195"/>
                      <a:pt x="304" y="195"/>
                    </a:cubicBezTo>
                    <a:cubicBezTo>
                      <a:pt x="302" y="194"/>
                      <a:pt x="301" y="191"/>
                      <a:pt x="299" y="188"/>
                    </a:cubicBezTo>
                    <a:cubicBezTo>
                      <a:pt x="299" y="188"/>
                      <a:pt x="299" y="188"/>
                      <a:pt x="299" y="188"/>
                    </a:cubicBezTo>
                    <a:cubicBezTo>
                      <a:pt x="299" y="188"/>
                      <a:pt x="299" y="188"/>
                      <a:pt x="299" y="188"/>
                    </a:cubicBezTo>
                    <a:cubicBezTo>
                      <a:pt x="298" y="181"/>
                      <a:pt x="298" y="181"/>
                      <a:pt x="298" y="181"/>
                    </a:cubicBezTo>
                    <a:cubicBezTo>
                      <a:pt x="298" y="181"/>
                      <a:pt x="298" y="181"/>
                      <a:pt x="298" y="181"/>
                    </a:cubicBezTo>
                    <a:cubicBezTo>
                      <a:pt x="298" y="181"/>
                      <a:pt x="298" y="181"/>
                      <a:pt x="298" y="181"/>
                    </a:cubicBezTo>
                    <a:cubicBezTo>
                      <a:pt x="298" y="180"/>
                      <a:pt x="298" y="180"/>
                      <a:pt x="298" y="180"/>
                    </a:cubicBezTo>
                    <a:cubicBezTo>
                      <a:pt x="298" y="180"/>
                      <a:pt x="298" y="180"/>
                      <a:pt x="298" y="180"/>
                    </a:cubicBezTo>
                    <a:cubicBezTo>
                      <a:pt x="300" y="168"/>
                      <a:pt x="300" y="168"/>
                      <a:pt x="300" y="168"/>
                    </a:cubicBezTo>
                    <a:cubicBezTo>
                      <a:pt x="300" y="168"/>
                      <a:pt x="300" y="168"/>
                      <a:pt x="300" y="168"/>
                    </a:cubicBezTo>
                    <a:cubicBezTo>
                      <a:pt x="302" y="162"/>
                      <a:pt x="302" y="162"/>
                      <a:pt x="302" y="162"/>
                    </a:cubicBezTo>
                    <a:cubicBezTo>
                      <a:pt x="302" y="162"/>
                      <a:pt x="302" y="162"/>
                      <a:pt x="302" y="162"/>
                    </a:cubicBezTo>
                    <a:cubicBezTo>
                      <a:pt x="302" y="162"/>
                      <a:pt x="302" y="162"/>
                      <a:pt x="302" y="162"/>
                    </a:cubicBezTo>
                    <a:cubicBezTo>
                      <a:pt x="303" y="162"/>
                      <a:pt x="303" y="162"/>
                      <a:pt x="303" y="162"/>
                    </a:cubicBezTo>
                    <a:cubicBezTo>
                      <a:pt x="318" y="155"/>
                      <a:pt x="318" y="155"/>
                      <a:pt x="318" y="155"/>
                    </a:cubicBezTo>
                    <a:cubicBezTo>
                      <a:pt x="324" y="148"/>
                      <a:pt x="324" y="148"/>
                      <a:pt x="324" y="148"/>
                    </a:cubicBezTo>
                    <a:cubicBezTo>
                      <a:pt x="325" y="142"/>
                      <a:pt x="325" y="142"/>
                      <a:pt x="325" y="142"/>
                    </a:cubicBezTo>
                    <a:cubicBezTo>
                      <a:pt x="324" y="138"/>
                      <a:pt x="324" y="138"/>
                      <a:pt x="324" y="138"/>
                    </a:cubicBezTo>
                    <a:cubicBezTo>
                      <a:pt x="322" y="132"/>
                      <a:pt x="320" y="129"/>
                      <a:pt x="320" y="127"/>
                    </a:cubicBezTo>
                    <a:cubicBezTo>
                      <a:pt x="317" y="128"/>
                      <a:pt x="317" y="128"/>
                      <a:pt x="317" y="128"/>
                    </a:cubicBezTo>
                    <a:cubicBezTo>
                      <a:pt x="312" y="127"/>
                      <a:pt x="312" y="127"/>
                      <a:pt x="312" y="127"/>
                    </a:cubicBezTo>
                    <a:cubicBezTo>
                      <a:pt x="310" y="128"/>
                      <a:pt x="307" y="131"/>
                      <a:pt x="303" y="136"/>
                    </a:cubicBezTo>
                    <a:cubicBezTo>
                      <a:pt x="296" y="143"/>
                      <a:pt x="296" y="143"/>
                      <a:pt x="296" y="143"/>
                    </a:cubicBezTo>
                    <a:cubicBezTo>
                      <a:pt x="296" y="143"/>
                      <a:pt x="296" y="143"/>
                      <a:pt x="296" y="143"/>
                    </a:cubicBezTo>
                    <a:cubicBezTo>
                      <a:pt x="295" y="143"/>
                      <a:pt x="295" y="143"/>
                      <a:pt x="295" y="143"/>
                    </a:cubicBezTo>
                    <a:cubicBezTo>
                      <a:pt x="290" y="144"/>
                      <a:pt x="286" y="145"/>
                      <a:pt x="284" y="144"/>
                    </a:cubicBezTo>
                    <a:lnTo>
                      <a:pt x="271" y="140"/>
                    </a:lnTo>
                    <a:close/>
                  </a:path>
                </a:pathLst>
              </a:custGeom>
              <a:grpFill/>
              <a:ln>
                <a:noFill/>
              </a:ln>
            </p:spPr>
            <p:txBody>
              <a:bodyPr/>
              <a:lstStyle/>
              <a:p>
                <a:pPr>
                  <a:defRPr/>
                </a:pPr>
                <a:endParaRPr lang="zh-CN" altLang="en-US">
                  <a:solidFill>
                    <a:prstClr val="black"/>
                  </a:solidFill>
                  <a:latin typeface="Calibri"/>
                  <a:ea typeface="宋体"/>
                </a:endParaRPr>
              </a:p>
            </p:txBody>
          </p:sp>
          <p:sp>
            <p:nvSpPr>
              <p:cNvPr id="11" name="Freeform 7"/>
              <p:cNvSpPr/>
              <p:nvPr/>
            </p:nvSpPr>
            <p:spPr bwMode="auto">
              <a:xfrm>
                <a:off x="3673476" y="3098452"/>
                <a:ext cx="346075" cy="571500"/>
              </a:xfrm>
              <a:custGeom>
                <a:avLst/>
                <a:gdLst>
                  <a:gd name="T0" fmla="*/ 46 w 92"/>
                  <a:gd name="T1" fmla="*/ 29 h 152"/>
                  <a:gd name="T2" fmla="*/ 46 w 92"/>
                  <a:gd name="T3" fmla="*/ 43 h 152"/>
                  <a:gd name="T4" fmla="*/ 42 w 92"/>
                  <a:gd name="T5" fmla="*/ 54 h 152"/>
                  <a:gd name="T6" fmla="*/ 38 w 92"/>
                  <a:gd name="T7" fmla="*/ 62 h 152"/>
                  <a:gd name="T8" fmla="*/ 37 w 92"/>
                  <a:gd name="T9" fmla="*/ 61 h 152"/>
                  <a:gd name="T10" fmla="*/ 22 w 92"/>
                  <a:gd name="T11" fmla="*/ 65 h 152"/>
                  <a:gd name="T12" fmla="*/ 6 w 92"/>
                  <a:gd name="T13" fmla="*/ 67 h 152"/>
                  <a:gd name="T14" fmla="*/ 4 w 92"/>
                  <a:gd name="T15" fmla="*/ 70 h 152"/>
                  <a:gd name="T16" fmla="*/ 19 w 92"/>
                  <a:gd name="T17" fmla="*/ 72 h 152"/>
                  <a:gd name="T18" fmla="*/ 20 w 92"/>
                  <a:gd name="T19" fmla="*/ 72 h 152"/>
                  <a:gd name="T20" fmla="*/ 24 w 92"/>
                  <a:gd name="T21" fmla="*/ 81 h 152"/>
                  <a:gd name="T22" fmla="*/ 30 w 92"/>
                  <a:gd name="T23" fmla="*/ 92 h 152"/>
                  <a:gd name="T24" fmla="*/ 35 w 92"/>
                  <a:gd name="T25" fmla="*/ 108 h 152"/>
                  <a:gd name="T26" fmla="*/ 36 w 92"/>
                  <a:gd name="T27" fmla="*/ 108 h 152"/>
                  <a:gd name="T28" fmla="*/ 38 w 92"/>
                  <a:gd name="T29" fmla="*/ 116 h 152"/>
                  <a:gd name="T30" fmla="*/ 36 w 92"/>
                  <a:gd name="T31" fmla="*/ 124 h 152"/>
                  <a:gd name="T32" fmla="*/ 36 w 92"/>
                  <a:gd name="T33" fmla="*/ 132 h 152"/>
                  <a:gd name="T34" fmla="*/ 50 w 92"/>
                  <a:gd name="T35" fmla="*/ 140 h 152"/>
                  <a:gd name="T36" fmla="*/ 58 w 92"/>
                  <a:gd name="T37" fmla="*/ 151 h 152"/>
                  <a:gd name="T38" fmla="*/ 62 w 92"/>
                  <a:gd name="T39" fmla="*/ 152 h 152"/>
                  <a:gd name="T40" fmla="*/ 61 w 92"/>
                  <a:gd name="T41" fmla="*/ 139 h 152"/>
                  <a:gd name="T42" fmla="*/ 70 w 92"/>
                  <a:gd name="T43" fmla="*/ 134 h 152"/>
                  <a:gd name="T44" fmla="*/ 71 w 92"/>
                  <a:gd name="T45" fmla="*/ 134 h 152"/>
                  <a:gd name="T46" fmla="*/ 72 w 92"/>
                  <a:gd name="T47" fmla="*/ 134 h 152"/>
                  <a:gd name="T48" fmla="*/ 78 w 92"/>
                  <a:gd name="T49" fmla="*/ 133 h 152"/>
                  <a:gd name="T50" fmla="*/ 79 w 92"/>
                  <a:gd name="T51" fmla="*/ 122 h 152"/>
                  <a:gd name="T52" fmla="*/ 74 w 92"/>
                  <a:gd name="T53" fmla="*/ 116 h 152"/>
                  <a:gd name="T54" fmla="*/ 69 w 92"/>
                  <a:gd name="T55" fmla="*/ 116 h 152"/>
                  <a:gd name="T56" fmla="*/ 66 w 92"/>
                  <a:gd name="T57" fmla="*/ 105 h 152"/>
                  <a:gd name="T58" fmla="*/ 68 w 92"/>
                  <a:gd name="T59" fmla="*/ 84 h 152"/>
                  <a:gd name="T60" fmla="*/ 82 w 92"/>
                  <a:gd name="T61" fmla="*/ 80 h 152"/>
                  <a:gd name="T62" fmla="*/ 92 w 92"/>
                  <a:gd name="T63" fmla="*/ 54 h 152"/>
                  <a:gd name="T64" fmla="*/ 84 w 92"/>
                  <a:gd name="T65" fmla="*/ 48 h 152"/>
                  <a:gd name="T66" fmla="*/ 83 w 92"/>
                  <a:gd name="T67" fmla="*/ 48 h 152"/>
                  <a:gd name="T68" fmla="*/ 76 w 92"/>
                  <a:gd name="T69" fmla="*/ 48 h 152"/>
                  <a:gd name="T70" fmla="*/ 72 w 92"/>
                  <a:gd name="T71" fmla="*/ 42 h 152"/>
                  <a:gd name="T72" fmla="*/ 71 w 92"/>
                  <a:gd name="T73" fmla="*/ 42 h 152"/>
                  <a:gd name="T74" fmla="*/ 73 w 92"/>
                  <a:gd name="T75" fmla="*/ 26 h 152"/>
                  <a:gd name="T76" fmla="*/ 76 w 92"/>
                  <a:gd name="T77" fmla="*/ 18 h 152"/>
                  <a:gd name="T78" fmla="*/ 78 w 92"/>
                  <a:gd name="T79" fmla="*/ 10 h 152"/>
                  <a:gd name="T80" fmla="*/ 64 w 92"/>
                  <a:gd name="T8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 h="152">
                    <a:moveTo>
                      <a:pt x="54" y="9"/>
                    </a:moveTo>
                    <a:cubicBezTo>
                      <a:pt x="46" y="29"/>
                      <a:pt x="46" y="29"/>
                      <a:pt x="46" y="29"/>
                    </a:cubicBezTo>
                    <a:cubicBezTo>
                      <a:pt x="46" y="42"/>
                      <a:pt x="46" y="42"/>
                      <a:pt x="46" y="42"/>
                    </a:cubicBezTo>
                    <a:cubicBezTo>
                      <a:pt x="46" y="43"/>
                      <a:pt x="46" y="43"/>
                      <a:pt x="46" y="43"/>
                    </a:cubicBezTo>
                    <a:cubicBezTo>
                      <a:pt x="42" y="50"/>
                      <a:pt x="42" y="50"/>
                      <a:pt x="42" y="50"/>
                    </a:cubicBezTo>
                    <a:cubicBezTo>
                      <a:pt x="42" y="54"/>
                      <a:pt x="42" y="54"/>
                      <a:pt x="42" y="54"/>
                    </a:cubicBezTo>
                    <a:cubicBezTo>
                      <a:pt x="42" y="57"/>
                      <a:pt x="41" y="60"/>
                      <a:pt x="38" y="61"/>
                    </a:cubicBezTo>
                    <a:cubicBezTo>
                      <a:pt x="38" y="62"/>
                      <a:pt x="38" y="62"/>
                      <a:pt x="38" y="62"/>
                    </a:cubicBezTo>
                    <a:cubicBezTo>
                      <a:pt x="37" y="62"/>
                      <a:pt x="37" y="62"/>
                      <a:pt x="37" y="62"/>
                    </a:cubicBezTo>
                    <a:cubicBezTo>
                      <a:pt x="37" y="61"/>
                      <a:pt x="37" y="61"/>
                      <a:pt x="37" y="61"/>
                    </a:cubicBezTo>
                    <a:cubicBezTo>
                      <a:pt x="27" y="60"/>
                      <a:pt x="27" y="60"/>
                      <a:pt x="27" y="60"/>
                    </a:cubicBezTo>
                    <a:cubicBezTo>
                      <a:pt x="22" y="65"/>
                      <a:pt x="22" y="65"/>
                      <a:pt x="22" y="65"/>
                    </a:cubicBezTo>
                    <a:cubicBezTo>
                      <a:pt x="6" y="67"/>
                      <a:pt x="6" y="67"/>
                      <a:pt x="6" y="67"/>
                    </a:cubicBezTo>
                    <a:cubicBezTo>
                      <a:pt x="6" y="67"/>
                      <a:pt x="6" y="67"/>
                      <a:pt x="6" y="67"/>
                    </a:cubicBezTo>
                    <a:cubicBezTo>
                      <a:pt x="0" y="67"/>
                      <a:pt x="0" y="67"/>
                      <a:pt x="0" y="67"/>
                    </a:cubicBezTo>
                    <a:cubicBezTo>
                      <a:pt x="4" y="70"/>
                      <a:pt x="4" y="70"/>
                      <a:pt x="4" y="70"/>
                    </a:cubicBezTo>
                    <a:cubicBezTo>
                      <a:pt x="18" y="72"/>
                      <a:pt x="18" y="72"/>
                      <a:pt x="18" y="72"/>
                    </a:cubicBezTo>
                    <a:cubicBezTo>
                      <a:pt x="19" y="72"/>
                      <a:pt x="19" y="72"/>
                      <a:pt x="19" y="72"/>
                    </a:cubicBezTo>
                    <a:cubicBezTo>
                      <a:pt x="20" y="72"/>
                      <a:pt x="20" y="72"/>
                      <a:pt x="20" y="72"/>
                    </a:cubicBezTo>
                    <a:cubicBezTo>
                      <a:pt x="20" y="72"/>
                      <a:pt x="20" y="72"/>
                      <a:pt x="20" y="72"/>
                    </a:cubicBezTo>
                    <a:cubicBezTo>
                      <a:pt x="20" y="72"/>
                      <a:pt x="20" y="72"/>
                      <a:pt x="20" y="72"/>
                    </a:cubicBezTo>
                    <a:cubicBezTo>
                      <a:pt x="24" y="81"/>
                      <a:pt x="24" y="81"/>
                      <a:pt x="24" y="81"/>
                    </a:cubicBezTo>
                    <a:cubicBezTo>
                      <a:pt x="28" y="84"/>
                      <a:pt x="28" y="84"/>
                      <a:pt x="28" y="84"/>
                    </a:cubicBezTo>
                    <a:cubicBezTo>
                      <a:pt x="29" y="86"/>
                      <a:pt x="30" y="88"/>
                      <a:pt x="30" y="92"/>
                    </a:cubicBezTo>
                    <a:cubicBezTo>
                      <a:pt x="30" y="103"/>
                      <a:pt x="30" y="103"/>
                      <a:pt x="30" y="103"/>
                    </a:cubicBezTo>
                    <a:cubicBezTo>
                      <a:pt x="35" y="108"/>
                      <a:pt x="35" y="108"/>
                      <a:pt x="35" y="108"/>
                    </a:cubicBezTo>
                    <a:cubicBezTo>
                      <a:pt x="36" y="108"/>
                      <a:pt x="36" y="108"/>
                      <a:pt x="36" y="108"/>
                    </a:cubicBezTo>
                    <a:cubicBezTo>
                      <a:pt x="36" y="108"/>
                      <a:pt x="36" y="108"/>
                      <a:pt x="36" y="108"/>
                    </a:cubicBezTo>
                    <a:cubicBezTo>
                      <a:pt x="36" y="108"/>
                      <a:pt x="36" y="108"/>
                      <a:pt x="36" y="108"/>
                    </a:cubicBezTo>
                    <a:cubicBezTo>
                      <a:pt x="38" y="116"/>
                      <a:pt x="38" y="116"/>
                      <a:pt x="38" y="116"/>
                    </a:cubicBezTo>
                    <a:cubicBezTo>
                      <a:pt x="38" y="120"/>
                      <a:pt x="38" y="120"/>
                      <a:pt x="38" y="120"/>
                    </a:cubicBezTo>
                    <a:cubicBezTo>
                      <a:pt x="36" y="124"/>
                      <a:pt x="36" y="124"/>
                      <a:pt x="36" y="124"/>
                    </a:cubicBezTo>
                    <a:cubicBezTo>
                      <a:pt x="35" y="128"/>
                      <a:pt x="35" y="128"/>
                      <a:pt x="35" y="128"/>
                    </a:cubicBezTo>
                    <a:cubicBezTo>
                      <a:pt x="36" y="132"/>
                      <a:pt x="36" y="132"/>
                      <a:pt x="36" y="132"/>
                    </a:cubicBezTo>
                    <a:cubicBezTo>
                      <a:pt x="41" y="135"/>
                      <a:pt x="41" y="135"/>
                      <a:pt x="41" y="135"/>
                    </a:cubicBezTo>
                    <a:cubicBezTo>
                      <a:pt x="46" y="137"/>
                      <a:pt x="49" y="138"/>
                      <a:pt x="50" y="140"/>
                    </a:cubicBezTo>
                    <a:cubicBezTo>
                      <a:pt x="53" y="146"/>
                      <a:pt x="53" y="146"/>
                      <a:pt x="53" y="146"/>
                    </a:cubicBezTo>
                    <a:cubicBezTo>
                      <a:pt x="56" y="148"/>
                      <a:pt x="58" y="150"/>
                      <a:pt x="58" y="151"/>
                    </a:cubicBezTo>
                    <a:cubicBezTo>
                      <a:pt x="62" y="152"/>
                      <a:pt x="62" y="152"/>
                      <a:pt x="62" y="152"/>
                    </a:cubicBezTo>
                    <a:cubicBezTo>
                      <a:pt x="62" y="152"/>
                      <a:pt x="62" y="152"/>
                      <a:pt x="62" y="152"/>
                    </a:cubicBezTo>
                    <a:cubicBezTo>
                      <a:pt x="61" y="144"/>
                      <a:pt x="61" y="144"/>
                      <a:pt x="61" y="144"/>
                    </a:cubicBezTo>
                    <a:cubicBezTo>
                      <a:pt x="60" y="142"/>
                      <a:pt x="60" y="140"/>
                      <a:pt x="61" y="139"/>
                    </a:cubicBezTo>
                    <a:cubicBezTo>
                      <a:pt x="62" y="138"/>
                      <a:pt x="63" y="137"/>
                      <a:pt x="64" y="136"/>
                    </a:cubicBezTo>
                    <a:cubicBezTo>
                      <a:pt x="70" y="134"/>
                      <a:pt x="70" y="134"/>
                      <a:pt x="70" y="134"/>
                    </a:cubicBezTo>
                    <a:cubicBezTo>
                      <a:pt x="70" y="134"/>
                      <a:pt x="70" y="134"/>
                      <a:pt x="70" y="134"/>
                    </a:cubicBezTo>
                    <a:cubicBezTo>
                      <a:pt x="71" y="134"/>
                      <a:pt x="71" y="134"/>
                      <a:pt x="71" y="134"/>
                    </a:cubicBezTo>
                    <a:cubicBezTo>
                      <a:pt x="71" y="134"/>
                      <a:pt x="71" y="134"/>
                      <a:pt x="71" y="134"/>
                    </a:cubicBezTo>
                    <a:cubicBezTo>
                      <a:pt x="72" y="134"/>
                      <a:pt x="72" y="134"/>
                      <a:pt x="72" y="134"/>
                    </a:cubicBezTo>
                    <a:cubicBezTo>
                      <a:pt x="74" y="135"/>
                      <a:pt x="74" y="135"/>
                      <a:pt x="74" y="135"/>
                    </a:cubicBezTo>
                    <a:cubicBezTo>
                      <a:pt x="78" y="133"/>
                      <a:pt x="78" y="133"/>
                      <a:pt x="78" y="133"/>
                    </a:cubicBezTo>
                    <a:cubicBezTo>
                      <a:pt x="78" y="132"/>
                      <a:pt x="78" y="132"/>
                      <a:pt x="78" y="132"/>
                    </a:cubicBezTo>
                    <a:cubicBezTo>
                      <a:pt x="79" y="122"/>
                      <a:pt x="79" y="122"/>
                      <a:pt x="79" y="122"/>
                    </a:cubicBezTo>
                    <a:cubicBezTo>
                      <a:pt x="77" y="118"/>
                      <a:pt x="77" y="118"/>
                      <a:pt x="77" y="118"/>
                    </a:cubicBezTo>
                    <a:cubicBezTo>
                      <a:pt x="74" y="116"/>
                      <a:pt x="74" y="116"/>
                      <a:pt x="74" y="116"/>
                    </a:cubicBezTo>
                    <a:cubicBezTo>
                      <a:pt x="70" y="116"/>
                      <a:pt x="70" y="116"/>
                      <a:pt x="70" y="116"/>
                    </a:cubicBezTo>
                    <a:cubicBezTo>
                      <a:pt x="69" y="116"/>
                      <a:pt x="69" y="116"/>
                      <a:pt x="69" y="116"/>
                    </a:cubicBezTo>
                    <a:cubicBezTo>
                      <a:pt x="68" y="115"/>
                      <a:pt x="68" y="115"/>
                      <a:pt x="68" y="115"/>
                    </a:cubicBezTo>
                    <a:cubicBezTo>
                      <a:pt x="66" y="105"/>
                      <a:pt x="66" y="105"/>
                      <a:pt x="66" y="105"/>
                    </a:cubicBezTo>
                    <a:cubicBezTo>
                      <a:pt x="67" y="84"/>
                      <a:pt x="67" y="84"/>
                      <a:pt x="67" y="84"/>
                    </a:cubicBezTo>
                    <a:cubicBezTo>
                      <a:pt x="68" y="84"/>
                      <a:pt x="68" y="84"/>
                      <a:pt x="68" y="84"/>
                    </a:cubicBezTo>
                    <a:cubicBezTo>
                      <a:pt x="74" y="75"/>
                      <a:pt x="74" y="75"/>
                      <a:pt x="74" y="75"/>
                    </a:cubicBezTo>
                    <a:cubicBezTo>
                      <a:pt x="82" y="80"/>
                      <a:pt x="82" y="80"/>
                      <a:pt x="82" y="80"/>
                    </a:cubicBezTo>
                    <a:cubicBezTo>
                      <a:pt x="88" y="80"/>
                      <a:pt x="88" y="80"/>
                      <a:pt x="88" y="80"/>
                    </a:cubicBezTo>
                    <a:cubicBezTo>
                      <a:pt x="92" y="54"/>
                      <a:pt x="92" y="54"/>
                      <a:pt x="92" y="54"/>
                    </a:cubicBezTo>
                    <a:cubicBezTo>
                      <a:pt x="90" y="51"/>
                      <a:pt x="89" y="49"/>
                      <a:pt x="87" y="48"/>
                    </a:cubicBezTo>
                    <a:cubicBezTo>
                      <a:pt x="84" y="48"/>
                      <a:pt x="84" y="48"/>
                      <a:pt x="84" y="48"/>
                    </a:cubicBezTo>
                    <a:cubicBezTo>
                      <a:pt x="84" y="48"/>
                      <a:pt x="84" y="48"/>
                      <a:pt x="84" y="48"/>
                    </a:cubicBezTo>
                    <a:cubicBezTo>
                      <a:pt x="83" y="48"/>
                      <a:pt x="83" y="48"/>
                      <a:pt x="83" y="48"/>
                    </a:cubicBezTo>
                    <a:cubicBezTo>
                      <a:pt x="77" y="49"/>
                      <a:pt x="77" y="49"/>
                      <a:pt x="77" y="49"/>
                    </a:cubicBezTo>
                    <a:cubicBezTo>
                      <a:pt x="76" y="48"/>
                      <a:pt x="76" y="48"/>
                      <a:pt x="76" y="48"/>
                    </a:cubicBezTo>
                    <a:cubicBezTo>
                      <a:pt x="76" y="48"/>
                      <a:pt x="76" y="48"/>
                      <a:pt x="76" y="48"/>
                    </a:cubicBezTo>
                    <a:cubicBezTo>
                      <a:pt x="72" y="42"/>
                      <a:pt x="72" y="42"/>
                      <a:pt x="72" y="42"/>
                    </a:cubicBezTo>
                    <a:cubicBezTo>
                      <a:pt x="72" y="42"/>
                      <a:pt x="72" y="42"/>
                      <a:pt x="72" y="42"/>
                    </a:cubicBezTo>
                    <a:cubicBezTo>
                      <a:pt x="71" y="42"/>
                      <a:pt x="71" y="42"/>
                      <a:pt x="71" y="42"/>
                    </a:cubicBezTo>
                    <a:cubicBezTo>
                      <a:pt x="71" y="32"/>
                      <a:pt x="71" y="32"/>
                      <a:pt x="71" y="32"/>
                    </a:cubicBezTo>
                    <a:cubicBezTo>
                      <a:pt x="73" y="26"/>
                      <a:pt x="73" y="26"/>
                      <a:pt x="73" y="26"/>
                    </a:cubicBezTo>
                    <a:cubicBezTo>
                      <a:pt x="74" y="24"/>
                      <a:pt x="74" y="24"/>
                      <a:pt x="74" y="24"/>
                    </a:cubicBezTo>
                    <a:cubicBezTo>
                      <a:pt x="74" y="22"/>
                      <a:pt x="75" y="20"/>
                      <a:pt x="76" y="18"/>
                    </a:cubicBezTo>
                    <a:cubicBezTo>
                      <a:pt x="78" y="16"/>
                      <a:pt x="78" y="16"/>
                      <a:pt x="78" y="16"/>
                    </a:cubicBezTo>
                    <a:cubicBezTo>
                      <a:pt x="78" y="10"/>
                      <a:pt x="78" y="10"/>
                      <a:pt x="78" y="10"/>
                    </a:cubicBezTo>
                    <a:cubicBezTo>
                      <a:pt x="72" y="4"/>
                      <a:pt x="72" y="4"/>
                      <a:pt x="72" y="4"/>
                    </a:cubicBezTo>
                    <a:cubicBezTo>
                      <a:pt x="64" y="0"/>
                      <a:pt x="64" y="0"/>
                      <a:pt x="64" y="0"/>
                    </a:cubicBezTo>
                    <a:lnTo>
                      <a:pt x="54" y="9"/>
                    </a:lnTo>
                    <a:close/>
                  </a:path>
                </a:pathLst>
              </a:custGeom>
              <a:grpFill/>
              <a:ln>
                <a:noFill/>
              </a:ln>
            </p:spPr>
            <p:txBody>
              <a:bodyPr/>
              <a:lstStyle/>
              <a:p>
                <a:pPr>
                  <a:defRPr/>
                </a:pPr>
                <a:endParaRPr lang="zh-CN" altLang="en-US">
                  <a:solidFill>
                    <a:prstClr val="black"/>
                  </a:solidFill>
                  <a:latin typeface="Calibri"/>
                  <a:ea typeface="宋体"/>
                </a:endParaRPr>
              </a:p>
            </p:txBody>
          </p:sp>
          <p:sp>
            <p:nvSpPr>
              <p:cNvPr id="12" name="Freeform 8"/>
              <p:cNvSpPr/>
              <p:nvPr/>
            </p:nvSpPr>
            <p:spPr bwMode="auto">
              <a:xfrm>
                <a:off x="401638" y="1595090"/>
                <a:ext cx="2449513" cy="1852613"/>
              </a:xfrm>
              <a:custGeom>
                <a:avLst/>
                <a:gdLst>
                  <a:gd name="T0" fmla="*/ 639 w 652"/>
                  <a:gd name="T1" fmla="*/ 228 h 493"/>
                  <a:gd name="T2" fmla="*/ 612 w 652"/>
                  <a:gd name="T3" fmla="*/ 204 h 493"/>
                  <a:gd name="T4" fmla="*/ 596 w 652"/>
                  <a:gd name="T5" fmla="*/ 184 h 493"/>
                  <a:gd name="T6" fmla="*/ 520 w 652"/>
                  <a:gd name="T7" fmla="*/ 166 h 493"/>
                  <a:gd name="T8" fmla="*/ 524 w 652"/>
                  <a:gd name="T9" fmla="*/ 90 h 493"/>
                  <a:gd name="T10" fmla="*/ 470 w 652"/>
                  <a:gd name="T11" fmla="*/ 25 h 493"/>
                  <a:gd name="T12" fmla="*/ 443 w 652"/>
                  <a:gd name="T13" fmla="*/ 7 h 493"/>
                  <a:gd name="T14" fmla="*/ 401 w 652"/>
                  <a:gd name="T15" fmla="*/ 61 h 493"/>
                  <a:gd name="T16" fmla="*/ 309 w 652"/>
                  <a:gd name="T17" fmla="*/ 112 h 493"/>
                  <a:gd name="T18" fmla="*/ 291 w 652"/>
                  <a:gd name="T19" fmla="*/ 115 h 493"/>
                  <a:gd name="T20" fmla="*/ 237 w 652"/>
                  <a:gd name="T21" fmla="*/ 110 h 493"/>
                  <a:gd name="T22" fmla="*/ 245 w 652"/>
                  <a:gd name="T23" fmla="*/ 168 h 493"/>
                  <a:gd name="T24" fmla="*/ 234 w 652"/>
                  <a:gd name="T25" fmla="*/ 198 h 493"/>
                  <a:gd name="T26" fmla="*/ 226 w 652"/>
                  <a:gd name="T27" fmla="*/ 196 h 493"/>
                  <a:gd name="T28" fmla="*/ 202 w 652"/>
                  <a:gd name="T29" fmla="*/ 224 h 493"/>
                  <a:gd name="T30" fmla="*/ 165 w 652"/>
                  <a:gd name="T31" fmla="*/ 234 h 493"/>
                  <a:gd name="T32" fmla="*/ 92 w 652"/>
                  <a:gd name="T33" fmla="*/ 253 h 493"/>
                  <a:gd name="T34" fmla="*/ 53 w 652"/>
                  <a:gd name="T35" fmla="*/ 247 h 493"/>
                  <a:gd name="T36" fmla="*/ 33 w 652"/>
                  <a:gd name="T37" fmla="*/ 240 h 493"/>
                  <a:gd name="T38" fmla="*/ 5 w 652"/>
                  <a:gd name="T39" fmla="*/ 284 h 493"/>
                  <a:gd name="T40" fmla="*/ 27 w 652"/>
                  <a:gd name="T41" fmla="*/ 303 h 493"/>
                  <a:gd name="T42" fmla="*/ 21 w 652"/>
                  <a:gd name="T43" fmla="*/ 356 h 493"/>
                  <a:gd name="T44" fmla="*/ 21 w 652"/>
                  <a:gd name="T45" fmla="*/ 367 h 493"/>
                  <a:gd name="T46" fmla="*/ 60 w 652"/>
                  <a:gd name="T47" fmla="*/ 417 h 493"/>
                  <a:gd name="T48" fmla="*/ 85 w 652"/>
                  <a:gd name="T49" fmla="*/ 443 h 493"/>
                  <a:gd name="T50" fmla="*/ 105 w 652"/>
                  <a:gd name="T51" fmla="*/ 490 h 493"/>
                  <a:gd name="T52" fmla="*/ 130 w 652"/>
                  <a:gd name="T53" fmla="*/ 493 h 493"/>
                  <a:gd name="T54" fmla="*/ 145 w 652"/>
                  <a:gd name="T55" fmla="*/ 466 h 493"/>
                  <a:gd name="T56" fmla="*/ 165 w 652"/>
                  <a:gd name="T57" fmla="*/ 468 h 493"/>
                  <a:gd name="T58" fmla="*/ 230 w 652"/>
                  <a:gd name="T59" fmla="*/ 465 h 493"/>
                  <a:gd name="T60" fmla="*/ 251 w 652"/>
                  <a:gd name="T61" fmla="*/ 480 h 493"/>
                  <a:gd name="T62" fmla="*/ 285 w 652"/>
                  <a:gd name="T63" fmla="*/ 480 h 493"/>
                  <a:gd name="T64" fmla="*/ 360 w 652"/>
                  <a:gd name="T65" fmla="*/ 470 h 493"/>
                  <a:gd name="T66" fmla="*/ 413 w 652"/>
                  <a:gd name="T67" fmla="*/ 472 h 493"/>
                  <a:gd name="T68" fmla="*/ 446 w 652"/>
                  <a:gd name="T69" fmla="*/ 484 h 493"/>
                  <a:gd name="T70" fmla="*/ 473 w 652"/>
                  <a:gd name="T71" fmla="*/ 491 h 493"/>
                  <a:gd name="T72" fmla="*/ 469 w 652"/>
                  <a:gd name="T73" fmla="*/ 470 h 493"/>
                  <a:gd name="T74" fmla="*/ 477 w 652"/>
                  <a:gd name="T75" fmla="*/ 460 h 493"/>
                  <a:gd name="T76" fmla="*/ 479 w 652"/>
                  <a:gd name="T77" fmla="*/ 446 h 493"/>
                  <a:gd name="T78" fmla="*/ 461 w 652"/>
                  <a:gd name="T79" fmla="*/ 428 h 493"/>
                  <a:gd name="T80" fmla="*/ 462 w 652"/>
                  <a:gd name="T81" fmla="*/ 414 h 493"/>
                  <a:gd name="T82" fmla="*/ 494 w 652"/>
                  <a:gd name="T83" fmla="*/ 396 h 493"/>
                  <a:gd name="T84" fmla="*/ 527 w 652"/>
                  <a:gd name="T85" fmla="*/ 390 h 493"/>
                  <a:gd name="T86" fmla="*/ 544 w 652"/>
                  <a:gd name="T87" fmla="*/ 375 h 493"/>
                  <a:gd name="T88" fmla="*/ 545 w 652"/>
                  <a:gd name="T89" fmla="*/ 367 h 493"/>
                  <a:gd name="T90" fmla="*/ 547 w 652"/>
                  <a:gd name="T91" fmla="*/ 343 h 493"/>
                  <a:gd name="T92" fmla="*/ 585 w 652"/>
                  <a:gd name="T93" fmla="*/ 314 h 493"/>
                  <a:gd name="T94" fmla="*/ 603 w 652"/>
                  <a:gd name="T95" fmla="*/ 302 h 493"/>
                  <a:gd name="T96" fmla="*/ 635 w 652"/>
                  <a:gd name="T97" fmla="*/ 294 h 493"/>
                  <a:gd name="T98" fmla="*/ 648 w 652"/>
                  <a:gd name="T99" fmla="*/ 281 h 493"/>
                  <a:gd name="T100" fmla="*/ 651 w 652"/>
                  <a:gd name="T101" fmla="*/ 266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2" h="493">
                    <a:moveTo>
                      <a:pt x="651" y="265"/>
                    </a:moveTo>
                    <a:cubicBezTo>
                      <a:pt x="652" y="265"/>
                      <a:pt x="652" y="265"/>
                      <a:pt x="652" y="265"/>
                    </a:cubicBezTo>
                    <a:cubicBezTo>
                      <a:pt x="652" y="265"/>
                      <a:pt x="652" y="265"/>
                      <a:pt x="652" y="265"/>
                    </a:cubicBezTo>
                    <a:cubicBezTo>
                      <a:pt x="652" y="264"/>
                      <a:pt x="652" y="264"/>
                      <a:pt x="652" y="264"/>
                    </a:cubicBezTo>
                    <a:cubicBezTo>
                      <a:pt x="639" y="228"/>
                      <a:pt x="639" y="228"/>
                      <a:pt x="639" y="228"/>
                    </a:cubicBezTo>
                    <a:cubicBezTo>
                      <a:pt x="631" y="222"/>
                      <a:pt x="631" y="222"/>
                      <a:pt x="631" y="222"/>
                    </a:cubicBezTo>
                    <a:cubicBezTo>
                      <a:pt x="631" y="221"/>
                      <a:pt x="631" y="221"/>
                      <a:pt x="631" y="221"/>
                    </a:cubicBezTo>
                    <a:cubicBezTo>
                      <a:pt x="629" y="206"/>
                      <a:pt x="629" y="206"/>
                      <a:pt x="629" y="206"/>
                    </a:cubicBezTo>
                    <a:cubicBezTo>
                      <a:pt x="613" y="204"/>
                      <a:pt x="613" y="204"/>
                      <a:pt x="613" y="204"/>
                    </a:cubicBezTo>
                    <a:cubicBezTo>
                      <a:pt x="612" y="204"/>
                      <a:pt x="612" y="204"/>
                      <a:pt x="612" y="204"/>
                    </a:cubicBezTo>
                    <a:cubicBezTo>
                      <a:pt x="611" y="204"/>
                      <a:pt x="611" y="204"/>
                      <a:pt x="611" y="204"/>
                    </a:cubicBezTo>
                    <a:cubicBezTo>
                      <a:pt x="611" y="203"/>
                      <a:pt x="611" y="203"/>
                      <a:pt x="611" y="203"/>
                    </a:cubicBezTo>
                    <a:cubicBezTo>
                      <a:pt x="611" y="202"/>
                      <a:pt x="611" y="202"/>
                      <a:pt x="611" y="202"/>
                    </a:cubicBezTo>
                    <a:cubicBezTo>
                      <a:pt x="611" y="202"/>
                      <a:pt x="611" y="202"/>
                      <a:pt x="611" y="202"/>
                    </a:cubicBezTo>
                    <a:cubicBezTo>
                      <a:pt x="609" y="196"/>
                      <a:pt x="604" y="190"/>
                      <a:pt x="596" y="184"/>
                    </a:cubicBezTo>
                    <a:cubicBezTo>
                      <a:pt x="591" y="180"/>
                      <a:pt x="587" y="178"/>
                      <a:pt x="583" y="177"/>
                    </a:cubicBezTo>
                    <a:cubicBezTo>
                      <a:pt x="581" y="176"/>
                      <a:pt x="578" y="174"/>
                      <a:pt x="576" y="173"/>
                    </a:cubicBezTo>
                    <a:cubicBezTo>
                      <a:pt x="571" y="169"/>
                      <a:pt x="553" y="166"/>
                      <a:pt x="521" y="166"/>
                    </a:cubicBezTo>
                    <a:cubicBezTo>
                      <a:pt x="520" y="166"/>
                      <a:pt x="520" y="166"/>
                      <a:pt x="520" y="166"/>
                    </a:cubicBezTo>
                    <a:cubicBezTo>
                      <a:pt x="520" y="166"/>
                      <a:pt x="520" y="166"/>
                      <a:pt x="520" y="166"/>
                    </a:cubicBezTo>
                    <a:cubicBezTo>
                      <a:pt x="516" y="160"/>
                      <a:pt x="516" y="160"/>
                      <a:pt x="516" y="160"/>
                    </a:cubicBezTo>
                    <a:cubicBezTo>
                      <a:pt x="515" y="156"/>
                      <a:pt x="513" y="153"/>
                      <a:pt x="513" y="150"/>
                    </a:cubicBezTo>
                    <a:cubicBezTo>
                      <a:pt x="513" y="145"/>
                      <a:pt x="518" y="131"/>
                      <a:pt x="529" y="107"/>
                    </a:cubicBezTo>
                    <a:cubicBezTo>
                      <a:pt x="524" y="90"/>
                      <a:pt x="524" y="90"/>
                      <a:pt x="524" y="90"/>
                    </a:cubicBezTo>
                    <a:cubicBezTo>
                      <a:pt x="524" y="90"/>
                      <a:pt x="524" y="90"/>
                      <a:pt x="524" y="90"/>
                    </a:cubicBezTo>
                    <a:cubicBezTo>
                      <a:pt x="518" y="62"/>
                      <a:pt x="518" y="62"/>
                      <a:pt x="518" y="62"/>
                    </a:cubicBezTo>
                    <a:cubicBezTo>
                      <a:pt x="517" y="58"/>
                      <a:pt x="510" y="54"/>
                      <a:pt x="498" y="50"/>
                    </a:cubicBezTo>
                    <a:cubicBezTo>
                      <a:pt x="496" y="50"/>
                      <a:pt x="493" y="49"/>
                      <a:pt x="491" y="47"/>
                    </a:cubicBezTo>
                    <a:cubicBezTo>
                      <a:pt x="487" y="45"/>
                      <a:pt x="483" y="42"/>
                      <a:pt x="482" y="37"/>
                    </a:cubicBezTo>
                    <a:cubicBezTo>
                      <a:pt x="479" y="32"/>
                      <a:pt x="475" y="28"/>
                      <a:pt x="470" y="25"/>
                    </a:cubicBezTo>
                    <a:cubicBezTo>
                      <a:pt x="469" y="25"/>
                      <a:pt x="469" y="25"/>
                      <a:pt x="469" y="25"/>
                    </a:cubicBezTo>
                    <a:cubicBezTo>
                      <a:pt x="469" y="24"/>
                      <a:pt x="469" y="24"/>
                      <a:pt x="469" y="24"/>
                    </a:cubicBezTo>
                    <a:cubicBezTo>
                      <a:pt x="464" y="0"/>
                      <a:pt x="464" y="0"/>
                      <a:pt x="464" y="0"/>
                    </a:cubicBezTo>
                    <a:cubicBezTo>
                      <a:pt x="445" y="2"/>
                      <a:pt x="445" y="2"/>
                      <a:pt x="445" y="2"/>
                    </a:cubicBezTo>
                    <a:cubicBezTo>
                      <a:pt x="443" y="7"/>
                      <a:pt x="443" y="7"/>
                      <a:pt x="443" y="7"/>
                    </a:cubicBezTo>
                    <a:cubicBezTo>
                      <a:pt x="441" y="15"/>
                      <a:pt x="438" y="19"/>
                      <a:pt x="435" y="19"/>
                    </a:cubicBezTo>
                    <a:cubicBezTo>
                      <a:pt x="423" y="23"/>
                      <a:pt x="423" y="23"/>
                      <a:pt x="423" y="23"/>
                    </a:cubicBezTo>
                    <a:cubicBezTo>
                      <a:pt x="415" y="26"/>
                      <a:pt x="411" y="29"/>
                      <a:pt x="408" y="33"/>
                    </a:cubicBezTo>
                    <a:cubicBezTo>
                      <a:pt x="407" y="34"/>
                      <a:pt x="406" y="39"/>
                      <a:pt x="405" y="46"/>
                    </a:cubicBezTo>
                    <a:cubicBezTo>
                      <a:pt x="404" y="53"/>
                      <a:pt x="403" y="58"/>
                      <a:pt x="401" y="61"/>
                    </a:cubicBezTo>
                    <a:cubicBezTo>
                      <a:pt x="399" y="66"/>
                      <a:pt x="395" y="70"/>
                      <a:pt x="389" y="72"/>
                    </a:cubicBezTo>
                    <a:cubicBezTo>
                      <a:pt x="379" y="76"/>
                      <a:pt x="361" y="70"/>
                      <a:pt x="337" y="52"/>
                    </a:cubicBezTo>
                    <a:cubicBezTo>
                      <a:pt x="304" y="94"/>
                      <a:pt x="304" y="94"/>
                      <a:pt x="304" y="94"/>
                    </a:cubicBezTo>
                    <a:cubicBezTo>
                      <a:pt x="308" y="112"/>
                      <a:pt x="308" y="112"/>
                      <a:pt x="308" y="112"/>
                    </a:cubicBezTo>
                    <a:cubicBezTo>
                      <a:pt x="309" y="112"/>
                      <a:pt x="309" y="112"/>
                      <a:pt x="309" y="112"/>
                    </a:cubicBezTo>
                    <a:cubicBezTo>
                      <a:pt x="309" y="112"/>
                      <a:pt x="309" y="112"/>
                      <a:pt x="309" y="112"/>
                    </a:cubicBezTo>
                    <a:cubicBezTo>
                      <a:pt x="308" y="113"/>
                      <a:pt x="308" y="113"/>
                      <a:pt x="308" y="113"/>
                    </a:cubicBezTo>
                    <a:cubicBezTo>
                      <a:pt x="308" y="113"/>
                      <a:pt x="308" y="113"/>
                      <a:pt x="308" y="113"/>
                    </a:cubicBezTo>
                    <a:cubicBezTo>
                      <a:pt x="307" y="116"/>
                      <a:pt x="304" y="117"/>
                      <a:pt x="301" y="118"/>
                    </a:cubicBezTo>
                    <a:cubicBezTo>
                      <a:pt x="298" y="118"/>
                      <a:pt x="295" y="117"/>
                      <a:pt x="291" y="115"/>
                    </a:cubicBezTo>
                    <a:cubicBezTo>
                      <a:pt x="288" y="112"/>
                      <a:pt x="279" y="110"/>
                      <a:pt x="264" y="110"/>
                    </a:cubicBezTo>
                    <a:cubicBezTo>
                      <a:pt x="257" y="109"/>
                      <a:pt x="257" y="109"/>
                      <a:pt x="257" y="109"/>
                    </a:cubicBezTo>
                    <a:cubicBezTo>
                      <a:pt x="257" y="109"/>
                      <a:pt x="257" y="109"/>
                      <a:pt x="257" y="109"/>
                    </a:cubicBezTo>
                    <a:cubicBezTo>
                      <a:pt x="247" y="108"/>
                      <a:pt x="247" y="108"/>
                      <a:pt x="247" y="108"/>
                    </a:cubicBezTo>
                    <a:cubicBezTo>
                      <a:pt x="237" y="110"/>
                      <a:pt x="237" y="110"/>
                      <a:pt x="237" y="110"/>
                    </a:cubicBezTo>
                    <a:cubicBezTo>
                      <a:pt x="241" y="117"/>
                      <a:pt x="241" y="117"/>
                      <a:pt x="241" y="117"/>
                    </a:cubicBezTo>
                    <a:cubicBezTo>
                      <a:pt x="245" y="122"/>
                      <a:pt x="247" y="126"/>
                      <a:pt x="247" y="128"/>
                    </a:cubicBezTo>
                    <a:cubicBezTo>
                      <a:pt x="242" y="154"/>
                      <a:pt x="242" y="154"/>
                      <a:pt x="242" y="154"/>
                    </a:cubicBezTo>
                    <a:cubicBezTo>
                      <a:pt x="244" y="168"/>
                      <a:pt x="244" y="168"/>
                      <a:pt x="244" y="168"/>
                    </a:cubicBezTo>
                    <a:cubicBezTo>
                      <a:pt x="245" y="168"/>
                      <a:pt x="245" y="168"/>
                      <a:pt x="245" y="168"/>
                    </a:cubicBezTo>
                    <a:cubicBezTo>
                      <a:pt x="245" y="168"/>
                      <a:pt x="245" y="168"/>
                      <a:pt x="245" y="168"/>
                    </a:cubicBezTo>
                    <a:cubicBezTo>
                      <a:pt x="244" y="168"/>
                      <a:pt x="244" y="168"/>
                      <a:pt x="244" y="168"/>
                    </a:cubicBezTo>
                    <a:cubicBezTo>
                      <a:pt x="244" y="168"/>
                      <a:pt x="244" y="168"/>
                      <a:pt x="244" y="168"/>
                    </a:cubicBezTo>
                    <a:cubicBezTo>
                      <a:pt x="236" y="194"/>
                      <a:pt x="236" y="194"/>
                      <a:pt x="236" y="194"/>
                    </a:cubicBezTo>
                    <a:cubicBezTo>
                      <a:pt x="236" y="197"/>
                      <a:pt x="235" y="198"/>
                      <a:pt x="234" y="198"/>
                    </a:cubicBezTo>
                    <a:cubicBezTo>
                      <a:pt x="233" y="198"/>
                      <a:pt x="233" y="198"/>
                      <a:pt x="233" y="198"/>
                    </a:cubicBezTo>
                    <a:cubicBezTo>
                      <a:pt x="233" y="197"/>
                      <a:pt x="233" y="197"/>
                      <a:pt x="233" y="197"/>
                    </a:cubicBezTo>
                    <a:cubicBezTo>
                      <a:pt x="232" y="195"/>
                      <a:pt x="232" y="195"/>
                      <a:pt x="232" y="195"/>
                    </a:cubicBezTo>
                    <a:cubicBezTo>
                      <a:pt x="231" y="192"/>
                      <a:pt x="230" y="190"/>
                      <a:pt x="229" y="191"/>
                    </a:cubicBezTo>
                    <a:cubicBezTo>
                      <a:pt x="228" y="191"/>
                      <a:pt x="227" y="193"/>
                      <a:pt x="226" y="196"/>
                    </a:cubicBezTo>
                    <a:cubicBezTo>
                      <a:pt x="225" y="204"/>
                      <a:pt x="220" y="210"/>
                      <a:pt x="213" y="216"/>
                    </a:cubicBezTo>
                    <a:cubicBezTo>
                      <a:pt x="206" y="222"/>
                      <a:pt x="206" y="222"/>
                      <a:pt x="206" y="222"/>
                    </a:cubicBezTo>
                    <a:cubicBezTo>
                      <a:pt x="203" y="224"/>
                      <a:pt x="203" y="224"/>
                      <a:pt x="203" y="224"/>
                    </a:cubicBezTo>
                    <a:cubicBezTo>
                      <a:pt x="203" y="224"/>
                      <a:pt x="203" y="224"/>
                      <a:pt x="203" y="224"/>
                    </a:cubicBezTo>
                    <a:cubicBezTo>
                      <a:pt x="202" y="224"/>
                      <a:pt x="202" y="224"/>
                      <a:pt x="202" y="224"/>
                    </a:cubicBezTo>
                    <a:cubicBezTo>
                      <a:pt x="176" y="224"/>
                      <a:pt x="176" y="224"/>
                      <a:pt x="176" y="224"/>
                    </a:cubicBezTo>
                    <a:cubicBezTo>
                      <a:pt x="166" y="234"/>
                      <a:pt x="166" y="234"/>
                      <a:pt x="166" y="234"/>
                    </a:cubicBezTo>
                    <a:cubicBezTo>
                      <a:pt x="166" y="234"/>
                      <a:pt x="166" y="234"/>
                      <a:pt x="166" y="234"/>
                    </a:cubicBezTo>
                    <a:cubicBezTo>
                      <a:pt x="165" y="234"/>
                      <a:pt x="165" y="234"/>
                      <a:pt x="165" y="234"/>
                    </a:cubicBezTo>
                    <a:cubicBezTo>
                      <a:pt x="165" y="234"/>
                      <a:pt x="165" y="234"/>
                      <a:pt x="165" y="234"/>
                    </a:cubicBezTo>
                    <a:cubicBezTo>
                      <a:pt x="137" y="230"/>
                      <a:pt x="137" y="230"/>
                      <a:pt x="137" y="230"/>
                    </a:cubicBezTo>
                    <a:cubicBezTo>
                      <a:pt x="133" y="234"/>
                      <a:pt x="128" y="236"/>
                      <a:pt x="124" y="235"/>
                    </a:cubicBezTo>
                    <a:cubicBezTo>
                      <a:pt x="120" y="234"/>
                      <a:pt x="113" y="236"/>
                      <a:pt x="103" y="239"/>
                    </a:cubicBezTo>
                    <a:cubicBezTo>
                      <a:pt x="92" y="252"/>
                      <a:pt x="92" y="252"/>
                      <a:pt x="92" y="252"/>
                    </a:cubicBezTo>
                    <a:cubicBezTo>
                      <a:pt x="92" y="253"/>
                      <a:pt x="92" y="253"/>
                      <a:pt x="92" y="253"/>
                    </a:cubicBezTo>
                    <a:cubicBezTo>
                      <a:pt x="74" y="254"/>
                      <a:pt x="74" y="254"/>
                      <a:pt x="74" y="254"/>
                    </a:cubicBezTo>
                    <a:cubicBezTo>
                      <a:pt x="74" y="239"/>
                      <a:pt x="74" y="239"/>
                      <a:pt x="74" y="239"/>
                    </a:cubicBezTo>
                    <a:cubicBezTo>
                      <a:pt x="63" y="239"/>
                      <a:pt x="63" y="239"/>
                      <a:pt x="63" y="239"/>
                    </a:cubicBezTo>
                    <a:cubicBezTo>
                      <a:pt x="61" y="245"/>
                      <a:pt x="61" y="245"/>
                      <a:pt x="61" y="245"/>
                    </a:cubicBezTo>
                    <a:cubicBezTo>
                      <a:pt x="53" y="247"/>
                      <a:pt x="53" y="247"/>
                      <a:pt x="53" y="247"/>
                    </a:cubicBezTo>
                    <a:cubicBezTo>
                      <a:pt x="52" y="247"/>
                      <a:pt x="52" y="247"/>
                      <a:pt x="52" y="247"/>
                    </a:cubicBezTo>
                    <a:cubicBezTo>
                      <a:pt x="52" y="247"/>
                      <a:pt x="52" y="247"/>
                      <a:pt x="52" y="247"/>
                    </a:cubicBezTo>
                    <a:cubicBezTo>
                      <a:pt x="51" y="247"/>
                      <a:pt x="51" y="247"/>
                      <a:pt x="51" y="247"/>
                    </a:cubicBezTo>
                    <a:cubicBezTo>
                      <a:pt x="51" y="247"/>
                      <a:pt x="51" y="247"/>
                      <a:pt x="51" y="247"/>
                    </a:cubicBezTo>
                    <a:cubicBezTo>
                      <a:pt x="46" y="244"/>
                      <a:pt x="39" y="241"/>
                      <a:pt x="33" y="240"/>
                    </a:cubicBezTo>
                    <a:cubicBezTo>
                      <a:pt x="29" y="240"/>
                      <a:pt x="25" y="242"/>
                      <a:pt x="19" y="248"/>
                    </a:cubicBezTo>
                    <a:cubicBezTo>
                      <a:pt x="12" y="254"/>
                      <a:pt x="7" y="259"/>
                      <a:pt x="5" y="264"/>
                    </a:cubicBezTo>
                    <a:cubicBezTo>
                      <a:pt x="6" y="264"/>
                      <a:pt x="7" y="266"/>
                      <a:pt x="7" y="268"/>
                    </a:cubicBezTo>
                    <a:cubicBezTo>
                      <a:pt x="7" y="271"/>
                      <a:pt x="8" y="274"/>
                      <a:pt x="8" y="277"/>
                    </a:cubicBezTo>
                    <a:cubicBezTo>
                      <a:pt x="7" y="280"/>
                      <a:pt x="6" y="282"/>
                      <a:pt x="5" y="284"/>
                    </a:cubicBezTo>
                    <a:cubicBezTo>
                      <a:pt x="3" y="285"/>
                      <a:pt x="1" y="288"/>
                      <a:pt x="0" y="295"/>
                    </a:cubicBezTo>
                    <a:cubicBezTo>
                      <a:pt x="7" y="299"/>
                      <a:pt x="7" y="299"/>
                      <a:pt x="7" y="299"/>
                    </a:cubicBezTo>
                    <a:cubicBezTo>
                      <a:pt x="15" y="290"/>
                      <a:pt x="15" y="290"/>
                      <a:pt x="15" y="290"/>
                    </a:cubicBezTo>
                    <a:cubicBezTo>
                      <a:pt x="27" y="302"/>
                      <a:pt x="27" y="302"/>
                      <a:pt x="27" y="302"/>
                    </a:cubicBezTo>
                    <a:cubicBezTo>
                      <a:pt x="27" y="303"/>
                      <a:pt x="27" y="303"/>
                      <a:pt x="27" y="303"/>
                    </a:cubicBezTo>
                    <a:cubicBezTo>
                      <a:pt x="29" y="325"/>
                      <a:pt x="29" y="325"/>
                      <a:pt x="29" y="325"/>
                    </a:cubicBezTo>
                    <a:cubicBezTo>
                      <a:pt x="29" y="326"/>
                      <a:pt x="29" y="326"/>
                      <a:pt x="29" y="326"/>
                    </a:cubicBezTo>
                    <a:cubicBezTo>
                      <a:pt x="29" y="326"/>
                      <a:pt x="29" y="326"/>
                      <a:pt x="29" y="326"/>
                    </a:cubicBezTo>
                    <a:cubicBezTo>
                      <a:pt x="22" y="356"/>
                      <a:pt x="22" y="356"/>
                      <a:pt x="22" y="356"/>
                    </a:cubicBezTo>
                    <a:cubicBezTo>
                      <a:pt x="21" y="356"/>
                      <a:pt x="21" y="356"/>
                      <a:pt x="21" y="356"/>
                    </a:cubicBezTo>
                    <a:cubicBezTo>
                      <a:pt x="11" y="356"/>
                      <a:pt x="5" y="356"/>
                      <a:pt x="3" y="358"/>
                    </a:cubicBezTo>
                    <a:cubicBezTo>
                      <a:pt x="3" y="360"/>
                      <a:pt x="7" y="363"/>
                      <a:pt x="14" y="368"/>
                    </a:cubicBezTo>
                    <a:cubicBezTo>
                      <a:pt x="20" y="367"/>
                      <a:pt x="20" y="367"/>
                      <a:pt x="20" y="367"/>
                    </a:cubicBezTo>
                    <a:cubicBezTo>
                      <a:pt x="21" y="367"/>
                      <a:pt x="21" y="367"/>
                      <a:pt x="21" y="367"/>
                    </a:cubicBezTo>
                    <a:cubicBezTo>
                      <a:pt x="21" y="367"/>
                      <a:pt x="21" y="367"/>
                      <a:pt x="21" y="367"/>
                    </a:cubicBezTo>
                    <a:cubicBezTo>
                      <a:pt x="35" y="380"/>
                      <a:pt x="35" y="380"/>
                      <a:pt x="35" y="380"/>
                    </a:cubicBezTo>
                    <a:cubicBezTo>
                      <a:pt x="40" y="384"/>
                      <a:pt x="39" y="392"/>
                      <a:pt x="33" y="403"/>
                    </a:cubicBezTo>
                    <a:cubicBezTo>
                      <a:pt x="35" y="416"/>
                      <a:pt x="35" y="416"/>
                      <a:pt x="35" y="416"/>
                    </a:cubicBezTo>
                    <a:cubicBezTo>
                      <a:pt x="40" y="417"/>
                      <a:pt x="40" y="417"/>
                      <a:pt x="40" y="417"/>
                    </a:cubicBezTo>
                    <a:cubicBezTo>
                      <a:pt x="60" y="417"/>
                      <a:pt x="60" y="417"/>
                      <a:pt x="60" y="417"/>
                    </a:cubicBezTo>
                    <a:cubicBezTo>
                      <a:pt x="50" y="426"/>
                      <a:pt x="50" y="426"/>
                      <a:pt x="50" y="426"/>
                    </a:cubicBezTo>
                    <a:cubicBezTo>
                      <a:pt x="56" y="430"/>
                      <a:pt x="56" y="430"/>
                      <a:pt x="56" y="430"/>
                    </a:cubicBezTo>
                    <a:cubicBezTo>
                      <a:pt x="56" y="430"/>
                      <a:pt x="56" y="430"/>
                      <a:pt x="56" y="430"/>
                    </a:cubicBezTo>
                    <a:cubicBezTo>
                      <a:pt x="64" y="434"/>
                      <a:pt x="64" y="434"/>
                      <a:pt x="64" y="434"/>
                    </a:cubicBezTo>
                    <a:cubicBezTo>
                      <a:pt x="85" y="443"/>
                      <a:pt x="85" y="443"/>
                      <a:pt x="85" y="443"/>
                    </a:cubicBezTo>
                    <a:cubicBezTo>
                      <a:pt x="86" y="444"/>
                      <a:pt x="86" y="444"/>
                      <a:pt x="86" y="444"/>
                    </a:cubicBezTo>
                    <a:cubicBezTo>
                      <a:pt x="87" y="444"/>
                      <a:pt x="87" y="444"/>
                      <a:pt x="87" y="444"/>
                    </a:cubicBezTo>
                    <a:cubicBezTo>
                      <a:pt x="89" y="476"/>
                      <a:pt x="89" y="476"/>
                      <a:pt x="89" y="476"/>
                    </a:cubicBezTo>
                    <a:cubicBezTo>
                      <a:pt x="89" y="483"/>
                      <a:pt x="94" y="488"/>
                      <a:pt x="103" y="491"/>
                    </a:cubicBezTo>
                    <a:cubicBezTo>
                      <a:pt x="105" y="490"/>
                      <a:pt x="105" y="490"/>
                      <a:pt x="105" y="490"/>
                    </a:cubicBezTo>
                    <a:cubicBezTo>
                      <a:pt x="105" y="490"/>
                      <a:pt x="105" y="490"/>
                      <a:pt x="105" y="490"/>
                    </a:cubicBezTo>
                    <a:cubicBezTo>
                      <a:pt x="106" y="490"/>
                      <a:pt x="106" y="490"/>
                      <a:pt x="106" y="490"/>
                    </a:cubicBezTo>
                    <a:cubicBezTo>
                      <a:pt x="128" y="493"/>
                      <a:pt x="128" y="493"/>
                      <a:pt x="128" y="493"/>
                    </a:cubicBezTo>
                    <a:cubicBezTo>
                      <a:pt x="130" y="493"/>
                      <a:pt x="130" y="493"/>
                      <a:pt x="130" y="493"/>
                    </a:cubicBezTo>
                    <a:cubicBezTo>
                      <a:pt x="130" y="493"/>
                      <a:pt x="130" y="493"/>
                      <a:pt x="130" y="493"/>
                    </a:cubicBezTo>
                    <a:cubicBezTo>
                      <a:pt x="130" y="492"/>
                      <a:pt x="130" y="492"/>
                      <a:pt x="130" y="492"/>
                    </a:cubicBezTo>
                    <a:cubicBezTo>
                      <a:pt x="133" y="488"/>
                      <a:pt x="134" y="484"/>
                      <a:pt x="134" y="484"/>
                    </a:cubicBezTo>
                    <a:cubicBezTo>
                      <a:pt x="134" y="483"/>
                      <a:pt x="134" y="483"/>
                      <a:pt x="134" y="483"/>
                    </a:cubicBezTo>
                    <a:cubicBezTo>
                      <a:pt x="134" y="479"/>
                      <a:pt x="135" y="476"/>
                      <a:pt x="139" y="474"/>
                    </a:cubicBezTo>
                    <a:cubicBezTo>
                      <a:pt x="142" y="471"/>
                      <a:pt x="144" y="469"/>
                      <a:pt x="145" y="466"/>
                    </a:cubicBezTo>
                    <a:cubicBezTo>
                      <a:pt x="145" y="466"/>
                      <a:pt x="145" y="466"/>
                      <a:pt x="145" y="466"/>
                    </a:cubicBezTo>
                    <a:cubicBezTo>
                      <a:pt x="147" y="462"/>
                      <a:pt x="151" y="462"/>
                      <a:pt x="157" y="464"/>
                    </a:cubicBezTo>
                    <a:cubicBezTo>
                      <a:pt x="158" y="464"/>
                      <a:pt x="158" y="464"/>
                      <a:pt x="158" y="464"/>
                    </a:cubicBezTo>
                    <a:cubicBezTo>
                      <a:pt x="158" y="464"/>
                      <a:pt x="158" y="464"/>
                      <a:pt x="158" y="464"/>
                    </a:cubicBezTo>
                    <a:cubicBezTo>
                      <a:pt x="165" y="468"/>
                      <a:pt x="165" y="468"/>
                      <a:pt x="165" y="468"/>
                    </a:cubicBezTo>
                    <a:cubicBezTo>
                      <a:pt x="191" y="473"/>
                      <a:pt x="191" y="473"/>
                      <a:pt x="191" y="473"/>
                    </a:cubicBezTo>
                    <a:cubicBezTo>
                      <a:pt x="206" y="472"/>
                      <a:pt x="206" y="472"/>
                      <a:pt x="206" y="472"/>
                    </a:cubicBezTo>
                    <a:cubicBezTo>
                      <a:pt x="217" y="467"/>
                      <a:pt x="217" y="467"/>
                      <a:pt x="217" y="467"/>
                    </a:cubicBezTo>
                    <a:cubicBezTo>
                      <a:pt x="219" y="464"/>
                      <a:pt x="221" y="463"/>
                      <a:pt x="222" y="462"/>
                    </a:cubicBezTo>
                    <a:cubicBezTo>
                      <a:pt x="224" y="462"/>
                      <a:pt x="227" y="462"/>
                      <a:pt x="230" y="465"/>
                    </a:cubicBezTo>
                    <a:cubicBezTo>
                      <a:pt x="232" y="466"/>
                      <a:pt x="232" y="466"/>
                      <a:pt x="232" y="466"/>
                    </a:cubicBezTo>
                    <a:cubicBezTo>
                      <a:pt x="233" y="467"/>
                      <a:pt x="235" y="470"/>
                      <a:pt x="236" y="474"/>
                    </a:cubicBezTo>
                    <a:cubicBezTo>
                      <a:pt x="244" y="480"/>
                      <a:pt x="244" y="480"/>
                      <a:pt x="244" y="480"/>
                    </a:cubicBezTo>
                    <a:cubicBezTo>
                      <a:pt x="250" y="480"/>
                      <a:pt x="250" y="480"/>
                      <a:pt x="250" y="480"/>
                    </a:cubicBezTo>
                    <a:cubicBezTo>
                      <a:pt x="251" y="480"/>
                      <a:pt x="251" y="480"/>
                      <a:pt x="251" y="480"/>
                    </a:cubicBezTo>
                    <a:cubicBezTo>
                      <a:pt x="251" y="480"/>
                      <a:pt x="251" y="480"/>
                      <a:pt x="251" y="480"/>
                    </a:cubicBezTo>
                    <a:cubicBezTo>
                      <a:pt x="252" y="480"/>
                      <a:pt x="252" y="480"/>
                      <a:pt x="252" y="480"/>
                    </a:cubicBezTo>
                    <a:cubicBezTo>
                      <a:pt x="260" y="484"/>
                      <a:pt x="260" y="484"/>
                      <a:pt x="260" y="484"/>
                    </a:cubicBezTo>
                    <a:cubicBezTo>
                      <a:pt x="276" y="482"/>
                      <a:pt x="276" y="482"/>
                      <a:pt x="276" y="482"/>
                    </a:cubicBezTo>
                    <a:cubicBezTo>
                      <a:pt x="285" y="480"/>
                      <a:pt x="285" y="480"/>
                      <a:pt x="285" y="480"/>
                    </a:cubicBezTo>
                    <a:cubicBezTo>
                      <a:pt x="307" y="482"/>
                      <a:pt x="307" y="482"/>
                      <a:pt x="307" y="482"/>
                    </a:cubicBezTo>
                    <a:cubicBezTo>
                      <a:pt x="317" y="479"/>
                      <a:pt x="317" y="479"/>
                      <a:pt x="317" y="479"/>
                    </a:cubicBezTo>
                    <a:cubicBezTo>
                      <a:pt x="329" y="474"/>
                      <a:pt x="329" y="474"/>
                      <a:pt x="329" y="474"/>
                    </a:cubicBezTo>
                    <a:cubicBezTo>
                      <a:pt x="331" y="472"/>
                      <a:pt x="334" y="471"/>
                      <a:pt x="338" y="470"/>
                    </a:cubicBezTo>
                    <a:cubicBezTo>
                      <a:pt x="360" y="470"/>
                      <a:pt x="360" y="470"/>
                      <a:pt x="360" y="470"/>
                    </a:cubicBezTo>
                    <a:cubicBezTo>
                      <a:pt x="368" y="467"/>
                      <a:pt x="368" y="467"/>
                      <a:pt x="368" y="467"/>
                    </a:cubicBezTo>
                    <a:cubicBezTo>
                      <a:pt x="371" y="465"/>
                      <a:pt x="374" y="464"/>
                      <a:pt x="377" y="464"/>
                    </a:cubicBezTo>
                    <a:cubicBezTo>
                      <a:pt x="389" y="464"/>
                      <a:pt x="389" y="464"/>
                      <a:pt x="389" y="464"/>
                    </a:cubicBezTo>
                    <a:cubicBezTo>
                      <a:pt x="395" y="468"/>
                      <a:pt x="395" y="468"/>
                      <a:pt x="395" y="468"/>
                    </a:cubicBezTo>
                    <a:cubicBezTo>
                      <a:pt x="413" y="472"/>
                      <a:pt x="413" y="472"/>
                      <a:pt x="413" y="472"/>
                    </a:cubicBezTo>
                    <a:cubicBezTo>
                      <a:pt x="415" y="472"/>
                      <a:pt x="417" y="474"/>
                      <a:pt x="421" y="478"/>
                    </a:cubicBezTo>
                    <a:cubicBezTo>
                      <a:pt x="429" y="482"/>
                      <a:pt x="429" y="482"/>
                      <a:pt x="429" y="482"/>
                    </a:cubicBezTo>
                    <a:cubicBezTo>
                      <a:pt x="429" y="483"/>
                      <a:pt x="429" y="483"/>
                      <a:pt x="429" y="483"/>
                    </a:cubicBezTo>
                    <a:cubicBezTo>
                      <a:pt x="446" y="484"/>
                      <a:pt x="446" y="484"/>
                      <a:pt x="446" y="484"/>
                    </a:cubicBezTo>
                    <a:cubicBezTo>
                      <a:pt x="446" y="484"/>
                      <a:pt x="446" y="484"/>
                      <a:pt x="446" y="484"/>
                    </a:cubicBezTo>
                    <a:cubicBezTo>
                      <a:pt x="446" y="484"/>
                      <a:pt x="446" y="484"/>
                      <a:pt x="446" y="484"/>
                    </a:cubicBezTo>
                    <a:cubicBezTo>
                      <a:pt x="454" y="488"/>
                      <a:pt x="454" y="488"/>
                      <a:pt x="454" y="488"/>
                    </a:cubicBezTo>
                    <a:cubicBezTo>
                      <a:pt x="464" y="490"/>
                      <a:pt x="464" y="490"/>
                      <a:pt x="464" y="490"/>
                    </a:cubicBezTo>
                    <a:cubicBezTo>
                      <a:pt x="464" y="490"/>
                      <a:pt x="464" y="490"/>
                      <a:pt x="464" y="490"/>
                    </a:cubicBezTo>
                    <a:cubicBezTo>
                      <a:pt x="473" y="491"/>
                      <a:pt x="473" y="491"/>
                      <a:pt x="473" y="491"/>
                    </a:cubicBezTo>
                    <a:cubicBezTo>
                      <a:pt x="475" y="486"/>
                      <a:pt x="475" y="486"/>
                      <a:pt x="475" y="486"/>
                    </a:cubicBezTo>
                    <a:cubicBezTo>
                      <a:pt x="471" y="478"/>
                      <a:pt x="471" y="478"/>
                      <a:pt x="471" y="478"/>
                    </a:cubicBezTo>
                    <a:cubicBezTo>
                      <a:pt x="470" y="470"/>
                      <a:pt x="470" y="470"/>
                      <a:pt x="470" y="470"/>
                    </a:cubicBezTo>
                    <a:cubicBezTo>
                      <a:pt x="470" y="470"/>
                      <a:pt x="470" y="470"/>
                      <a:pt x="470" y="470"/>
                    </a:cubicBezTo>
                    <a:cubicBezTo>
                      <a:pt x="469" y="470"/>
                      <a:pt x="469" y="470"/>
                      <a:pt x="469" y="470"/>
                    </a:cubicBezTo>
                    <a:cubicBezTo>
                      <a:pt x="471" y="468"/>
                      <a:pt x="471" y="468"/>
                      <a:pt x="471" y="468"/>
                    </a:cubicBezTo>
                    <a:cubicBezTo>
                      <a:pt x="476" y="461"/>
                      <a:pt x="476" y="461"/>
                      <a:pt x="476" y="461"/>
                    </a:cubicBezTo>
                    <a:cubicBezTo>
                      <a:pt x="476" y="460"/>
                      <a:pt x="476" y="460"/>
                      <a:pt x="476" y="460"/>
                    </a:cubicBezTo>
                    <a:cubicBezTo>
                      <a:pt x="476" y="460"/>
                      <a:pt x="476" y="460"/>
                      <a:pt x="476" y="460"/>
                    </a:cubicBezTo>
                    <a:cubicBezTo>
                      <a:pt x="477" y="460"/>
                      <a:pt x="477" y="460"/>
                      <a:pt x="477" y="460"/>
                    </a:cubicBezTo>
                    <a:cubicBezTo>
                      <a:pt x="477" y="460"/>
                      <a:pt x="477" y="460"/>
                      <a:pt x="477" y="460"/>
                    </a:cubicBezTo>
                    <a:cubicBezTo>
                      <a:pt x="482" y="456"/>
                      <a:pt x="482" y="456"/>
                      <a:pt x="482" y="456"/>
                    </a:cubicBezTo>
                    <a:cubicBezTo>
                      <a:pt x="482" y="456"/>
                      <a:pt x="482" y="456"/>
                      <a:pt x="482" y="456"/>
                    </a:cubicBezTo>
                    <a:cubicBezTo>
                      <a:pt x="481" y="454"/>
                      <a:pt x="481" y="454"/>
                      <a:pt x="481" y="454"/>
                    </a:cubicBezTo>
                    <a:cubicBezTo>
                      <a:pt x="479" y="446"/>
                      <a:pt x="479" y="446"/>
                      <a:pt x="479" y="446"/>
                    </a:cubicBezTo>
                    <a:cubicBezTo>
                      <a:pt x="479" y="444"/>
                      <a:pt x="477" y="444"/>
                      <a:pt x="475" y="442"/>
                    </a:cubicBezTo>
                    <a:cubicBezTo>
                      <a:pt x="475" y="442"/>
                      <a:pt x="475" y="442"/>
                      <a:pt x="475" y="442"/>
                    </a:cubicBezTo>
                    <a:cubicBezTo>
                      <a:pt x="469" y="436"/>
                      <a:pt x="469" y="436"/>
                      <a:pt x="469" y="436"/>
                    </a:cubicBezTo>
                    <a:cubicBezTo>
                      <a:pt x="461" y="429"/>
                      <a:pt x="461" y="429"/>
                      <a:pt x="461" y="429"/>
                    </a:cubicBezTo>
                    <a:cubicBezTo>
                      <a:pt x="461" y="428"/>
                      <a:pt x="461" y="428"/>
                      <a:pt x="461" y="428"/>
                    </a:cubicBezTo>
                    <a:cubicBezTo>
                      <a:pt x="460" y="428"/>
                      <a:pt x="460" y="428"/>
                      <a:pt x="460" y="428"/>
                    </a:cubicBezTo>
                    <a:cubicBezTo>
                      <a:pt x="461" y="428"/>
                      <a:pt x="461" y="428"/>
                      <a:pt x="461" y="428"/>
                    </a:cubicBezTo>
                    <a:cubicBezTo>
                      <a:pt x="461" y="427"/>
                      <a:pt x="461" y="427"/>
                      <a:pt x="461" y="427"/>
                    </a:cubicBezTo>
                    <a:cubicBezTo>
                      <a:pt x="462" y="419"/>
                      <a:pt x="462" y="419"/>
                      <a:pt x="462" y="419"/>
                    </a:cubicBezTo>
                    <a:cubicBezTo>
                      <a:pt x="462" y="414"/>
                      <a:pt x="462" y="414"/>
                      <a:pt x="462" y="414"/>
                    </a:cubicBezTo>
                    <a:cubicBezTo>
                      <a:pt x="458" y="404"/>
                      <a:pt x="458" y="404"/>
                      <a:pt x="458" y="404"/>
                    </a:cubicBezTo>
                    <a:cubicBezTo>
                      <a:pt x="467" y="402"/>
                      <a:pt x="467" y="402"/>
                      <a:pt x="467" y="402"/>
                    </a:cubicBezTo>
                    <a:cubicBezTo>
                      <a:pt x="472" y="398"/>
                      <a:pt x="472" y="398"/>
                      <a:pt x="472" y="398"/>
                    </a:cubicBezTo>
                    <a:cubicBezTo>
                      <a:pt x="483" y="398"/>
                      <a:pt x="483" y="398"/>
                      <a:pt x="483" y="398"/>
                    </a:cubicBezTo>
                    <a:cubicBezTo>
                      <a:pt x="494" y="396"/>
                      <a:pt x="494" y="396"/>
                      <a:pt x="494" y="396"/>
                    </a:cubicBezTo>
                    <a:cubicBezTo>
                      <a:pt x="495" y="396"/>
                      <a:pt x="495" y="396"/>
                      <a:pt x="495" y="396"/>
                    </a:cubicBezTo>
                    <a:cubicBezTo>
                      <a:pt x="502" y="397"/>
                      <a:pt x="502" y="397"/>
                      <a:pt x="502" y="397"/>
                    </a:cubicBezTo>
                    <a:cubicBezTo>
                      <a:pt x="511" y="394"/>
                      <a:pt x="511" y="394"/>
                      <a:pt x="511" y="394"/>
                    </a:cubicBezTo>
                    <a:cubicBezTo>
                      <a:pt x="521" y="392"/>
                      <a:pt x="521" y="392"/>
                      <a:pt x="521" y="392"/>
                    </a:cubicBezTo>
                    <a:cubicBezTo>
                      <a:pt x="527" y="390"/>
                      <a:pt x="527" y="390"/>
                      <a:pt x="527" y="390"/>
                    </a:cubicBezTo>
                    <a:cubicBezTo>
                      <a:pt x="528" y="390"/>
                      <a:pt x="528" y="390"/>
                      <a:pt x="528" y="390"/>
                    </a:cubicBezTo>
                    <a:cubicBezTo>
                      <a:pt x="545" y="386"/>
                      <a:pt x="545" y="386"/>
                      <a:pt x="545" y="386"/>
                    </a:cubicBezTo>
                    <a:cubicBezTo>
                      <a:pt x="548" y="384"/>
                      <a:pt x="548" y="384"/>
                      <a:pt x="548" y="384"/>
                    </a:cubicBezTo>
                    <a:cubicBezTo>
                      <a:pt x="547" y="380"/>
                      <a:pt x="547" y="380"/>
                      <a:pt x="547" y="380"/>
                    </a:cubicBezTo>
                    <a:cubicBezTo>
                      <a:pt x="544" y="375"/>
                      <a:pt x="544" y="375"/>
                      <a:pt x="544" y="375"/>
                    </a:cubicBezTo>
                    <a:cubicBezTo>
                      <a:pt x="544" y="374"/>
                      <a:pt x="544" y="374"/>
                      <a:pt x="544" y="374"/>
                    </a:cubicBezTo>
                    <a:cubicBezTo>
                      <a:pt x="543" y="374"/>
                      <a:pt x="543" y="374"/>
                      <a:pt x="543" y="374"/>
                    </a:cubicBezTo>
                    <a:cubicBezTo>
                      <a:pt x="543" y="374"/>
                      <a:pt x="543" y="374"/>
                      <a:pt x="543" y="374"/>
                    </a:cubicBezTo>
                    <a:cubicBezTo>
                      <a:pt x="544" y="368"/>
                      <a:pt x="544" y="368"/>
                      <a:pt x="544" y="368"/>
                    </a:cubicBezTo>
                    <a:cubicBezTo>
                      <a:pt x="545" y="367"/>
                      <a:pt x="545" y="367"/>
                      <a:pt x="545" y="367"/>
                    </a:cubicBezTo>
                    <a:cubicBezTo>
                      <a:pt x="545" y="359"/>
                      <a:pt x="545" y="359"/>
                      <a:pt x="545" y="359"/>
                    </a:cubicBezTo>
                    <a:cubicBezTo>
                      <a:pt x="543" y="352"/>
                      <a:pt x="543" y="352"/>
                      <a:pt x="543" y="352"/>
                    </a:cubicBezTo>
                    <a:cubicBezTo>
                      <a:pt x="543" y="352"/>
                      <a:pt x="543" y="352"/>
                      <a:pt x="543" y="352"/>
                    </a:cubicBezTo>
                    <a:cubicBezTo>
                      <a:pt x="543" y="351"/>
                      <a:pt x="543" y="351"/>
                      <a:pt x="543" y="351"/>
                    </a:cubicBezTo>
                    <a:cubicBezTo>
                      <a:pt x="547" y="343"/>
                      <a:pt x="547" y="343"/>
                      <a:pt x="547" y="343"/>
                    </a:cubicBezTo>
                    <a:cubicBezTo>
                      <a:pt x="549" y="340"/>
                      <a:pt x="551" y="338"/>
                      <a:pt x="553" y="338"/>
                    </a:cubicBezTo>
                    <a:cubicBezTo>
                      <a:pt x="563" y="338"/>
                      <a:pt x="563" y="338"/>
                      <a:pt x="563" y="338"/>
                    </a:cubicBezTo>
                    <a:cubicBezTo>
                      <a:pt x="565" y="338"/>
                      <a:pt x="567" y="338"/>
                      <a:pt x="569" y="336"/>
                    </a:cubicBezTo>
                    <a:cubicBezTo>
                      <a:pt x="585" y="315"/>
                      <a:pt x="585" y="315"/>
                      <a:pt x="585" y="315"/>
                    </a:cubicBezTo>
                    <a:cubicBezTo>
                      <a:pt x="585" y="314"/>
                      <a:pt x="585" y="314"/>
                      <a:pt x="585" y="314"/>
                    </a:cubicBezTo>
                    <a:cubicBezTo>
                      <a:pt x="585" y="314"/>
                      <a:pt x="585" y="314"/>
                      <a:pt x="585" y="314"/>
                    </a:cubicBezTo>
                    <a:cubicBezTo>
                      <a:pt x="593" y="307"/>
                      <a:pt x="593" y="307"/>
                      <a:pt x="593" y="307"/>
                    </a:cubicBezTo>
                    <a:cubicBezTo>
                      <a:pt x="594" y="306"/>
                      <a:pt x="594" y="306"/>
                      <a:pt x="594" y="306"/>
                    </a:cubicBezTo>
                    <a:cubicBezTo>
                      <a:pt x="597" y="306"/>
                      <a:pt x="599" y="304"/>
                      <a:pt x="601" y="304"/>
                    </a:cubicBezTo>
                    <a:cubicBezTo>
                      <a:pt x="603" y="302"/>
                      <a:pt x="603" y="302"/>
                      <a:pt x="603" y="302"/>
                    </a:cubicBezTo>
                    <a:cubicBezTo>
                      <a:pt x="605" y="298"/>
                      <a:pt x="608" y="296"/>
                      <a:pt x="609" y="296"/>
                    </a:cubicBezTo>
                    <a:cubicBezTo>
                      <a:pt x="623" y="299"/>
                      <a:pt x="623" y="299"/>
                      <a:pt x="623" y="299"/>
                    </a:cubicBezTo>
                    <a:cubicBezTo>
                      <a:pt x="635" y="294"/>
                      <a:pt x="635" y="294"/>
                      <a:pt x="635" y="294"/>
                    </a:cubicBezTo>
                    <a:cubicBezTo>
                      <a:pt x="635" y="294"/>
                      <a:pt x="635" y="294"/>
                      <a:pt x="635" y="294"/>
                    </a:cubicBezTo>
                    <a:cubicBezTo>
                      <a:pt x="635" y="294"/>
                      <a:pt x="635" y="294"/>
                      <a:pt x="635" y="294"/>
                    </a:cubicBezTo>
                    <a:cubicBezTo>
                      <a:pt x="635" y="294"/>
                      <a:pt x="635" y="294"/>
                      <a:pt x="635" y="294"/>
                    </a:cubicBezTo>
                    <a:cubicBezTo>
                      <a:pt x="635" y="294"/>
                      <a:pt x="635" y="294"/>
                      <a:pt x="635" y="294"/>
                    </a:cubicBezTo>
                    <a:cubicBezTo>
                      <a:pt x="642" y="293"/>
                      <a:pt x="642" y="293"/>
                      <a:pt x="642" y="293"/>
                    </a:cubicBezTo>
                    <a:cubicBezTo>
                      <a:pt x="648" y="290"/>
                      <a:pt x="648" y="290"/>
                      <a:pt x="648" y="290"/>
                    </a:cubicBezTo>
                    <a:cubicBezTo>
                      <a:pt x="648" y="281"/>
                      <a:pt x="648" y="281"/>
                      <a:pt x="648" y="281"/>
                    </a:cubicBezTo>
                    <a:cubicBezTo>
                      <a:pt x="649" y="270"/>
                      <a:pt x="649" y="270"/>
                      <a:pt x="649" y="270"/>
                    </a:cubicBezTo>
                    <a:cubicBezTo>
                      <a:pt x="649" y="269"/>
                      <a:pt x="649" y="269"/>
                      <a:pt x="649" y="269"/>
                    </a:cubicBezTo>
                    <a:cubicBezTo>
                      <a:pt x="649" y="269"/>
                      <a:pt x="649" y="269"/>
                      <a:pt x="649" y="269"/>
                    </a:cubicBezTo>
                    <a:cubicBezTo>
                      <a:pt x="649" y="269"/>
                      <a:pt x="649" y="269"/>
                      <a:pt x="649" y="269"/>
                    </a:cubicBezTo>
                    <a:cubicBezTo>
                      <a:pt x="651" y="266"/>
                      <a:pt x="651" y="266"/>
                      <a:pt x="651" y="266"/>
                    </a:cubicBezTo>
                    <a:lnTo>
                      <a:pt x="651" y="265"/>
                    </a:lnTo>
                    <a:close/>
                  </a:path>
                </a:pathLst>
              </a:custGeom>
              <a:grpFill/>
              <a:ln>
                <a:noFill/>
              </a:ln>
            </p:spPr>
            <p:txBody>
              <a:bodyPr/>
              <a:lstStyle/>
              <a:p>
                <a:pPr>
                  <a:defRPr/>
                </a:pPr>
                <a:endParaRPr lang="zh-CN" altLang="en-US">
                  <a:solidFill>
                    <a:prstClr val="black"/>
                  </a:solidFill>
                  <a:latin typeface="Calibri"/>
                  <a:ea typeface="宋体"/>
                </a:endParaRPr>
              </a:p>
            </p:txBody>
          </p:sp>
          <p:sp>
            <p:nvSpPr>
              <p:cNvPr id="13" name="Freeform 9"/>
              <p:cNvSpPr/>
              <p:nvPr/>
            </p:nvSpPr>
            <p:spPr bwMode="auto">
              <a:xfrm>
                <a:off x="1990726" y="3049240"/>
                <a:ext cx="1525588" cy="1093788"/>
              </a:xfrm>
              <a:custGeom>
                <a:avLst/>
                <a:gdLst>
                  <a:gd name="T0" fmla="*/ 241 w 406"/>
                  <a:gd name="T1" fmla="*/ 29 h 291"/>
                  <a:gd name="T2" fmla="*/ 228 w 406"/>
                  <a:gd name="T3" fmla="*/ 42 h 291"/>
                  <a:gd name="T4" fmla="*/ 190 w 406"/>
                  <a:gd name="T5" fmla="*/ 14 h 291"/>
                  <a:gd name="T6" fmla="*/ 178 w 406"/>
                  <a:gd name="T7" fmla="*/ 9 h 291"/>
                  <a:gd name="T8" fmla="*/ 144 w 406"/>
                  <a:gd name="T9" fmla="*/ 2 h 291"/>
                  <a:gd name="T10" fmla="*/ 114 w 406"/>
                  <a:gd name="T11" fmla="*/ 5 h 291"/>
                  <a:gd name="T12" fmla="*/ 98 w 406"/>
                  <a:gd name="T13" fmla="*/ 10 h 291"/>
                  <a:gd name="T14" fmla="*/ 72 w 406"/>
                  <a:gd name="T15" fmla="*/ 13 h 291"/>
                  <a:gd name="T16" fmla="*/ 41 w 406"/>
                  <a:gd name="T17" fmla="*/ 20 h 291"/>
                  <a:gd name="T18" fmla="*/ 49 w 406"/>
                  <a:gd name="T19" fmla="*/ 45 h 291"/>
                  <a:gd name="T20" fmla="*/ 62 w 406"/>
                  <a:gd name="T21" fmla="*/ 65 h 291"/>
                  <a:gd name="T22" fmla="*/ 52 w 406"/>
                  <a:gd name="T23" fmla="*/ 89 h 291"/>
                  <a:gd name="T24" fmla="*/ 56 w 406"/>
                  <a:gd name="T25" fmla="*/ 102 h 291"/>
                  <a:gd name="T26" fmla="*/ 30 w 406"/>
                  <a:gd name="T27" fmla="*/ 105 h 291"/>
                  <a:gd name="T28" fmla="*/ 10 w 406"/>
                  <a:gd name="T29" fmla="*/ 121 h 291"/>
                  <a:gd name="T30" fmla="*/ 2 w 406"/>
                  <a:gd name="T31" fmla="*/ 136 h 291"/>
                  <a:gd name="T32" fmla="*/ 5 w 406"/>
                  <a:gd name="T33" fmla="*/ 169 h 291"/>
                  <a:gd name="T34" fmla="*/ 8 w 406"/>
                  <a:gd name="T35" fmla="*/ 197 h 291"/>
                  <a:gd name="T36" fmla="*/ 38 w 406"/>
                  <a:gd name="T37" fmla="*/ 209 h 291"/>
                  <a:gd name="T38" fmla="*/ 50 w 406"/>
                  <a:gd name="T39" fmla="*/ 217 h 291"/>
                  <a:gd name="T40" fmla="*/ 63 w 406"/>
                  <a:gd name="T41" fmla="*/ 229 h 291"/>
                  <a:gd name="T42" fmla="*/ 93 w 406"/>
                  <a:gd name="T43" fmla="*/ 241 h 291"/>
                  <a:gd name="T44" fmla="*/ 136 w 406"/>
                  <a:gd name="T45" fmla="*/ 250 h 291"/>
                  <a:gd name="T46" fmla="*/ 158 w 406"/>
                  <a:gd name="T47" fmla="*/ 256 h 291"/>
                  <a:gd name="T48" fmla="*/ 170 w 406"/>
                  <a:gd name="T49" fmla="*/ 268 h 291"/>
                  <a:gd name="T50" fmla="*/ 174 w 406"/>
                  <a:gd name="T51" fmla="*/ 277 h 291"/>
                  <a:gd name="T52" fmla="*/ 183 w 406"/>
                  <a:gd name="T53" fmla="*/ 289 h 291"/>
                  <a:gd name="T54" fmla="*/ 195 w 406"/>
                  <a:gd name="T55" fmla="*/ 284 h 291"/>
                  <a:gd name="T56" fmla="*/ 210 w 406"/>
                  <a:gd name="T57" fmla="*/ 279 h 291"/>
                  <a:gd name="T58" fmla="*/ 222 w 406"/>
                  <a:gd name="T59" fmla="*/ 276 h 291"/>
                  <a:gd name="T60" fmla="*/ 226 w 406"/>
                  <a:gd name="T61" fmla="*/ 261 h 291"/>
                  <a:gd name="T62" fmla="*/ 242 w 406"/>
                  <a:gd name="T63" fmla="*/ 235 h 291"/>
                  <a:gd name="T64" fmla="*/ 239 w 406"/>
                  <a:gd name="T65" fmla="*/ 210 h 291"/>
                  <a:gd name="T66" fmla="*/ 246 w 406"/>
                  <a:gd name="T67" fmla="*/ 203 h 291"/>
                  <a:gd name="T68" fmla="*/ 278 w 406"/>
                  <a:gd name="T69" fmla="*/ 213 h 291"/>
                  <a:gd name="T70" fmla="*/ 284 w 406"/>
                  <a:gd name="T71" fmla="*/ 231 h 291"/>
                  <a:gd name="T72" fmla="*/ 299 w 406"/>
                  <a:gd name="T73" fmla="*/ 249 h 291"/>
                  <a:gd name="T74" fmla="*/ 325 w 406"/>
                  <a:gd name="T75" fmla="*/ 259 h 291"/>
                  <a:gd name="T76" fmla="*/ 332 w 406"/>
                  <a:gd name="T77" fmla="*/ 261 h 291"/>
                  <a:gd name="T78" fmla="*/ 350 w 406"/>
                  <a:gd name="T79" fmla="*/ 254 h 291"/>
                  <a:gd name="T80" fmla="*/ 361 w 406"/>
                  <a:gd name="T81" fmla="*/ 236 h 291"/>
                  <a:gd name="T82" fmla="*/ 346 w 406"/>
                  <a:gd name="T83" fmla="*/ 229 h 291"/>
                  <a:gd name="T84" fmla="*/ 367 w 406"/>
                  <a:gd name="T85" fmla="*/ 203 h 291"/>
                  <a:gd name="T86" fmla="*/ 376 w 406"/>
                  <a:gd name="T87" fmla="*/ 175 h 291"/>
                  <a:gd name="T88" fmla="*/ 402 w 406"/>
                  <a:gd name="T89" fmla="*/ 145 h 291"/>
                  <a:gd name="T90" fmla="*/ 400 w 406"/>
                  <a:gd name="T91" fmla="*/ 127 h 291"/>
                  <a:gd name="T92" fmla="*/ 382 w 406"/>
                  <a:gd name="T93" fmla="*/ 84 h 291"/>
                  <a:gd name="T94" fmla="*/ 368 w 406"/>
                  <a:gd name="T95" fmla="*/ 79 h 291"/>
                  <a:gd name="T96" fmla="*/ 336 w 406"/>
                  <a:gd name="T97" fmla="*/ 50 h 291"/>
                  <a:gd name="T98" fmla="*/ 328 w 406"/>
                  <a:gd name="T99" fmla="*/ 53 h 291"/>
                  <a:gd name="T100" fmla="*/ 308 w 406"/>
                  <a:gd name="T101" fmla="*/ 39 h 291"/>
                  <a:gd name="T102" fmla="*/ 281 w 406"/>
                  <a:gd name="T103" fmla="*/ 25 h 291"/>
                  <a:gd name="T104" fmla="*/ 272 w 406"/>
                  <a:gd name="T105" fmla="*/ 27 h 291"/>
                  <a:gd name="T106" fmla="*/ 242 w 406"/>
                  <a:gd name="T107" fmla="*/ 1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6" h="291">
                    <a:moveTo>
                      <a:pt x="242" y="15"/>
                    </a:moveTo>
                    <a:cubicBezTo>
                      <a:pt x="238" y="18"/>
                      <a:pt x="238" y="18"/>
                      <a:pt x="238" y="18"/>
                    </a:cubicBezTo>
                    <a:cubicBezTo>
                      <a:pt x="238" y="19"/>
                      <a:pt x="239" y="23"/>
                      <a:pt x="240" y="28"/>
                    </a:cubicBezTo>
                    <a:cubicBezTo>
                      <a:pt x="240" y="29"/>
                      <a:pt x="240" y="29"/>
                      <a:pt x="240" y="29"/>
                    </a:cubicBezTo>
                    <a:cubicBezTo>
                      <a:pt x="241" y="29"/>
                      <a:pt x="241" y="29"/>
                      <a:pt x="241" y="29"/>
                    </a:cubicBezTo>
                    <a:cubicBezTo>
                      <a:pt x="240" y="29"/>
                      <a:pt x="240" y="29"/>
                      <a:pt x="240" y="29"/>
                    </a:cubicBezTo>
                    <a:cubicBezTo>
                      <a:pt x="236" y="39"/>
                      <a:pt x="236" y="39"/>
                      <a:pt x="236" y="39"/>
                    </a:cubicBezTo>
                    <a:cubicBezTo>
                      <a:pt x="230" y="41"/>
                      <a:pt x="230" y="41"/>
                      <a:pt x="230" y="41"/>
                    </a:cubicBezTo>
                    <a:cubicBezTo>
                      <a:pt x="229" y="42"/>
                      <a:pt x="229" y="42"/>
                      <a:pt x="229" y="42"/>
                    </a:cubicBezTo>
                    <a:cubicBezTo>
                      <a:pt x="228" y="42"/>
                      <a:pt x="228" y="42"/>
                      <a:pt x="228" y="42"/>
                    </a:cubicBezTo>
                    <a:cubicBezTo>
                      <a:pt x="218" y="37"/>
                      <a:pt x="218" y="37"/>
                      <a:pt x="218" y="37"/>
                    </a:cubicBezTo>
                    <a:cubicBezTo>
                      <a:pt x="218" y="37"/>
                      <a:pt x="218" y="37"/>
                      <a:pt x="218" y="37"/>
                    </a:cubicBezTo>
                    <a:cubicBezTo>
                      <a:pt x="218" y="37"/>
                      <a:pt x="218" y="37"/>
                      <a:pt x="218" y="37"/>
                    </a:cubicBezTo>
                    <a:cubicBezTo>
                      <a:pt x="198" y="19"/>
                      <a:pt x="198" y="19"/>
                      <a:pt x="198" y="19"/>
                    </a:cubicBezTo>
                    <a:cubicBezTo>
                      <a:pt x="190" y="14"/>
                      <a:pt x="190" y="14"/>
                      <a:pt x="190" y="14"/>
                    </a:cubicBezTo>
                    <a:cubicBezTo>
                      <a:pt x="178" y="10"/>
                      <a:pt x="178" y="10"/>
                      <a:pt x="178" y="10"/>
                    </a:cubicBezTo>
                    <a:cubicBezTo>
                      <a:pt x="178" y="9"/>
                      <a:pt x="178" y="9"/>
                      <a:pt x="178" y="9"/>
                    </a:cubicBezTo>
                    <a:cubicBezTo>
                      <a:pt x="178" y="9"/>
                      <a:pt x="178" y="9"/>
                      <a:pt x="178" y="9"/>
                    </a:cubicBezTo>
                    <a:cubicBezTo>
                      <a:pt x="178" y="9"/>
                      <a:pt x="178" y="9"/>
                      <a:pt x="178" y="9"/>
                    </a:cubicBezTo>
                    <a:cubicBezTo>
                      <a:pt x="178" y="9"/>
                      <a:pt x="178" y="9"/>
                      <a:pt x="178" y="9"/>
                    </a:cubicBezTo>
                    <a:cubicBezTo>
                      <a:pt x="172" y="5"/>
                      <a:pt x="172" y="5"/>
                      <a:pt x="172" y="5"/>
                    </a:cubicBezTo>
                    <a:cubicBezTo>
                      <a:pt x="162" y="2"/>
                      <a:pt x="162" y="2"/>
                      <a:pt x="162" y="2"/>
                    </a:cubicBezTo>
                    <a:cubicBezTo>
                      <a:pt x="157" y="3"/>
                      <a:pt x="157" y="3"/>
                      <a:pt x="157" y="3"/>
                    </a:cubicBezTo>
                    <a:cubicBezTo>
                      <a:pt x="156" y="3"/>
                      <a:pt x="156" y="3"/>
                      <a:pt x="156" y="3"/>
                    </a:cubicBezTo>
                    <a:cubicBezTo>
                      <a:pt x="144" y="2"/>
                      <a:pt x="144" y="2"/>
                      <a:pt x="144" y="2"/>
                    </a:cubicBezTo>
                    <a:cubicBezTo>
                      <a:pt x="143" y="2"/>
                      <a:pt x="143" y="2"/>
                      <a:pt x="143" y="2"/>
                    </a:cubicBezTo>
                    <a:cubicBezTo>
                      <a:pt x="134" y="0"/>
                      <a:pt x="134" y="0"/>
                      <a:pt x="134" y="0"/>
                    </a:cubicBezTo>
                    <a:cubicBezTo>
                      <a:pt x="128" y="0"/>
                      <a:pt x="128" y="0"/>
                      <a:pt x="128" y="0"/>
                    </a:cubicBezTo>
                    <a:cubicBezTo>
                      <a:pt x="124" y="3"/>
                      <a:pt x="124" y="3"/>
                      <a:pt x="124" y="3"/>
                    </a:cubicBezTo>
                    <a:cubicBezTo>
                      <a:pt x="122" y="4"/>
                      <a:pt x="118" y="5"/>
                      <a:pt x="114" y="5"/>
                    </a:cubicBezTo>
                    <a:cubicBezTo>
                      <a:pt x="106" y="7"/>
                      <a:pt x="106" y="7"/>
                      <a:pt x="106" y="7"/>
                    </a:cubicBezTo>
                    <a:cubicBezTo>
                      <a:pt x="99" y="9"/>
                      <a:pt x="99" y="9"/>
                      <a:pt x="99" y="9"/>
                    </a:cubicBezTo>
                    <a:cubicBezTo>
                      <a:pt x="98" y="10"/>
                      <a:pt x="98" y="10"/>
                      <a:pt x="98" y="10"/>
                    </a:cubicBezTo>
                    <a:cubicBezTo>
                      <a:pt x="98" y="10"/>
                      <a:pt x="98" y="10"/>
                      <a:pt x="98" y="10"/>
                    </a:cubicBezTo>
                    <a:cubicBezTo>
                      <a:pt x="98" y="10"/>
                      <a:pt x="98" y="10"/>
                      <a:pt x="98" y="10"/>
                    </a:cubicBezTo>
                    <a:cubicBezTo>
                      <a:pt x="90" y="11"/>
                      <a:pt x="90" y="11"/>
                      <a:pt x="90" y="11"/>
                    </a:cubicBezTo>
                    <a:cubicBezTo>
                      <a:pt x="80" y="14"/>
                      <a:pt x="80" y="14"/>
                      <a:pt x="80" y="14"/>
                    </a:cubicBezTo>
                    <a:cubicBezTo>
                      <a:pt x="80" y="14"/>
                      <a:pt x="80" y="14"/>
                      <a:pt x="80" y="14"/>
                    </a:cubicBezTo>
                    <a:cubicBezTo>
                      <a:pt x="79" y="14"/>
                      <a:pt x="79" y="14"/>
                      <a:pt x="79" y="14"/>
                    </a:cubicBezTo>
                    <a:cubicBezTo>
                      <a:pt x="72" y="13"/>
                      <a:pt x="72" y="13"/>
                      <a:pt x="72" y="13"/>
                    </a:cubicBezTo>
                    <a:cubicBezTo>
                      <a:pt x="60" y="15"/>
                      <a:pt x="60" y="15"/>
                      <a:pt x="60" y="15"/>
                    </a:cubicBezTo>
                    <a:cubicBezTo>
                      <a:pt x="50" y="15"/>
                      <a:pt x="50" y="15"/>
                      <a:pt x="50" y="15"/>
                    </a:cubicBezTo>
                    <a:cubicBezTo>
                      <a:pt x="46" y="19"/>
                      <a:pt x="46" y="19"/>
                      <a:pt x="46" y="19"/>
                    </a:cubicBezTo>
                    <a:cubicBezTo>
                      <a:pt x="46" y="19"/>
                      <a:pt x="46" y="19"/>
                      <a:pt x="46" y="19"/>
                    </a:cubicBezTo>
                    <a:cubicBezTo>
                      <a:pt x="41" y="20"/>
                      <a:pt x="41" y="20"/>
                      <a:pt x="41" y="20"/>
                    </a:cubicBezTo>
                    <a:cubicBezTo>
                      <a:pt x="43" y="25"/>
                      <a:pt x="43" y="25"/>
                      <a:pt x="43" y="25"/>
                    </a:cubicBezTo>
                    <a:cubicBezTo>
                      <a:pt x="43" y="33"/>
                      <a:pt x="43" y="33"/>
                      <a:pt x="43" y="33"/>
                    </a:cubicBezTo>
                    <a:cubicBezTo>
                      <a:pt x="42" y="39"/>
                      <a:pt x="42" y="39"/>
                      <a:pt x="42" y="39"/>
                    </a:cubicBezTo>
                    <a:cubicBezTo>
                      <a:pt x="49" y="45"/>
                      <a:pt x="49" y="45"/>
                      <a:pt x="49" y="45"/>
                    </a:cubicBezTo>
                    <a:cubicBezTo>
                      <a:pt x="49" y="45"/>
                      <a:pt x="49" y="45"/>
                      <a:pt x="49" y="45"/>
                    </a:cubicBezTo>
                    <a:cubicBezTo>
                      <a:pt x="49" y="45"/>
                      <a:pt x="49" y="45"/>
                      <a:pt x="49" y="45"/>
                    </a:cubicBezTo>
                    <a:cubicBezTo>
                      <a:pt x="49" y="45"/>
                      <a:pt x="49" y="45"/>
                      <a:pt x="49" y="45"/>
                    </a:cubicBezTo>
                    <a:cubicBezTo>
                      <a:pt x="55" y="51"/>
                      <a:pt x="55" y="51"/>
                      <a:pt x="55" y="51"/>
                    </a:cubicBezTo>
                    <a:cubicBezTo>
                      <a:pt x="58" y="54"/>
                      <a:pt x="60" y="56"/>
                      <a:pt x="60" y="59"/>
                    </a:cubicBezTo>
                    <a:cubicBezTo>
                      <a:pt x="62" y="65"/>
                      <a:pt x="62" y="65"/>
                      <a:pt x="62" y="65"/>
                    </a:cubicBezTo>
                    <a:cubicBezTo>
                      <a:pt x="65" y="71"/>
                      <a:pt x="65" y="71"/>
                      <a:pt x="65" y="71"/>
                    </a:cubicBezTo>
                    <a:cubicBezTo>
                      <a:pt x="64" y="71"/>
                      <a:pt x="64" y="71"/>
                      <a:pt x="64" y="71"/>
                    </a:cubicBezTo>
                    <a:cubicBezTo>
                      <a:pt x="56" y="77"/>
                      <a:pt x="56" y="77"/>
                      <a:pt x="56" y="77"/>
                    </a:cubicBezTo>
                    <a:cubicBezTo>
                      <a:pt x="51" y="83"/>
                      <a:pt x="51" y="83"/>
                      <a:pt x="51" y="83"/>
                    </a:cubicBezTo>
                    <a:cubicBezTo>
                      <a:pt x="52" y="89"/>
                      <a:pt x="52" y="89"/>
                      <a:pt x="52" y="89"/>
                    </a:cubicBezTo>
                    <a:cubicBezTo>
                      <a:pt x="56" y="98"/>
                      <a:pt x="56" y="98"/>
                      <a:pt x="56" y="98"/>
                    </a:cubicBezTo>
                    <a:cubicBezTo>
                      <a:pt x="56" y="99"/>
                      <a:pt x="56" y="99"/>
                      <a:pt x="56" y="99"/>
                    </a:cubicBezTo>
                    <a:cubicBezTo>
                      <a:pt x="56" y="99"/>
                      <a:pt x="56" y="99"/>
                      <a:pt x="56" y="99"/>
                    </a:cubicBezTo>
                    <a:cubicBezTo>
                      <a:pt x="56" y="99"/>
                      <a:pt x="56" y="99"/>
                      <a:pt x="56" y="99"/>
                    </a:cubicBezTo>
                    <a:cubicBezTo>
                      <a:pt x="56" y="102"/>
                      <a:pt x="56" y="102"/>
                      <a:pt x="56" y="102"/>
                    </a:cubicBezTo>
                    <a:cubicBezTo>
                      <a:pt x="55" y="104"/>
                      <a:pt x="54" y="106"/>
                      <a:pt x="53" y="107"/>
                    </a:cubicBezTo>
                    <a:cubicBezTo>
                      <a:pt x="50" y="109"/>
                      <a:pt x="46" y="109"/>
                      <a:pt x="40" y="107"/>
                    </a:cubicBezTo>
                    <a:cubicBezTo>
                      <a:pt x="30" y="105"/>
                      <a:pt x="30" y="105"/>
                      <a:pt x="30" y="105"/>
                    </a:cubicBezTo>
                    <a:cubicBezTo>
                      <a:pt x="30" y="105"/>
                      <a:pt x="30" y="105"/>
                      <a:pt x="30" y="105"/>
                    </a:cubicBezTo>
                    <a:cubicBezTo>
                      <a:pt x="30" y="105"/>
                      <a:pt x="30" y="105"/>
                      <a:pt x="30" y="105"/>
                    </a:cubicBezTo>
                    <a:cubicBezTo>
                      <a:pt x="29" y="105"/>
                      <a:pt x="29" y="105"/>
                      <a:pt x="29" y="105"/>
                    </a:cubicBezTo>
                    <a:cubicBezTo>
                      <a:pt x="22" y="101"/>
                      <a:pt x="22" y="101"/>
                      <a:pt x="22" y="101"/>
                    </a:cubicBezTo>
                    <a:cubicBezTo>
                      <a:pt x="10" y="101"/>
                      <a:pt x="10" y="101"/>
                      <a:pt x="10" y="101"/>
                    </a:cubicBezTo>
                    <a:cubicBezTo>
                      <a:pt x="11" y="101"/>
                      <a:pt x="11" y="101"/>
                      <a:pt x="11" y="101"/>
                    </a:cubicBezTo>
                    <a:cubicBezTo>
                      <a:pt x="10" y="121"/>
                      <a:pt x="10" y="121"/>
                      <a:pt x="10" y="121"/>
                    </a:cubicBezTo>
                    <a:cubicBezTo>
                      <a:pt x="9" y="124"/>
                      <a:pt x="7" y="125"/>
                      <a:pt x="4" y="125"/>
                    </a:cubicBezTo>
                    <a:cubicBezTo>
                      <a:pt x="3" y="126"/>
                      <a:pt x="2" y="127"/>
                      <a:pt x="3" y="131"/>
                    </a:cubicBezTo>
                    <a:cubicBezTo>
                      <a:pt x="3" y="131"/>
                      <a:pt x="3" y="131"/>
                      <a:pt x="3" y="131"/>
                    </a:cubicBezTo>
                    <a:cubicBezTo>
                      <a:pt x="2" y="131"/>
                      <a:pt x="2" y="131"/>
                      <a:pt x="2" y="131"/>
                    </a:cubicBezTo>
                    <a:cubicBezTo>
                      <a:pt x="2" y="136"/>
                      <a:pt x="2" y="136"/>
                      <a:pt x="2" y="136"/>
                    </a:cubicBezTo>
                    <a:cubicBezTo>
                      <a:pt x="4" y="139"/>
                      <a:pt x="6" y="141"/>
                      <a:pt x="7" y="142"/>
                    </a:cubicBezTo>
                    <a:cubicBezTo>
                      <a:pt x="9" y="152"/>
                      <a:pt x="9" y="152"/>
                      <a:pt x="9" y="152"/>
                    </a:cubicBezTo>
                    <a:cubicBezTo>
                      <a:pt x="9" y="155"/>
                      <a:pt x="9" y="155"/>
                      <a:pt x="9" y="155"/>
                    </a:cubicBezTo>
                    <a:cubicBezTo>
                      <a:pt x="9" y="157"/>
                      <a:pt x="8" y="159"/>
                      <a:pt x="8" y="161"/>
                    </a:cubicBezTo>
                    <a:cubicBezTo>
                      <a:pt x="5" y="169"/>
                      <a:pt x="5" y="169"/>
                      <a:pt x="5" y="169"/>
                    </a:cubicBezTo>
                    <a:cubicBezTo>
                      <a:pt x="0" y="179"/>
                      <a:pt x="0" y="179"/>
                      <a:pt x="0" y="179"/>
                    </a:cubicBezTo>
                    <a:cubicBezTo>
                      <a:pt x="0" y="181"/>
                      <a:pt x="0" y="181"/>
                      <a:pt x="0" y="181"/>
                    </a:cubicBezTo>
                    <a:cubicBezTo>
                      <a:pt x="0" y="185"/>
                      <a:pt x="0" y="185"/>
                      <a:pt x="0" y="185"/>
                    </a:cubicBezTo>
                    <a:cubicBezTo>
                      <a:pt x="6" y="192"/>
                      <a:pt x="6" y="192"/>
                      <a:pt x="6" y="192"/>
                    </a:cubicBezTo>
                    <a:cubicBezTo>
                      <a:pt x="7" y="194"/>
                      <a:pt x="8" y="195"/>
                      <a:pt x="8" y="197"/>
                    </a:cubicBezTo>
                    <a:cubicBezTo>
                      <a:pt x="13" y="203"/>
                      <a:pt x="13" y="203"/>
                      <a:pt x="13" y="203"/>
                    </a:cubicBezTo>
                    <a:cubicBezTo>
                      <a:pt x="20" y="211"/>
                      <a:pt x="20" y="211"/>
                      <a:pt x="20" y="211"/>
                    </a:cubicBezTo>
                    <a:cubicBezTo>
                      <a:pt x="23" y="214"/>
                      <a:pt x="25" y="215"/>
                      <a:pt x="26" y="215"/>
                    </a:cubicBezTo>
                    <a:cubicBezTo>
                      <a:pt x="34" y="211"/>
                      <a:pt x="34" y="211"/>
                      <a:pt x="34" y="211"/>
                    </a:cubicBezTo>
                    <a:cubicBezTo>
                      <a:pt x="35" y="209"/>
                      <a:pt x="36" y="209"/>
                      <a:pt x="38" y="209"/>
                    </a:cubicBezTo>
                    <a:cubicBezTo>
                      <a:pt x="40" y="209"/>
                      <a:pt x="42" y="210"/>
                      <a:pt x="46" y="212"/>
                    </a:cubicBezTo>
                    <a:cubicBezTo>
                      <a:pt x="46" y="212"/>
                      <a:pt x="46" y="212"/>
                      <a:pt x="46" y="212"/>
                    </a:cubicBezTo>
                    <a:cubicBezTo>
                      <a:pt x="46" y="212"/>
                      <a:pt x="46" y="212"/>
                      <a:pt x="46" y="212"/>
                    </a:cubicBezTo>
                    <a:cubicBezTo>
                      <a:pt x="46" y="213"/>
                      <a:pt x="46" y="213"/>
                      <a:pt x="46" y="213"/>
                    </a:cubicBezTo>
                    <a:cubicBezTo>
                      <a:pt x="50" y="217"/>
                      <a:pt x="50" y="217"/>
                      <a:pt x="50" y="217"/>
                    </a:cubicBezTo>
                    <a:cubicBezTo>
                      <a:pt x="52" y="222"/>
                      <a:pt x="52" y="222"/>
                      <a:pt x="52" y="222"/>
                    </a:cubicBezTo>
                    <a:cubicBezTo>
                      <a:pt x="54" y="224"/>
                      <a:pt x="54" y="224"/>
                      <a:pt x="54" y="224"/>
                    </a:cubicBezTo>
                    <a:cubicBezTo>
                      <a:pt x="55" y="225"/>
                      <a:pt x="55" y="225"/>
                      <a:pt x="55" y="225"/>
                    </a:cubicBezTo>
                    <a:cubicBezTo>
                      <a:pt x="60" y="229"/>
                      <a:pt x="60" y="229"/>
                      <a:pt x="60" y="229"/>
                    </a:cubicBezTo>
                    <a:cubicBezTo>
                      <a:pt x="63" y="229"/>
                      <a:pt x="63" y="229"/>
                      <a:pt x="63" y="229"/>
                    </a:cubicBezTo>
                    <a:cubicBezTo>
                      <a:pt x="65" y="229"/>
                      <a:pt x="66" y="231"/>
                      <a:pt x="68" y="232"/>
                    </a:cubicBezTo>
                    <a:cubicBezTo>
                      <a:pt x="68" y="233"/>
                      <a:pt x="73" y="235"/>
                      <a:pt x="80" y="237"/>
                    </a:cubicBezTo>
                    <a:cubicBezTo>
                      <a:pt x="81" y="237"/>
                      <a:pt x="81" y="237"/>
                      <a:pt x="81" y="237"/>
                    </a:cubicBezTo>
                    <a:cubicBezTo>
                      <a:pt x="93" y="241"/>
                      <a:pt x="93" y="241"/>
                      <a:pt x="93" y="241"/>
                    </a:cubicBezTo>
                    <a:cubicBezTo>
                      <a:pt x="93" y="241"/>
                      <a:pt x="93" y="241"/>
                      <a:pt x="93" y="241"/>
                    </a:cubicBezTo>
                    <a:cubicBezTo>
                      <a:pt x="94" y="241"/>
                      <a:pt x="94" y="241"/>
                      <a:pt x="94" y="241"/>
                    </a:cubicBezTo>
                    <a:cubicBezTo>
                      <a:pt x="102" y="245"/>
                      <a:pt x="102" y="245"/>
                      <a:pt x="102" y="245"/>
                    </a:cubicBezTo>
                    <a:cubicBezTo>
                      <a:pt x="116" y="249"/>
                      <a:pt x="116" y="249"/>
                      <a:pt x="116" y="249"/>
                    </a:cubicBezTo>
                    <a:cubicBezTo>
                      <a:pt x="117" y="249"/>
                      <a:pt x="117" y="249"/>
                      <a:pt x="117" y="249"/>
                    </a:cubicBezTo>
                    <a:cubicBezTo>
                      <a:pt x="136" y="250"/>
                      <a:pt x="136" y="250"/>
                      <a:pt x="136" y="250"/>
                    </a:cubicBezTo>
                    <a:cubicBezTo>
                      <a:pt x="144" y="247"/>
                      <a:pt x="144" y="247"/>
                      <a:pt x="144" y="247"/>
                    </a:cubicBezTo>
                    <a:cubicBezTo>
                      <a:pt x="152" y="247"/>
                      <a:pt x="152" y="247"/>
                      <a:pt x="152" y="247"/>
                    </a:cubicBezTo>
                    <a:cubicBezTo>
                      <a:pt x="152" y="247"/>
                      <a:pt x="152" y="247"/>
                      <a:pt x="152" y="247"/>
                    </a:cubicBezTo>
                    <a:cubicBezTo>
                      <a:pt x="152" y="248"/>
                      <a:pt x="152" y="248"/>
                      <a:pt x="152" y="248"/>
                    </a:cubicBezTo>
                    <a:cubicBezTo>
                      <a:pt x="158" y="256"/>
                      <a:pt x="158" y="256"/>
                      <a:pt x="158" y="256"/>
                    </a:cubicBezTo>
                    <a:cubicBezTo>
                      <a:pt x="158" y="256"/>
                      <a:pt x="158" y="256"/>
                      <a:pt x="158" y="256"/>
                    </a:cubicBezTo>
                    <a:cubicBezTo>
                      <a:pt x="158" y="256"/>
                      <a:pt x="158" y="256"/>
                      <a:pt x="158" y="256"/>
                    </a:cubicBezTo>
                    <a:cubicBezTo>
                      <a:pt x="162" y="263"/>
                      <a:pt x="162" y="263"/>
                      <a:pt x="162" y="263"/>
                    </a:cubicBezTo>
                    <a:cubicBezTo>
                      <a:pt x="166" y="266"/>
                      <a:pt x="166" y="266"/>
                      <a:pt x="166" y="266"/>
                    </a:cubicBezTo>
                    <a:cubicBezTo>
                      <a:pt x="170" y="268"/>
                      <a:pt x="170" y="268"/>
                      <a:pt x="170" y="268"/>
                    </a:cubicBezTo>
                    <a:cubicBezTo>
                      <a:pt x="170" y="269"/>
                      <a:pt x="170" y="269"/>
                      <a:pt x="170" y="269"/>
                    </a:cubicBezTo>
                    <a:cubicBezTo>
                      <a:pt x="170" y="269"/>
                      <a:pt x="170" y="269"/>
                      <a:pt x="170" y="269"/>
                    </a:cubicBezTo>
                    <a:cubicBezTo>
                      <a:pt x="171" y="269"/>
                      <a:pt x="171" y="269"/>
                      <a:pt x="171" y="269"/>
                    </a:cubicBezTo>
                    <a:cubicBezTo>
                      <a:pt x="174" y="277"/>
                      <a:pt x="174" y="277"/>
                      <a:pt x="174" y="277"/>
                    </a:cubicBezTo>
                    <a:cubicBezTo>
                      <a:pt x="174" y="277"/>
                      <a:pt x="174" y="277"/>
                      <a:pt x="174" y="277"/>
                    </a:cubicBezTo>
                    <a:cubicBezTo>
                      <a:pt x="175" y="277"/>
                      <a:pt x="175" y="277"/>
                      <a:pt x="175" y="277"/>
                    </a:cubicBezTo>
                    <a:cubicBezTo>
                      <a:pt x="175" y="278"/>
                      <a:pt x="175" y="278"/>
                      <a:pt x="175" y="278"/>
                    </a:cubicBezTo>
                    <a:cubicBezTo>
                      <a:pt x="177" y="287"/>
                      <a:pt x="177" y="287"/>
                      <a:pt x="177" y="287"/>
                    </a:cubicBezTo>
                    <a:cubicBezTo>
                      <a:pt x="182" y="289"/>
                      <a:pt x="182" y="289"/>
                      <a:pt x="182" y="289"/>
                    </a:cubicBezTo>
                    <a:cubicBezTo>
                      <a:pt x="183" y="289"/>
                      <a:pt x="183" y="289"/>
                      <a:pt x="183" y="289"/>
                    </a:cubicBezTo>
                    <a:cubicBezTo>
                      <a:pt x="183" y="289"/>
                      <a:pt x="183" y="289"/>
                      <a:pt x="183" y="289"/>
                    </a:cubicBezTo>
                    <a:cubicBezTo>
                      <a:pt x="183" y="289"/>
                      <a:pt x="183" y="289"/>
                      <a:pt x="183" y="289"/>
                    </a:cubicBezTo>
                    <a:cubicBezTo>
                      <a:pt x="188" y="291"/>
                      <a:pt x="188" y="291"/>
                      <a:pt x="188" y="291"/>
                    </a:cubicBezTo>
                    <a:cubicBezTo>
                      <a:pt x="194" y="290"/>
                      <a:pt x="194" y="290"/>
                      <a:pt x="194" y="290"/>
                    </a:cubicBezTo>
                    <a:cubicBezTo>
                      <a:pt x="195" y="284"/>
                      <a:pt x="195" y="284"/>
                      <a:pt x="195" y="284"/>
                    </a:cubicBezTo>
                    <a:cubicBezTo>
                      <a:pt x="195" y="284"/>
                      <a:pt x="195" y="284"/>
                      <a:pt x="195" y="284"/>
                    </a:cubicBezTo>
                    <a:cubicBezTo>
                      <a:pt x="196" y="283"/>
                      <a:pt x="196" y="283"/>
                      <a:pt x="196" y="283"/>
                    </a:cubicBezTo>
                    <a:cubicBezTo>
                      <a:pt x="202" y="277"/>
                      <a:pt x="202" y="277"/>
                      <a:pt x="202" y="277"/>
                    </a:cubicBezTo>
                    <a:cubicBezTo>
                      <a:pt x="210" y="279"/>
                      <a:pt x="210" y="279"/>
                      <a:pt x="210" y="279"/>
                    </a:cubicBezTo>
                    <a:cubicBezTo>
                      <a:pt x="210" y="279"/>
                      <a:pt x="210" y="279"/>
                      <a:pt x="210" y="279"/>
                    </a:cubicBezTo>
                    <a:cubicBezTo>
                      <a:pt x="214" y="287"/>
                      <a:pt x="214" y="287"/>
                      <a:pt x="214" y="287"/>
                    </a:cubicBezTo>
                    <a:cubicBezTo>
                      <a:pt x="221" y="285"/>
                      <a:pt x="221" y="285"/>
                      <a:pt x="221" y="285"/>
                    </a:cubicBezTo>
                    <a:cubicBezTo>
                      <a:pt x="222" y="277"/>
                      <a:pt x="222" y="277"/>
                      <a:pt x="222" y="277"/>
                    </a:cubicBezTo>
                    <a:cubicBezTo>
                      <a:pt x="222" y="277"/>
                      <a:pt x="222" y="277"/>
                      <a:pt x="222" y="277"/>
                    </a:cubicBezTo>
                    <a:cubicBezTo>
                      <a:pt x="222" y="276"/>
                      <a:pt x="222" y="276"/>
                      <a:pt x="222" y="276"/>
                    </a:cubicBezTo>
                    <a:cubicBezTo>
                      <a:pt x="222" y="276"/>
                      <a:pt x="222" y="276"/>
                      <a:pt x="222" y="276"/>
                    </a:cubicBezTo>
                    <a:cubicBezTo>
                      <a:pt x="228" y="273"/>
                      <a:pt x="228" y="273"/>
                      <a:pt x="228" y="273"/>
                    </a:cubicBezTo>
                    <a:cubicBezTo>
                      <a:pt x="226" y="262"/>
                      <a:pt x="226" y="262"/>
                      <a:pt x="226" y="262"/>
                    </a:cubicBezTo>
                    <a:cubicBezTo>
                      <a:pt x="226" y="261"/>
                      <a:pt x="226" y="261"/>
                      <a:pt x="226" y="261"/>
                    </a:cubicBezTo>
                    <a:cubicBezTo>
                      <a:pt x="226" y="261"/>
                      <a:pt x="226" y="261"/>
                      <a:pt x="226" y="261"/>
                    </a:cubicBezTo>
                    <a:cubicBezTo>
                      <a:pt x="226" y="261"/>
                      <a:pt x="226" y="261"/>
                      <a:pt x="226" y="261"/>
                    </a:cubicBezTo>
                    <a:cubicBezTo>
                      <a:pt x="232" y="248"/>
                      <a:pt x="232" y="248"/>
                      <a:pt x="232" y="248"/>
                    </a:cubicBezTo>
                    <a:cubicBezTo>
                      <a:pt x="238" y="246"/>
                      <a:pt x="238" y="246"/>
                      <a:pt x="238" y="246"/>
                    </a:cubicBezTo>
                    <a:cubicBezTo>
                      <a:pt x="236" y="235"/>
                      <a:pt x="236" y="235"/>
                      <a:pt x="236" y="235"/>
                    </a:cubicBezTo>
                    <a:cubicBezTo>
                      <a:pt x="242" y="235"/>
                      <a:pt x="242" y="235"/>
                      <a:pt x="242" y="235"/>
                    </a:cubicBezTo>
                    <a:cubicBezTo>
                      <a:pt x="242" y="229"/>
                      <a:pt x="242" y="229"/>
                      <a:pt x="242" y="229"/>
                    </a:cubicBezTo>
                    <a:cubicBezTo>
                      <a:pt x="238" y="219"/>
                      <a:pt x="238" y="219"/>
                      <a:pt x="238" y="219"/>
                    </a:cubicBezTo>
                    <a:cubicBezTo>
                      <a:pt x="238" y="219"/>
                      <a:pt x="238" y="219"/>
                      <a:pt x="238" y="219"/>
                    </a:cubicBezTo>
                    <a:cubicBezTo>
                      <a:pt x="238" y="218"/>
                      <a:pt x="238" y="218"/>
                      <a:pt x="238" y="218"/>
                    </a:cubicBezTo>
                    <a:cubicBezTo>
                      <a:pt x="239" y="210"/>
                      <a:pt x="239" y="210"/>
                      <a:pt x="239" y="210"/>
                    </a:cubicBezTo>
                    <a:cubicBezTo>
                      <a:pt x="239" y="209"/>
                      <a:pt x="239" y="209"/>
                      <a:pt x="239" y="209"/>
                    </a:cubicBezTo>
                    <a:cubicBezTo>
                      <a:pt x="240" y="209"/>
                      <a:pt x="240" y="209"/>
                      <a:pt x="240" y="209"/>
                    </a:cubicBezTo>
                    <a:cubicBezTo>
                      <a:pt x="244" y="203"/>
                      <a:pt x="244" y="203"/>
                      <a:pt x="244" y="203"/>
                    </a:cubicBezTo>
                    <a:cubicBezTo>
                      <a:pt x="245" y="203"/>
                      <a:pt x="245" y="203"/>
                      <a:pt x="245" y="203"/>
                    </a:cubicBezTo>
                    <a:cubicBezTo>
                      <a:pt x="246" y="203"/>
                      <a:pt x="246" y="203"/>
                      <a:pt x="246" y="203"/>
                    </a:cubicBezTo>
                    <a:cubicBezTo>
                      <a:pt x="257" y="205"/>
                      <a:pt x="257" y="205"/>
                      <a:pt x="257" y="205"/>
                    </a:cubicBezTo>
                    <a:cubicBezTo>
                      <a:pt x="257" y="205"/>
                      <a:pt x="257" y="205"/>
                      <a:pt x="257" y="205"/>
                    </a:cubicBezTo>
                    <a:cubicBezTo>
                      <a:pt x="266" y="207"/>
                      <a:pt x="266" y="207"/>
                      <a:pt x="266" y="207"/>
                    </a:cubicBezTo>
                    <a:cubicBezTo>
                      <a:pt x="274" y="205"/>
                      <a:pt x="274" y="205"/>
                      <a:pt x="274" y="205"/>
                    </a:cubicBezTo>
                    <a:cubicBezTo>
                      <a:pt x="278" y="213"/>
                      <a:pt x="278" y="213"/>
                      <a:pt x="278" y="213"/>
                    </a:cubicBezTo>
                    <a:cubicBezTo>
                      <a:pt x="278" y="214"/>
                      <a:pt x="278" y="214"/>
                      <a:pt x="278" y="214"/>
                    </a:cubicBezTo>
                    <a:cubicBezTo>
                      <a:pt x="278" y="220"/>
                      <a:pt x="278" y="220"/>
                      <a:pt x="278" y="220"/>
                    </a:cubicBezTo>
                    <a:cubicBezTo>
                      <a:pt x="280" y="226"/>
                      <a:pt x="280" y="226"/>
                      <a:pt x="280" y="226"/>
                    </a:cubicBezTo>
                    <a:cubicBezTo>
                      <a:pt x="280" y="229"/>
                      <a:pt x="282" y="230"/>
                      <a:pt x="284" y="231"/>
                    </a:cubicBezTo>
                    <a:cubicBezTo>
                      <a:pt x="284" y="231"/>
                      <a:pt x="284" y="231"/>
                      <a:pt x="284" y="231"/>
                    </a:cubicBezTo>
                    <a:cubicBezTo>
                      <a:pt x="288" y="231"/>
                      <a:pt x="290" y="233"/>
                      <a:pt x="290" y="235"/>
                    </a:cubicBezTo>
                    <a:cubicBezTo>
                      <a:pt x="291" y="237"/>
                      <a:pt x="292" y="240"/>
                      <a:pt x="295" y="243"/>
                    </a:cubicBezTo>
                    <a:cubicBezTo>
                      <a:pt x="299" y="249"/>
                      <a:pt x="299" y="249"/>
                      <a:pt x="299" y="249"/>
                    </a:cubicBezTo>
                    <a:cubicBezTo>
                      <a:pt x="299" y="249"/>
                      <a:pt x="299" y="249"/>
                      <a:pt x="299" y="249"/>
                    </a:cubicBezTo>
                    <a:cubicBezTo>
                      <a:pt x="299" y="249"/>
                      <a:pt x="299" y="249"/>
                      <a:pt x="299" y="249"/>
                    </a:cubicBezTo>
                    <a:cubicBezTo>
                      <a:pt x="301" y="253"/>
                      <a:pt x="301" y="253"/>
                      <a:pt x="301" y="253"/>
                    </a:cubicBezTo>
                    <a:cubicBezTo>
                      <a:pt x="305" y="253"/>
                      <a:pt x="305" y="253"/>
                      <a:pt x="305" y="253"/>
                    </a:cubicBezTo>
                    <a:cubicBezTo>
                      <a:pt x="312" y="247"/>
                      <a:pt x="312" y="247"/>
                      <a:pt x="312" y="247"/>
                    </a:cubicBezTo>
                    <a:cubicBezTo>
                      <a:pt x="316" y="256"/>
                      <a:pt x="316" y="256"/>
                      <a:pt x="316" y="256"/>
                    </a:cubicBezTo>
                    <a:cubicBezTo>
                      <a:pt x="325" y="259"/>
                      <a:pt x="325" y="259"/>
                      <a:pt x="325" y="259"/>
                    </a:cubicBezTo>
                    <a:cubicBezTo>
                      <a:pt x="325" y="259"/>
                      <a:pt x="325" y="259"/>
                      <a:pt x="325" y="259"/>
                    </a:cubicBezTo>
                    <a:cubicBezTo>
                      <a:pt x="326" y="259"/>
                      <a:pt x="326" y="259"/>
                      <a:pt x="326" y="259"/>
                    </a:cubicBezTo>
                    <a:cubicBezTo>
                      <a:pt x="330" y="267"/>
                      <a:pt x="330" y="267"/>
                      <a:pt x="330" y="267"/>
                    </a:cubicBezTo>
                    <a:cubicBezTo>
                      <a:pt x="332" y="269"/>
                      <a:pt x="332" y="269"/>
                      <a:pt x="332" y="269"/>
                    </a:cubicBezTo>
                    <a:cubicBezTo>
                      <a:pt x="332" y="261"/>
                      <a:pt x="332" y="261"/>
                      <a:pt x="332" y="261"/>
                    </a:cubicBezTo>
                    <a:cubicBezTo>
                      <a:pt x="332" y="261"/>
                      <a:pt x="332" y="261"/>
                      <a:pt x="332" y="261"/>
                    </a:cubicBezTo>
                    <a:cubicBezTo>
                      <a:pt x="332" y="259"/>
                      <a:pt x="332" y="259"/>
                      <a:pt x="332" y="259"/>
                    </a:cubicBezTo>
                    <a:cubicBezTo>
                      <a:pt x="350" y="259"/>
                      <a:pt x="350" y="259"/>
                      <a:pt x="350" y="259"/>
                    </a:cubicBezTo>
                    <a:cubicBezTo>
                      <a:pt x="350" y="257"/>
                      <a:pt x="350" y="257"/>
                      <a:pt x="350" y="257"/>
                    </a:cubicBezTo>
                    <a:cubicBezTo>
                      <a:pt x="351" y="257"/>
                      <a:pt x="351" y="255"/>
                      <a:pt x="350" y="254"/>
                    </a:cubicBezTo>
                    <a:cubicBezTo>
                      <a:pt x="349" y="251"/>
                      <a:pt x="348" y="249"/>
                      <a:pt x="348" y="247"/>
                    </a:cubicBezTo>
                    <a:cubicBezTo>
                      <a:pt x="348" y="243"/>
                      <a:pt x="348" y="241"/>
                      <a:pt x="349" y="240"/>
                    </a:cubicBezTo>
                    <a:cubicBezTo>
                      <a:pt x="350" y="239"/>
                      <a:pt x="351" y="239"/>
                      <a:pt x="353" y="239"/>
                    </a:cubicBezTo>
                    <a:cubicBezTo>
                      <a:pt x="360" y="241"/>
                      <a:pt x="360" y="241"/>
                      <a:pt x="360" y="241"/>
                    </a:cubicBezTo>
                    <a:cubicBezTo>
                      <a:pt x="361" y="236"/>
                      <a:pt x="361" y="236"/>
                      <a:pt x="361" y="236"/>
                    </a:cubicBezTo>
                    <a:cubicBezTo>
                      <a:pt x="348" y="230"/>
                      <a:pt x="348" y="230"/>
                      <a:pt x="348" y="230"/>
                    </a:cubicBezTo>
                    <a:cubicBezTo>
                      <a:pt x="347" y="230"/>
                      <a:pt x="347" y="230"/>
                      <a:pt x="347" y="230"/>
                    </a:cubicBezTo>
                    <a:cubicBezTo>
                      <a:pt x="346" y="229"/>
                      <a:pt x="346" y="229"/>
                      <a:pt x="346" y="229"/>
                    </a:cubicBezTo>
                    <a:cubicBezTo>
                      <a:pt x="346" y="229"/>
                      <a:pt x="346" y="229"/>
                      <a:pt x="346" y="229"/>
                    </a:cubicBezTo>
                    <a:cubicBezTo>
                      <a:pt x="346" y="229"/>
                      <a:pt x="346" y="229"/>
                      <a:pt x="346" y="229"/>
                    </a:cubicBezTo>
                    <a:cubicBezTo>
                      <a:pt x="344" y="213"/>
                      <a:pt x="344" y="213"/>
                      <a:pt x="344" y="213"/>
                    </a:cubicBezTo>
                    <a:cubicBezTo>
                      <a:pt x="345" y="203"/>
                      <a:pt x="345" y="203"/>
                      <a:pt x="345" y="203"/>
                    </a:cubicBezTo>
                    <a:cubicBezTo>
                      <a:pt x="345" y="201"/>
                      <a:pt x="345" y="201"/>
                      <a:pt x="345" y="201"/>
                    </a:cubicBezTo>
                    <a:cubicBezTo>
                      <a:pt x="345" y="201"/>
                      <a:pt x="345" y="201"/>
                      <a:pt x="345" y="201"/>
                    </a:cubicBezTo>
                    <a:cubicBezTo>
                      <a:pt x="367" y="203"/>
                      <a:pt x="367" y="203"/>
                      <a:pt x="367" y="203"/>
                    </a:cubicBezTo>
                    <a:cubicBezTo>
                      <a:pt x="372" y="198"/>
                      <a:pt x="372" y="198"/>
                      <a:pt x="372" y="198"/>
                    </a:cubicBezTo>
                    <a:cubicBezTo>
                      <a:pt x="374" y="196"/>
                      <a:pt x="373" y="195"/>
                      <a:pt x="372" y="194"/>
                    </a:cubicBezTo>
                    <a:cubicBezTo>
                      <a:pt x="367" y="192"/>
                      <a:pt x="364" y="190"/>
                      <a:pt x="364" y="187"/>
                    </a:cubicBezTo>
                    <a:cubicBezTo>
                      <a:pt x="364" y="186"/>
                      <a:pt x="364" y="185"/>
                      <a:pt x="366" y="184"/>
                    </a:cubicBezTo>
                    <a:cubicBezTo>
                      <a:pt x="376" y="175"/>
                      <a:pt x="376" y="175"/>
                      <a:pt x="376" y="175"/>
                    </a:cubicBezTo>
                    <a:cubicBezTo>
                      <a:pt x="386" y="174"/>
                      <a:pt x="386" y="174"/>
                      <a:pt x="386" y="174"/>
                    </a:cubicBezTo>
                    <a:cubicBezTo>
                      <a:pt x="391" y="165"/>
                      <a:pt x="391" y="165"/>
                      <a:pt x="391" y="165"/>
                    </a:cubicBezTo>
                    <a:cubicBezTo>
                      <a:pt x="391" y="157"/>
                      <a:pt x="391" y="157"/>
                      <a:pt x="391" y="157"/>
                    </a:cubicBezTo>
                    <a:cubicBezTo>
                      <a:pt x="398" y="155"/>
                      <a:pt x="398" y="155"/>
                      <a:pt x="398" y="155"/>
                    </a:cubicBezTo>
                    <a:cubicBezTo>
                      <a:pt x="400" y="149"/>
                      <a:pt x="402" y="146"/>
                      <a:pt x="402" y="145"/>
                    </a:cubicBezTo>
                    <a:cubicBezTo>
                      <a:pt x="406" y="138"/>
                      <a:pt x="406" y="138"/>
                      <a:pt x="406" y="138"/>
                    </a:cubicBezTo>
                    <a:cubicBezTo>
                      <a:pt x="400" y="128"/>
                      <a:pt x="400" y="128"/>
                      <a:pt x="400" y="128"/>
                    </a:cubicBezTo>
                    <a:cubicBezTo>
                      <a:pt x="400" y="128"/>
                      <a:pt x="400" y="128"/>
                      <a:pt x="400" y="128"/>
                    </a:cubicBezTo>
                    <a:cubicBezTo>
                      <a:pt x="400" y="128"/>
                      <a:pt x="400" y="128"/>
                      <a:pt x="400" y="128"/>
                    </a:cubicBezTo>
                    <a:cubicBezTo>
                      <a:pt x="400" y="127"/>
                      <a:pt x="400" y="127"/>
                      <a:pt x="400" y="127"/>
                    </a:cubicBezTo>
                    <a:cubicBezTo>
                      <a:pt x="396" y="114"/>
                      <a:pt x="396" y="114"/>
                      <a:pt x="396" y="114"/>
                    </a:cubicBezTo>
                    <a:cubicBezTo>
                      <a:pt x="396" y="113"/>
                      <a:pt x="396" y="113"/>
                      <a:pt x="396" y="113"/>
                    </a:cubicBezTo>
                    <a:cubicBezTo>
                      <a:pt x="394" y="99"/>
                      <a:pt x="394" y="99"/>
                      <a:pt x="394" y="99"/>
                    </a:cubicBezTo>
                    <a:cubicBezTo>
                      <a:pt x="389" y="91"/>
                      <a:pt x="389" y="91"/>
                      <a:pt x="389" y="91"/>
                    </a:cubicBezTo>
                    <a:cubicBezTo>
                      <a:pt x="382" y="84"/>
                      <a:pt x="382" y="84"/>
                      <a:pt x="382" y="84"/>
                    </a:cubicBezTo>
                    <a:cubicBezTo>
                      <a:pt x="382" y="84"/>
                      <a:pt x="382" y="84"/>
                      <a:pt x="382" y="84"/>
                    </a:cubicBezTo>
                    <a:cubicBezTo>
                      <a:pt x="382" y="83"/>
                      <a:pt x="382" y="83"/>
                      <a:pt x="382" y="83"/>
                    </a:cubicBezTo>
                    <a:cubicBezTo>
                      <a:pt x="382" y="83"/>
                      <a:pt x="382" y="83"/>
                      <a:pt x="382" y="83"/>
                    </a:cubicBezTo>
                    <a:cubicBezTo>
                      <a:pt x="381" y="75"/>
                      <a:pt x="381" y="75"/>
                      <a:pt x="381" y="75"/>
                    </a:cubicBezTo>
                    <a:cubicBezTo>
                      <a:pt x="368" y="79"/>
                      <a:pt x="368" y="79"/>
                      <a:pt x="368" y="79"/>
                    </a:cubicBezTo>
                    <a:cubicBezTo>
                      <a:pt x="368" y="79"/>
                      <a:pt x="368" y="79"/>
                      <a:pt x="368" y="79"/>
                    </a:cubicBezTo>
                    <a:cubicBezTo>
                      <a:pt x="362" y="72"/>
                      <a:pt x="362" y="72"/>
                      <a:pt x="362" y="72"/>
                    </a:cubicBezTo>
                    <a:cubicBezTo>
                      <a:pt x="344" y="59"/>
                      <a:pt x="344" y="59"/>
                      <a:pt x="344" y="59"/>
                    </a:cubicBezTo>
                    <a:cubicBezTo>
                      <a:pt x="343" y="59"/>
                      <a:pt x="343" y="59"/>
                      <a:pt x="343" y="59"/>
                    </a:cubicBezTo>
                    <a:cubicBezTo>
                      <a:pt x="336" y="50"/>
                      <a:pt x="336" y="50"/>
                      <a:pt x="336" y="50"/>
                    </a:cubicBezTo>
                    <a:cubicBezTo>
                      <a:pt x="332" y="47"/>
                      <a:pt x="332" y="47"/>
                      <a:pt x="332" y="47"/>
                    </a:cubicBezTo>
                    <a:cubicBezTo>
                      <a:pt x="329" y="51"/>
                      <a:pt x="329" y="51"/>
                      <a:pt x="329" y="51"/>
                    </a:cubicBezTo>
                    <a:cubicBezTo>
                      <a:pt x="329" y="52"/>
                      <a:pt x="329" y="52"/>
                      <a:pt x="329" y="52"/>
                    </a:cubicBezTo>
                    <a:cubicBezTo>
                      <a:pt x="329" y="53"/>
                      <a:pt x="329" y="53"/>
                      <a:pt x="329" y="53"/>
                    </a:cubicBezTo>
                    <a:cubicBezTo>
                      <a:pt x="328" y="53"/>
                      <a:pt x="328" y="53"/>
                      <a:pt x="328" y="53"/>
                    </a:cubicBezTo>
                    <a:cubicBezTo>
                      <a:pt x="328" y="53"/>
                      <a:pt x="328" y="53"/>
                      <a:pt x="328" y="53"/>
                    </a:cubicBezTo>
                    <a:cubicBezTo>
                      <a:pt x="322" y="53"/>
                      <a:pt x="322" y="53"/>
                      <a:pt x="322" y="53"/>
                    </a:cubicBezTo>
                    <a:cubicBezTo>
                      <a:pt x="321" y="53"/>
                      <a:pt x="321" y="53"/>
                      <a:pt x="321" y="53"/>
                    </a:cubicBezTo>
                    <a:cubicBezTo>
                      <a:pt x="321" y="53"/>
                      <a:pt x="321" y="53"/>
                      <a:pt x="321" y="53"/>
                    </a:cubicBezTo>
                    <a:cubicBezTo>
                      <a:pt x="308" y="39"/>
                      <a:pt x="308" y="39"/>
                      <a:pt x="308" y="39"/>
                    </a:cubicBezTo>
                    <a:cubicBezTo>
                      <a:pt x="305" y="38"/>
                      <a:pt x="302" y="35"/>
                      <a:pt x="298" y="31"/>
                    </a:cubicBezTo>
                    <a:cubicBezTo>
                      <a:pt x="292" y="27"/>
                      <a:pt x="292" y="27"/>
                      <a:pt x="292" y="27"/>
                    </a:cubicBezTo>
                    <a:cubicBezTo>
                      <a:pt x="292" y="26"/>
                      <a:pt x="292" y="26"/>
                      <a:pt x="292" y="26"/>
                    </a:cubicBezTo>
                    <a:cubicBezTo>
                      <a:pt x="285" y="22"/>
                      <a:pt x="285" y="22"/>
                      <a:pt x="285" y="22"/>
                    </a:cubicBezTo>
                    <a:cubicBezTo>
                      <a:pt x="281" y="25"/>
                      <a:pt x="281" y="25"/>
                      <a:pt x="281" y="25"/>
                    </a:cubicBezTo>
                    <a:cubicBezTo>
                      <a:pt x="280" y="26"/>
                      <a:pt x="280" y="26"/>
                      <a:pt x="280" y="26"/>
                    </a:cubicBezTo>
                    <a:cubicBezTo>
                      <a:pt x="280" y="26"/>
                      <a:pt x="280" y="26"/>
                      <a:pt x="280" y="26"/>
                    </a:cubicBezTo>
                    <a:cubicBezTo>
                      <a:pt x="280" y="26"/>
                      <a:pt x="280" y="26"/>
                      <a:pt x="280" y="26"/>
                    </a:cubicBezTo>
                    <a:cubicBezTo>
                      <a:pt x="276" y="25"/>
                      <a:pt x="276" y="25"/>
                      <a:pt x="276" y="25"/>
                    </a:cubicBezTo>
                    <a:cubicBezTo>
                      <a:pt x="272" y="27"/>
                      <a:pt x="272" y="27"/>
                      <a:pt x="272" y="27"/>
                    </a:cubicBezTo>
                    <a:cubicBezTo>
                      <a:pt x="272" y="27"/>
                      <a:pt x="272" y="27"/>
                      <a:pt x="272" y="27"/>
                    </a:cubicBezTo>
                    <a:cubicBezTo>
                      <a:pt x="271" y="28"/>
                      <a:pt x="271" y="28"/>
                      <a:pt x="271" y="28"/>
                    </a:cubicBezTo>
                    <a:cubicBezTo>
                      <a:pt x="271" y="28"/>
                      <a:pt x="271" y="28"/>
                      <a:pt x="271" y="28"/>
                    </a:cubicBezTo>
                    <a:cubicBezTo>
                      <a:pt x="265" y="29"/>
                      <a:pt x="265" y="29"/>
                      <a:pt x="265" y="29"/>
                    </a:cubicBezTo>
                    <a:cubicBezTo>
                      <a:pt x="258" y="24"/>
                      <a:pt x="250" y="20"/>
                      <a:pt x="242" y="15"/>
                    </a:cubicBezTo>
                    <a:close/>
                  </a:path>
                </a:pathLst>
              </a:custGeom>
              <a:grpFill/>
              <a:ln>
                <a:noFill/>
              </a:ln>
            </p:spPr>
            <p:txBody>
              <a:bodyPr/>
              <a:lstStyle/>
              <a:p>
                <a:pPr>
                  <a:defRPr/>
                </a:pPr>
                <a:endParaRPr lang="zh-CN" altLang="en-US">
                  <a:solidFill>
                    <a:prstClr val="black"/>
                  </a:solidFill>
                  <a:latin typeface="Calibri"/>
                  <a:ea typeface="宋体"/>
                </a:endParaRPr>
              </a:p>
            </p:txBody>
          </p:sp>
          <p:sp>
            <p:nvSpPr>
              <p:cNvPr id="14" name="Freeform 10"/>
              <p:cNvSpPr/>
              <p:nvPr/>
            </p:nvSpPr>
            <p:spPr bwMode="auto">
              <a:xfrm>
                <a:off x="2865438" y="3816002"/>
                <a:ext cx="1319213" cy="1157288"/>
              </a:xfrm>
              <a:custGeom>
                <a:avLst/>
                <a:gdLst>
                  <a:gd name="T0" fmla="*/ 10 w 351"/>
                  <a:gd name="T1" fmla="*/ 14 h 308"/>
                  <a:gd name="T2" fmla="*/ 9 w 351"/>
                  <a:gd name="T3" fmla="*/ 35 h 308"/>
                  <a:gd name="T4" fmla="*/ 5 w 351"/>
                  <a:gd name="T5" fmla="*/ 57 h 308"/>
                  <a:gd name="T6" fmla="*/ 19 w 351"/>
                  <a:gd name="T7" fmla="*/ 69 h 308"/>
                  <a:gd name="T8" fmla="*/ 35 w 351"/>
                  <a:gd name="T9" fmla="*/ 97 h 308"/>
                  <a:gd name="T10" fmla="*/ 37 w 351"/>
                  <a:gd name="T11" fmla="*/ 122 h 308"/>
                  <a:gd name="T12" fmla="*/ 45 w 351"/>
                  <a:gd name="T13" fmla="*/ 143 h 308"/>
                  <a:gd name="T14" fmla="*/ 50 w 351"/>
                  <a:gd name="T15" fmla="*/ 175 h 308"/>
                  <a:gd name="T16" fmla="*/ 47 w 351"/>
                  <a:gd name="T17" fmla="*/ 218 h 308"/>
                  <a:gd name="T18" fmla="*/ 55 w 351"/>
                  <a:gd name="T19" fmla="*/ 231 h 308"/>
                  <a:gd name="T20" fmla="*/ 62 w 351"/>
                  <a:gd name="T21" fmla="*/ 213 h 308"/>
                  <a:gd name="T22" fmla="*/ 78 w 351"/>
                  <a:gd name="T23" fmla="*/ 220 h 308"/>
                  <a:gd name="T24" fmla="*/ 85 w 351"/>
                  <a:gd name="T25" fmla="*/ 237 h 308"/>
                  <a:gd name="T26" fmla="*/ 102 w 351"/>
                  <a:gd name="T27" fmla="*/ 239 h 308"/>
                  <a:gd name="T28" fmla="*/ 119 w 351"/>
                  <a:gd name="T29" fmla="*/ 279 h 308"/>
                  <a:gd name="T30" fmla="*/ 123 w 351"/>
                  <a:gd name="T31" fmla="*/ 299 h 308"/>
                  <a:gd name="T32" fmla="*/ 131 w 351"/>
                  <a:gd name="T33" fmla="*/ 308 h 308"/>
                  <a:gd name="T34" fmla="*/ 153 w 351"/>
                  <a:gd name="T35" fmla="*/ 293 h 308"/>
                  <a:gd name="T36" fmla="*/ 164 w 351"/>
                  <a:gd name="T37" fmla="*/ 268 h 308"/>
                  <a:gd name="T38" fmla="*/ 173 w 351"/>
                  <a:gd name="T39" fmla="*/ 255 h 308"/>
                  <a:gd name="T40" fmla="*/ 187 w 351"/>
                  <a:gd name="T41" fmla="*/ 235 h 308"/>
                  <a:gd name="T42" fmla="*/ 195 w 351"/>
                  <a:gd name="T43" fmla="*/ 218 h 308"/>
                  <a:gd name="T44" fmla="*/ 221 w 351"/>
                  <a:gd name="T45" fmla="*/ 225 h 308"/>
                  <a:gd name="T46" fmla="*/ 229 w 351"/>
                  <a:gd name="T47" fmla="*/ 236 h 308"/>
                  <a:gd name="T48" fmla="*/ 240 w 351"/>
                  <a:gd name="T49" fmla="*/ 233 h 308"/>
                  <a:gd name="T50" fmla="*/ 255 w 351"/>
                  <a:gd name="T51" fmla="*/ 249 h 308"/>
                  <a:gd name="T52" fmla="*/ 275 w 351"/>
                  <a:gd name="T53" fmla="*/ 233 h 308"/>
                  <a:gd name="T54" fmla="*/ 264 w 351"/>
                  <a:gd name="T55" fmla="*/ 229 h 308"/>
                  <a:gd name="T56" fmla="*/ 259 w 351"/>
                  <a:gd name="T57" fmla="*/ 210 h 308"/>
                  <a:gd name="T58" fmla="*/ 275 w 351"/>
                  <a:gd name="T59" fmla="*/ 209 h 308"/>
                  <a:gd name="T60" fmla="*/ 259 w 351"/>
                  <a:gd name="T61" fmla="*/ 187 h 308"/>
                  <a:gd name="T62" fmla="*/ 255 w 351"/>
                  <a:gd name="T63" fmla="*/ 163 h 308"/>
                  <a:gd name="T64" fmla="*/ 303 w 351"/>
                  <a:gd name="T65" fmla="*/ 143 h 308"/>
                  <a:gd name="T66" fmla="*/ 327 w 351"/>
                  <a:gd name="T67" fmla="*/ 121 h 308"/>
                  <a:gd name="T68" fmla="*/ 333 w 351"/>
                  <a:gd name="T69" fmla="*/ 111 h 308"/>
                  <a:gd name="T70" fmla="*/ 343 w 351"/>
                  <a:gd name="T71" fmla="*/ 85 h 308"/>
                  <a:gd name="T72" fmla="*/ 325 w 351"/>
                  <a:gd name="T73" fmla="*/ 78 h 308"/>
                  <a:gd name="T74" fmla="*/ 315 w 351"/>
                  <a:gd name="T75" fmla="*/ 68 h 308"/>
                  <a:gd name="T76" fmla="*/ 304 w 351"/>
                  <a:gd name="T77" fmla="*/ 73 h 308"/>
                  <a:gd name="T78" fmla="*/ 298 w 351"/>
                  <a:gd name="T79" fmla="*/ 63 h 308"/>
                  <a:gd name="T80" fmla="*/ 287 w 351"/>
                  <a:gd name="T81" fmla="*/ 62 h 308"/>
                  <a:gd name="T82" fmla="*/ 263 w 351"/>
                  <a:gd name="T83" fmla="*/ 58 h 308"/>
                  <a:gd name="T84" fmla="*/ 253 w 351"/>
                  <a:gd name="T85" fmla="*/ 59 h 308"/>
                  <a:gd name="T86" fmla="*/ 219 w 351"/>
                  <a:gd name="T87" fmla="*/ 55 h 308"/>
                  <a:gd name="T88" fmla="*/ 217 w 351"/>
                  <a:gd name="T89" fmla="*/ 39 h 308"/>
                  <a:gd name="T90" fmla="*/ 180 w 351"/>
                  <a:gd name="T91" fmla="*/ 16 h 308"/>
                  <a:gd name="T92" fmla="*/ 163 w 351"/>
                  <a:gd name="T93" fmla="*/ 5 h 308"/>
                  <a:gd name="T94" fmla="*/ 160 w 351"/>
                  <a:gd name="T95" fmla="*/ 31 h 308"/>
                  <a:gd name="T96" fmla="*/ 140 w 351"/>
                  <a:gd name="T97" fmla="*/ 33 h 308"/>
                  <a:gd name="T98" fmla="*/ 131 w 351"/>
                  <a:gd name="T99" fmla="*/ 41 h 308"/>
                  <a:gd name="T100" fmla="*/ 122 w 351"/>
                  <a:gd name="T101" fmla="*/ 55 h 308"/>
                  <a:gd name="T102" fmla="*/ 95 w 351"/>
                  <a:gd name="T103" fmla="*/ 67 h 308"/>
                  <a:gd name="T104" fmla="*/ 77 w 351"/>
                  <a:gd name="T105" fmla="*/ 50 h 308"/>
                  <a:gd name="T106" fmla="*/ 63 w 351"/>
                  <a:gd name="T107" fmla="*/ 47 h 308"/>
                  <a:gd name="T108" fmla="*/ 49 w 351"/>
                  <a:gd name="T109" fmla="*/ 31 h 308"/>
                  <a:gd name="T110" fmla="*/ 34 w 351"/>
                  <a:gd name="T111" fmla="*/ 7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1" h="308">
                    <a:moveTo>
                      <a:pt x="33" y="7"/>
                    </a:moveTo>
                    <a:cubicBezTo>
                      <a:pt x="23" y="5"/>
                      <a:pt x="23" y="5"/>
                      <a:pt x="23" y="5"/>
                    </a:cubicBezTo>
                    <a:cubicBezTo>
                      <a:pt x="14" y="3"/>
                      <a:pt x="14" y="3"/>
                      <a:pt x="14" y="3"/>
                    </a:cubicBezTo>
                    <a:cubicBezTo>
                      <a:pt x="11" y="7"/>
                      <a:pt x="11" y="7"/>
                      <a:pt x="11" y="7"/>
                    </a:cubicBezTo>
                    <a:cubicBezTo>
                      <a:pt x="10" y="14"/>
                      <a:pt x="10" y="14"/>
                      <a:pt x="10" y="14"/>
                    </a:cubicBezTo>
                    <a:cubicBezTo>
                      <a:pt x="10" y="14"/>
                      <a:pt x="10" y="14"/>
                      <a:pt x="10" y="14"/>
                    </a:cubicBezTo>
                    <a:cubicBezTo>
                      <a:pt x="13" y="25"/>
                      <a:pt x="13" y="25"/>
                      <a:pt x="13" y="25"/>
                    </a:cubicBezTo>
                    <a:cubicBezTo>
                      <a:pt x="13" y="33"/>
                      <a:pt x="13" y="33"/>
                      <a:pt x="13" y="33"/>
                    </a:cubicBezTo>
                    <a:cubicBezTo>
                      <a:pt x="13" y="35"/>
                      <a:pt x="13" y="35"/>
                      <a:pt x="13" y="35"/>
                    </a:cubicBezTo>
                    <a:cubicBezTo>
                      <a:pt x="9" y="35"/>
                      <a:pt x="9" y="35"/>
                      <a:pt x="9" y="35"/>
                    </a:cubicBezTo>
                    <a:cubicBezTo>
                      <a:pt x="11" y="45"/>
                      <a:pt x="11" y="45"/>
                      <a:pt x="11" y="45"/>
                    </a:cubicBezTo>
                    <a:cubicBezTo>
                      <a:pt x="3" y="47"/>
                      <a:pt x="3" y="47"/>
                      <a:pt x="3" y="47"/>
                    </a:cubicBezTo>
                    <a:cubicBezTo>
                      <a:pt x="0" y="53"/>
                      <a:pt x="0" y="53"/>
                      <a:pt x="0" y="53"/>
                    </a:cubicBezTo>
                    <a:cubicBezTo>
                      <a:pt x="4" y="57"/>
                      <a:pt x="4" y="57"/>
                      <a:pt x="4" y="57"/>
                    </a:cubicBezTo>
                    <a:cubicBezTo>
                      <a:pt x="5" y="57"/>
                      <a:pt x="5" y="57"/>
                      <a:pt x="5" y="57"/>
                    </a:cubicBezTo>
                    <a:cubicBezTo>
                      <a:pt x="5" y="57"/>
                      <a:pt x="5" y="57"/>
                      <a:pt x="5" y="57"/>
                    </a:cubicBezTo>
                    <a:cubicBezTo>
                      <a:pt x="19" y="68"/>
                      <a:pt x="19" y="68"/>
                      <a:pt x="19" y="68"/>
                    </a:cubicBezTo>
                    <a:cubicBezTo>
                      <a:pt x="19" y="69"/>
                      <a:pt x="19" y="69"/>
                      <a:pt x="19" y="69"/>
                    </a:cubicBezTo>
                    <a:cubicBezTo>
                      <a:pt x="19" y="69"/>
                      <a:pt x="19" y="69"/>
                      <a:pt x="19" y="69"/>
                    </a:cubicBezTo>
                    <a:cubicBezTo>
                      <a:pt x="19" y="69"/>
                      <a:pt x="19" y="69"/>
                      <a:pt x="19" y="69"/>
                    </a:cubicBezTo>
                    <a:cubicBezTo>
                      <a:pt x="19" y="69"/>
                      <a:pt x="19" y="69"/>
                      <a:pt x="19" y="69"/>
                    </a:cubicBezTo>
                    <a:cubicBezTo>
                      <a:pt x="21" y="79"/>
                      <a:pt x="21" y="79"/>
                      <a:pt x="21" y="79"/>
                    </a:cubicBezTo>
                    <a:cubicBezTo>
                      <a:pt x="28" y="89"/>
                      <a:pt x="28" y="89"/>
                      <a:pt x="28" y="89"/>
                    </a:cubicBezTo>
                    <a:cubicBezTo>
                      <a:pt x="29" y="91"/>
                      <a:pt x="31" y="93"/>
                      <a:pt x="35" y="97"/>
                    </a:cubicBezTo>
                    <a:cubicBezTo>
                      <a:pt x="35" y="97"/>
                      <a:pt x="35" y="97"/>
                      <a:pt x="35" y="97"/>
                    </a:cubicBezTo>
                    <a:cubicBezTo>
                      <a:pt x="36" y="97"/>
                      <a:pt x="36" y="97"/>
                      <a:pt x="36" y="97"/>
                    </a:cubicBezTo>
                    <a:cubicBezTo>
                      <a:pt x="36" y="97"/>
                      <a:pt x="36" y="97"/>
                      <a:pt x="36" y="97"/>
                    </a:cubicBezTo>
                    <a:cubicBezTo>
                      <a:pt x="35" y="98"/>
                      <a:pt x="35" y="98"/>
                      <a:pt x="35" y="98"/>
                    </a:cubicBezTo>
                    <a:cubicBezTo>
                      <a:pt x="35" y="107"/>
                      <a:pt x="35" y="107"/>
                      <a:pt x="35" y="107"/>
                    </a:cubicBezTo>
                    <a:cubicBezTo>
                      <a:pt x="37" y="109"/>
                      <a:pt x="37" y="115"/>
                      <a:pt x="37" y="122"/>
                    </a:cubicBezTo>
                    <a:cubicBezTo>
                      <a:pt x="41" y="127"/>
                      <a:pt x="42" y="131"/>
                      <a:pt x="42" y="133"/>
                    </a:cubicBezTo>
                    <a:cubicBezTo>
                      <a:pt x="42" y="135"/>
                      <a:pt x="43" y="138"/>
                      <a:pt x="45" y="143"/>
                    </a:cubicBezTo>
                    <a:cubicBezTo>
                      <a:pt x="45" y="143"/>
                      <a:pt x="45" y="143"/>
                      <a:pt x="45" y="143"/>
                    </a:cubicBezTo>
                    <a:cubicBezTo>
                      <a:pt x="45" y="143"/>
                      <a:pt x="45" y="143"/>
                      <a:pt x="45" y="143"/>
                    </a:cubicBezTo>
                    <a:cubicBezTo>
                      <a:pt x="45" y="143"/>
                      <a:pt x="45" y="143"/>
                      <a:pt x="45" y="143"/>
                    </a:cubicBezTo>
                    <a:cubicBezTo>
                      <a:pt x="46" y="149"/>
                      <a:pt x="46" y="153"/>
                      <a:pt x="45" y="157"/>
                    </a:cubicBezTo>
                    <a:cubicBezTo>
                      <a:pt x="43" y="160"/>
                      <a:pt x="45" y="165"/>
                      <a:pt x="49" y="173"/>
                    </a:cubicBezTo>
                    <a:cubicBezTo>
                      <a:pt x="50" y="173"/>
                      <a:pt x="50" y="173"/>
                      <a:pt x="50" y="173"/>
                    </a:cubicBezTo>
                    <a:cubicBezTo>
                      <a:pt x="50" y="174"/>
                      <a:pt x="50" y="174"/>
                      <a:pt x="50" y="174"/>
                    </a:cubicBezTo>
                    <a:cubicBezTo>
                      <a:pt x="50" y="175"/>
                      <a:pt x="50" y="175"/>
                      <a:pt x="50" y="175"/>
                    </a:cubicBezTo>
                    <a:cubicBezTo>
                      <a:pt x="43" y="189"/>
                      <a:pt x="43" y="189"/>
                      <a:pt x="43" y="189"/>
                    </a:cubicBezTo>
                    <a:cubicBezTo>
                      <a:pt x="45" y="192"/>
                      <a:pt x="45" y="194"/>
                      <a:pt x="45" y="196"/>
                    </a:cubicBezTo>
                    <a:cubicBezTo>
                      <a:pt x="43" y="209"/>
                      <a:pt x="43" y="209"/>
                      <a:pt x="43" y="209"/>
                    </a:cubicBezTo>
                    <a:cubicBezTo>
                      <a:pt x="43" y="213"/>
                      <a:pt x="43" y="216"/>
                      <a:pt x="45" y="217"/>
                    </a:cubicBezTo>
                    <a:cubicBezTo>
                      <a:pt x="47" y="218"/>
                      <a:pt x="47" y="218"/>
                      <a:pt x="47" y="218"/>
                    </a:cubicBezTo>
                    <a:cubicBezTo>
                      <a:pt x="51" y="220"/>
                      <a:pt x="52" y="222"/>
                      <a:pt x="52" y="224"/>
                    </a:cubicBezTo>
                    <a:cubicBezTo>
                      <a:pt x="51" y="231"/>
                      <a:pt x="51" y="231"/>
                      <a:pt x="51" y="231"/>
                    </a:cubicBezTo>
                    <a:cubicBezTo>
                      <a:pt x="53" y="231"/>
                      <a:pt x="53" y="231"/>
                      <a:pt x="53" y="231"/>
                    </a:cubicBezTo>
                    <a:cubicBezTo>
                      <a:pt x="54" y="232"/>
                      <a:pt x="54" y="232"/>
                      <a:pt x="54" y="232"/>
                    </a:cubicBezTo>
                    <a:cubicBezTo>
                      <a:pt x="55" y="231"/>
                      <a:pt x="55" y="231"/>
                      <a:pt x="55" y="231"/>
                    </a:cubicBezTo>
                    <a:cubicBezTo>
                      <a:pt x="56" y="229"/>
                      <a:pt x="57" y="228"/>
                      <a:pt x="58" y="226"/>
                    </a:cubicBezTo>
                    <a:cubicBezTo>
                      <a:pt x="59" y="225"/>
                      <a:pt x="59" y="225"/>
                      <a:pt x="59" y="225"/>
                    </a:cubicBezTo>
                    <a:cubicBezTo>
                      <a:pt x="59" y="224"/>
                      <a:pt x="59" y="224"/>
                      <a:pt x="59" y="224"/>
                    </a:cubicBezTo>
                    <a:cubicBezTo>
                      <a:pt x="61" y="223"/>
                      <a:pt x="61" y="222"/>
                      <a:pt x="63" y="220"/>
                    </a:cubicBezTo>
                    <a:cubicBezTo>
                      <a:pt x="63" y="218"/>
                      <a:pt x="63" y="215"/>
                      <a:pt x="62" y="213"/>
                    </a:cubicBezTo>
                    <a:cubicBezTo>
                      <a:pt x="61" y="211"/>
                      <a:pt x="61" y="211"/>
                      <a:pt x="61" y="211"/>
                    </a:cubicBezTo>
                    <a:cubicBezTo>
                      <a:pt x="63" y="210"/>
                      <a:pt x="63" y="210"/>
                      <a:pt x="63" y="210"/>
                    </a:cubicBezTo>
                    <a:cubicBezTo>
                      <a:pt x="70" y="209"/>
                      <a:pt x="73" y="209"/>
                      <a:pt x="75" y="212"/>
                    </a:cubicBezTo>
                    <a:cubicBezTo>
                      <a:pt x="78" y="220"/>
                      <a:pt x="78" y="220"/>
                      <a:pt x="78" y="220"/>
                    </a:cubicBezTo>
                    <a:cubicBezTo>
                      <a:pt x="78" y="220"/>
                      <a:pt x="78" y="220"/>
                      <a:pt x="78" y="220"/>
                    </a:cubicBezTo>
                    <a:cubicBezTo>
                      <a:pt x="78" y="221"/>
                      <a:pt x="78" y="221"/>
                      <a:pt x="78" y="221"/>
                    </a:cubicBezTo>
                    <a:cubicBezTo>
                      <a:pt x="79" y="234"/>
                      <a:pt x="79" y="234"/>
                      <a:pt x="79" y="234"/>
                    </a:cubicBezTo>
                    <a:cubicBezTo>
                      <a:pt x="85" y="237"/>
                      <a:pt x="85" y="237"/>
                      <a:pt x="85" y="237"/>
                    </a:cubicBezTo>
                    <a:cubicBezTo>
                      <a:pt x="85" y="237"/>
                      <a:pt x="85" y="237"/>
                      <a:pt x="85" y="237"/>
                    </a:cubicBezTo>
                    <a:cubicBezTo>
                      <a:pt x="85" y="237"/>
                      <a:pt x="85" y="237"/>
                      <a:pt x="85" y="237"/>
                    </a:cubicBezTo>
                    <a:cubicBezTo>
                      <a:pt x="89" y="239"/>
                      <a:pt x="89" y="239"/>
                      <a:pt x="89" y="239"/>
                    </a:cubicBezTo>
                    <a:cubicBezTo>
                      <a:pt x="92" y="236"/>
                      <a:pt x="92" y="236"/>
                      <a:pt x="92" y="236"/>
                    </a:cubicBezTo>
                    <a:cubicBezTo>
                      <a:pt x="95" y="233"/>
                      <a:pt x="95" y="233"/>
                      <a:pt x="95" y="233"/>
                    </a:cubicBezTo>
                    <a:cubicBezTo>
                      <a:pt x="97" y="233"/>
                      <a:pt x="97" y="233"/>
                      <a:pt x="97" y="233"/>
                    </a:cubicBezTo>
                    <a:cubicBezTo>
                      <a:pt x="99" y="234"/>
                      <a:pt x="101" y="236"/>
                      <a:pt x="102" y="239"/>
                    </a:cubicBezTo>
                    <a:cubicBezTo>
                      <a:pt x="103" y="249"/>
                      <a:pt x="103" y="249"/>
                      <a:pt x="103" y="249"/>
                    </a:cubicBezTo>
                    <a:cubicBezTo>
                      <a:pt x="104" y="251"/>
                      <a:pt x="104" y="251"/>
                      <a:pt x="104" y="251"/>
                    </a:cubicBezTo>
                    <a:cubicBezTo>
                      <a:pt x="115" y="274"/>
                      <a:pt x="115" y="274"/>
                      <a:pt x="115" y="274"/>
                    </a:cubicBezTo>
                    <a:cubicBezTo>
                      <a:pt x="119" y="278"/>
                      <a:pt x="119" y="278"/>
                      <a:pt x="119" y="278"/>
                    </a:cubicBezTo>
                    <a:cubicBezTo>
                      <a:pt x="119" y="279"/>
                      <a:pt x="119" y="279"/>
                      <a:pt x="119" y="279"/>
                    </a:cubicBezTo>
                    <a:cubicBezTo>
                      <a:pt x="119" y="279"/>
                      <a:pt x="119" y="279"/>
                      <a:pt x="119" y="279"/>
                    </a:cubicBezTo>
                    <a:cubicBezTo>
                      <a:pt x="121" y="289"/>
                      <a:pt x="121" y="289"/>
                      <a:pt x="121" y="289"/>
                    </a:cubicBezTo>
                    <a:cubicBezTo>
                      <a:pt x="121" y="289"/>
                      <a:pt x="121" y="289"/>
                      <a:pt x="121" y="289"/>
                    </a:cubicBezTo>
                    <a:cubicBezTo>
                      <a:pt x="122" y="298"/>
                      <a:pt x="122" y="298"/>
                      <a:pt x="122" y="298"/>
                    </a:cubicBezTo>
                    <a:cubicBezTo>
                      <a:pt x="123" y="299"/>
                      <a:pt x="123" y="299"/>
                      <a:pt x="123" y="299"/>
                    </a:cubicBezTo>
                    <a:cubicBezTo>
                      <a:pt x="125" y="295"/>
                      <a:pt x="128" y="293"/>
                      <a:pt x="129" y="293"/>
                    </a:cubicBezTo>
                    <a:cubicBezTo>
                      <a:pt x="131" y="294"/>
                      <a:pt x="131" y="295"/>
                      <a:pt x="131" y="296"/>
                    </a:cubicBezTo>
                    <a:cubicBezTo>
                      <a:pt x="131" y="299"/>
                      <a:pt x="131" y="299"/>
                      <a:pt x="131" y="299"/>
                    </a:cubicBezTo>
                    <a:cubicBezTo>
                      <a:pt x="131" y="306"/>
                      <a:pt x="131" y="306"/>
                      <a:pt x="131" y="306"/>
                    </a:cubicBezTo>
                    <a:cubicBezTo>
                      <a:pt x="131" y="308"/>
                      <a:pt x="131" y="308"/>
                      <a:pt x="131" y="308"/>
                    </a:cubicBezTo>
                    <a:cubicBezTo>
                      <a:pt x="133" y="308"/>
                      <a:pt x="135" y="308"/>
                      <a:pt x="135" y="307"/>
                    </a:cubicBezTo>
                    <a:cubicBezTo>
                      <a:pt x="139" y="301"/>
                      <a:pt x="139" y="301"/>
                      <a:pt x="139" y="301"/>
                    </a:cubicBezTo>
                    <a:cubicBezTo>
                      <a:pt x="144" y="297"/>
                      <a:pt x="144" y="297"/>
                      <a:pt x="144" y="297"/>
                    </a:cubicBezTo>
                    <a:cubicBezTo>
                      <a:pt x="147" y="295"/>
                      <a:pt x="149" y="293"/>
                      <a:pt x="153" y="293"/>
                    </a:cubicBezTo>
                    <a:cubicBezTo>
                      <a:pt x="153" y="293"/>
                      <a:pt x="153" y="293"/>
                      <a:pt x="153" y="293"/>
                    </a:cubicBezTo>
                    <a:cubicBezTo>
                      <a:pt x="161" y="295"/>
                      <a:pt x="161" y="295"/>
                      <a:pt x="161" y="295"/>
                    </a:cubicBezTo>
                    <a:cubicBezTo>
                      <a:pt x="164" y="294"/>
                      <a:pt x="164" y="294"/>
                      <a:pt x="164" y="294"/>
                    </a:cubicBezTo>
                    <a:cubicBezTo>
                      <a:pt x="168" y="288"/>
                      <a:pt x="168" y="288"/>
                      <a:pt x="168" y="288"/>
                    </a:cubicBezTo>
                    <a:cubicBezTo>
                      <a:pt x="167" y="279"/>
                      <a:pt x="167" y="279"/>
                      <a:pt x="167" y="279"/>
                    </a:cubicBezTo>
                    <a:cubicBezTo>
                      <a:pt x="165" y="275"/>
                      <a:pt x="163" y="271"/>
                      <a:pt x="164" y="268"/>
                    </a:cubicBezTo>
                    <a:cubicBezTo>
                      <a:pt x="165" y="261"/>
                      <a:pt x="165" y="261"/>
                      <a:pt x="165" y="261"/>
                    </a:cubicBezTo>
                    <a:cubicBezTo>
                      <a:pt x="165" y="260"/>
                      <a:pt x="165" y="260"/>
                      <a:pt x="165" y="260"/>
                    </a:cubicBezTo>
                    <a:cubicBezTo>
                      <a:pt x="166" y="259"/>
                      <a:pt x="166" y="259"/>
                      <a:pt x="166" y="259"/>
                    </a:cubicBezTo>
                    <a:cubicBezTo>
                      <a:pt x="166" y="259"/>
                      <a:pt x="166" y="259"/>
                      <a:pt x="166" y="259"/>
                    </a:cubicBezTo>
                    <a:cubicBezTo>
                      <a:pt x="173" y="255"/>
                      <a:pt x="173" y="255"/>
                      <a:pt x="173" y="255"/>
                    </a:cubicBezTo>
                    <a:cubicBezTo>
                      <a:pt x="174" y="255"/>
                      <a:pt x="174" y="255"/>
                      <a:pt x="174" y="255"/>
                    </a:cubicBezTo>
                    <a:cubicBezTo>
                      <a:pt x="174" y="255"/>
                      <a:pt x="174" y="255"/>
                      <a:pt x="174" y="255"/>
                    </a:cubicBezTo>
                    <a:cubicBezTo>
                      <a:pt x="179" y="251"/>
                      <a:pt x="179" y="251"/>
                      <a:pt x="179" y="251"/>
                    </a:cubicBezTo>
                    <a:cubicBezTo>
                      <a:pt x="186" y="242"/>
                      <a:pt x="186" y="242"/>
                      <a:pt x="186" y="242"/>
                    </a:cubicBezTo>
                    <a:cubicBezTo>
                      <a:pt x="187" y="235"/>
                      <a:pt x="187" y="235"/>
                      <a:pt x="187" y="235"/>
                    </a:cubicBezTo>
                    <a:cubicBezTo>
                      <a:pt x="179" y="218"/>
                      <a:pt x="179" y="218"/>
                      <a:pt x="179" y="218"/>
                    </a:cubicBezTo>
                    <a:cubicBezTo>
                      <a:pt x="195" y="225"/>
                      <a:pt x="195" y="225"/>
                      <a:pt x="195" y="225"/>
                    </a:cubicBezTo>
                    <a:cubicBezTo>
                      <a:pt x="195" y="219"/>
                      <a:pt x="195" y="219"/>
                      <a:pt x="195" y="219"/>
                    </a:cubicBezTo>
                    <a:cubicBezTo>
                      <a:pt x="195" y="219"/>
                      <a:pt x="195" y="219"/>
                      <a:pt x="195" y="219"/>
                    </a:cubicBezTo>
                    <a:cubicBezTo>
                      <a:pt x="195" y="218"/>
                      <a:pt x="195" y="218"/>
                      <a:pt x="195" y="218"/>
                    </a:cubicBezTo>
                    <a:cubicBezTo>
                      <a:pt x="201" y="213"/>
                      <a:pt x="201" y="213"/>
                      <a:pt x="201" y="213"/>
                    </a:cubicBezTo>
                    <a:cubicBezTo>
                      <a:pt x="213" y="210"/>
                      <a:pt x="213" y="210"/>
                      <a:pt x="213" y="210"/>
                    </a:cubicBezTo>
                    <a:cubicBezTo>
                      <a:pt x="214" y="210"/>
                      <a:pt x="214" y="210"/>
                      <a:pt x="214" y="210"/>
                    </a:cubicBezTo>
                    <a:cubicBezTo>
                      <a:pt x="221" y="225"/>
                      <a:pt x="221" y="225"/>
                      <a:pt x="221" y="225"/>
                    </a:cubicBezTo>
                    <a:cubicBezTo>
                      <a:pt x="221" y="225"/>
                      <a:pt x="221" y="225"/>
                      <a:pt x="221" y="225"/>
                    </a:cubicBezTo>
                    <a:cubicBezTo>
                      <a:pt x="220" y="231"/>
                      <a:pt x="220" y="231"/>
                      <a:pt x="220" y="231"/>
                    </a:cubicBezTo>
                    <a:cubicBezTo>
                      <a:pt x="221" y="236"/>
                      <a:pt x="221" y="236"/>
                      <a:pt x="221" y="236"/>
                    </a:cubicBezTo>
                    <a:cubicBezTo>
                      <a:pt x="221" y="239"/>
                      <a:pt x="223" y="240"/>
                      <a:pt x="224" y="240"/>
                    </a:cubicBezTo>
                    <a:cubicBezTo>
                      <a:pt x="226" y="240"/>
                      <a:pt x="227" y="239"/>
                      <a:pt x="229" y="237"/>
                    </a:cubicBezTo>
                    <a:cubicBezTo>
                      <a:pt x="229" y="236"/>
                      <a:pt x="229" y="236"/>
                      <a:pt x="229" y="236"/>
                    </a:cubicBezTo>
                    <a:cubicBezTo>
                      <a:pt x="229" y="236"/>
                      <a:pt x="229" y="236"/>
                      <a:pt x="229" y="236"/>
                    </a:cubicBezTo>
                    <a:cubicBezTo>
                      <a:pt x="230" y="236"/>
                      <a:pt x="230" y="236"/>
                      <a:pt x="230" y="236"/>
                    </a:cubicBezTo>
                    <a:cubicBezTo>
                      <a:pt x="239" y="233"/>
                      <a:pt x="239" y="233"/>
                      <a:pt x="239" y="233"/>
                    </a:cubicBezTo>
                    <a:cubicBezTo>
                      <a:pt x="239" y="233"/>
                      <a:pt x="239" y="233"/>
                      <a:pt x="239" y="233"/>
                    </a:cubicBezTo>
                    <a:cubicBezTo>
                      <a:pt x="240" y="233"/>
                      <a:pt x="240" y="233"/>
                      <a:pt x="240" y="233"/>
                    </a:cubicBezTo>
                    <a:cubicBezTo>
                      <a:pt x="245" y="233"/>
                      <a:pt x="247" y="234"/>
                      <a:pt x="249" y="236"/>
                    </a:cubicBezTo>
                    <a:cubicBezTo>
                      <a:pt x="249" y="247"/>
                      <a:pt x="249" y="247"/>
                      <a:pt x="249" y="247"/>
                    </a:cubicBezTo>
                    <a:cubicBezTo>
                      <a:pt x="249" y="247"/>
                      <a:pt x="249" y="247"/>
                      <a:pt x="249" y="247"/>
                    </a:cubicBezTo>
                    <a:cubicBezTo>
                      <a:pt x="251" y="248"/>
                      <a:pt x="251" y="248"/>
                      <a:pt x="251" y="248"/>
                    </a:cubicBezTo>
                    <a:cubicBezTo>
                      <a:pt x="255" y="249"/>
                      <a:pt x="255" y="249"/>
                      <a:pt x="255" y="249"/>
                    </a:cubicBezTo>
                    <a:cubicBezTo>
                      <a:pt x="261" y="249"/>
                      <a:pt x="261" y="249"/>
                      <a:pt x="261" y="249"/>
                    </a:cubicBezTo>
                    <a:cubicBezTo>
                      <a:pt x="271" y="246"/>
                      <a:pt x="271" y="246"/>
                      <a:pt x="271" y="246"/>
                    </a:cubicBezTo>
                    <a:cubicBezTo>
                      <a:pt x="277" y="241"/>
                      <a:pt x="277" y="241"/>
                      <a:pt x="277" y="241"/>
                    </a:cubicBezTo>
                    <a:cubicBezTo>
                      <a:pt x="278" y="236"/>
                      <a:pt x="278" y="236"/>
                      <a:pt x="278" y="236"/>
                    </a:cubicBezTo>
                    <a:cubicBezTo>
                      <a:pt x="275" y="233"/>
                      <a:pt x="275" y="233"/>
                      <a:pt x="275" y="233"/>
                    </a:cubicBezTo>
                    <a:cubicBezTo>
                      <a:pt x="265" y="229"/>
                      <a:pt x="265" y="229"/>
                      <a:pt x="265" y="229"/>
                    </a:cubicBezTo>
                    <a:cubicBezTo>
                      <a:pt x="265" y="229"/>
                      <a:pt x="265" y="229"/>
                      <a:pt x="265" y="229"/>
                    </a:cubicBezTo>
                    <a:cubicBezTo>
                      <a:pt x="264" y="229"/>
                      <a:pt x="264" y="229"/>
                      <a:pt x="264" y="229"/>
                    </a:cubicBezTo>
                    <a:cubicBezTo>
                      <a:pt x="264" y="229"/>
                      <a:pt x="264" y="229"/>
                      <a:pt x="264" y="229"/>
                    </a:cubicBezTo>
                    <a:cubicBezTo>
                      <a:pt x="264" y="229"/>
                      <a:pt x="264" y="229"/>
                      <a:pt x="264" y="229"/>
                    </a:cubicBezTo>
                    <a:cubicBezTo>
                      <a:pt x="252" y="217"/>
                      <a:pt x="252" y="217"/>
                      <a:pt x="252" y="217"/>
                    </a:cubicBezTo>
                    <a:cubicBezTo>
                      <a:pt x="253" y="216"/>
                      <a:pt x="253" y="216"/>
                      <a:pt x="253" y="216"/>
                    </a:cubicBezTo>
                    <a:cubicBezTo>
                      <a:pt x="259" y="211"/>
                      <a:pt x="259" y="211"/>
                      <a:pt x="259" y="211"/>
                    </a:cubicBezTo>
                    <a:cubicBezTo>
                      <a:pt x="259" y="210"/>
                      <a:pt x="259" y="210"/>
                      <a:pt x="259" y="210"/>
                    </a:cubicBezTo>
                    <a:cubicBezTo>
                      <a:pt x="259" y="210"/>
                      <a:pt x="259" y="210"/>
                      <a:pt x="259" y="210"/>
                    </a:cubicBezTo>
                    <a:cubicBezTo>
                      <a:pt x="265" y="208"/>
                      <a:pt x="265" y="208"/>
                      <a:pt x="265" y="208"/>
                    </a:cubicBezTo>
                    <a:cubicBezTo>
                      <a:pt x="265" y="208"/>
                      <a:pt x="265" y="208"/>
                      <a:pt x="265" y="208"/>
                    </a:cubicBezTo>
                    <a:cubicBezTo>
                      <a:pt x="267" y="208"/>
                      <a:pt x="267" y="208"/>
                      <a:pt x="267" y="208"/>
                    </a:cubicBezTo>
                    <a:cubicBezTo>
                      <a:pt x="275" y="209"/>
                      <a:pt x="275" y="209"/>
                      <a:pt x="275" y="209"/>
                    </a:cubicBezTo>
                    <a:cubicBezTo>
                      <a:pt x="275" y="209"/>
                      <a:pt x="275" y="209"/>
                      <a:pt x="275" y="209"/>
                    </a:cubicBezTo>
                    <a:cubicBezTo>
                      <a:pt x="275" y="210"/>
                      <a:pt x="275" y="210"/>
                      <a:pt x="275" y="210"/>
                    </a:cubicBezTo>
                    <a:cubicBezTo>
                      <a:pt x="275" y="207"/>
                      <a:pt x="275" y="207"/>
                      <a:pt x="275" y="207"/>
                    </a:cubicBezTo>
                    <a:cubicBezTo>
                      <a:pt x="272" y="201"/>
                      <a:pt x="272" y="201"/>
                      <a:pt x="272" y="201"/>
                    </a:cubicBezTo>
                    <a:cubicBezTo>
                      <a:pt x="266" y="198"/>
                      <a:pt x="266" y="198"/>
                      <a:pt x="266" y="198"/>
                    </a:cubicBezTo>
                    <a:cubicBezTo>
                      <a:pt x="259" y="187"/>
                      <a:pt x="259" y="187"/>
                      <a:pt x="259" y="187"/>
                    </a:cubicBezTo>
                    <a:cubicBezTo>
                      <a:pt x="259" y="187"/>
                      <a:pt x="259" y="187"/>
                      <a:pt x="259" y="187"/>
                    </a:cubicBezTo>
                    <a:cubicBezTo>
                      <a:pt x="258" y="186"/>
                      <a:pt x="258" y="186"/>
                      <a:pt x="258" y="186"/>
                    </a:cubicBezTo>
                    <a:cubicBezTo>
                      <a:pt x="258" y="186"/>
                      <a:pt x="258" y="186"/>
                      <a:pt x="258" y="186"/>
                    </a:cubicBezTo>
                    <a:cubicBezTo>
                      <a:pt x="255" y="173"/>
                      <a:pt x="255" y="173"/>
                      <a:pt x="255" y="173"/>
                    </a:cubicBezTo>
                    <a:cubicBezTo>
                      <a:pt x="255" y="163"/>
                      <a:pt x="255" y="163"/>
                      <a:pt x="255" y="163"/>
                    </a:cubicBezTo>
                    <a:cubicBezTo>
                      <a:pt x="261" y="157"/>
                      <a:pt x="261" y="157"/>
                      <a:pt x="261" y="157"/>
                    </a:cubicBezTo>
                    <a:cubicBezTo>
                      <a:pt x="271" y="157"/>
                      <a:pt x="271" y="157"/>
                      <a:pt x="271" y="157"/>
                    </a:cubicBezTo>
                    <a:cubicBezTo>
                      <a:pt x="293" y="159"/>
                      <a:pt x="293" y="159"/>
                      <a:pt x="293" y="159"/>
                    </a:cubicBezTo>
                    <a:cubicBezTo>
                      <a:pt x="303" y="144"/>
                      <a:pt x="303" y="144"/>
                      <a:pt x="303" y="144"/>
                    </a:cubicBezTo>
                    <a:cubicBezTo>
                      <a:pt x="303" y="143"/>
                      <a:pt x="303" y="143"/>
                      <a:pt x="303" y="143"/>
                    </a:cubicBezTo>
                    <a:cubicBezTo>
                      <a:pt x="304" y="143"/>
                      <a:pt x="304" y="143"/>
                      <a:pt x="304" y="143"/>
                    </a:cubicBezTo>
                    <a:cubicBezTo>
                      <a:pt x="313" y="139"/>
                      <a:pt x="313" y="139"/>
                      <a:pt x="313" y="139"/>
                    </a:cubicBezTo>
                    <a:cubicBezTo>
                      <a:pt x="317" y="130"/>
                      <a:pt x="317" y="130"/>
                      <a:pt x="317" y="130"/>
                    </a:cubicBezTo>
                    <a:cubicBezTo>
                      <a:pt x="317" y="129"/>
                      <a:pt x="317" y="129"/>
                      <a:pt x="317" y="129"/>
                    </a:cubicBezTo>
                    <a:cubicBezTo>
                      <a:pt x="327" y="121"/>
                      <a:pt x="327" y="121"/>
                      <a:pt x="327" y="121"/>
                    </a:cubicBezTo>
                    <a:cubicBezTo>
                      <a:pt x="332" y="112"/>
                      <a:pt x="332" y="112"/>
                      <a:pt x="332" y="112"/>
                    </a:cubicBezTo>
                    <a:cubicBezTo>
                      <a:pt x="332" y="112"/>
                      <a:pt x="332" y="112"/>
                      <a:pt x="332" y="112"/>
                    </a:cubicBezTo>
                    <a:cubicBezTo>
                      <a:pt x="333" y="112"/>
                      <a:pt x="333" y="112"/>
                      <a:pt x="333" y="112"/>
                    </a:cubicBezTo>
                    <a:cubicBezTo>
                      <a:pt x="333" y="111"/>
                      <a:pt x="333" y="111"/>
                      <a:pt x="333" y="111"/>
                    </a:cubicBezTo>
                    <a:cubicBezTo>
                      <a:pt x="333" y="111"/>
                      <a:pt x="333" y="111"/>
                      <a:pt x="333" y="111"/>
                    </a:cubicBezTo>
                    <a:cubicBezTo>
                      <a:pt x="337" y="107"/>
                      <a:pt x="337" y="107"/>
                      <a:pt x="337" y="107"/>
                    </a:cubicBezTo>
                    <a:cubicBezTo>
                      <a:pt x="341" y="99"/>
                      <a:pt x="341" y="99"/>
                      <a:pt x="341" y="99"/>
                    </a:cubicBezTo>
                    <a:cubicBezTo>
                      <a:pt x="343" y="87"/>
                      <a:pt x="343" y="87"/>
                      <a:pt x="343" y="87"/>
                    </a:cubicBezTo>
                    <a:cubicBezTo>
                      <a:pt x="343" y="86"/>
                      <a:pt x="343" y="86"/>
                      <a:pt x="343" y="86"/>
                    </a:cubicBezTo>
                    <a:cubicBezTo>
                      <a:pt x="343" y="85"/>
                      <a:pt x="343" y="85"/>
                      <a:pt x="343" y="85"/>
                    </a:cubicBezTo>
                    <a:cubicBezTo>
                      <a:pt x="350" y="81"/>
                      <a:pt x="350" y="81"/>
                      <a:pt x="350" y="81"/>
                    </a:cubicBezTo>
                    <a:cubicBezTo>
                      <a:pt x="351" y="79"/>
                      <a:pt x="351" y="79"/>
                      <a:pt x="351" y="79"/>
                    </a:cubicBezTo>
                    <a:cubicBezTo>
                      <a:pt x="342" y="78"/>
                      <a:pt x="342" y="78"/>
                      <a:pt x="342" y="78"/>
                    </a:cubicBezTo>
                    <a:cubicBezTo>
                      <a:pt x="326" y="79"/>
                      <a:pt x="326" y="79"/>
                      <a:pt x="326" y="79"/>
                    </a:cubicBezTo>
                    <a:cubicBezTo>
                      <a:pt x="325" y="78"/>
                      <a:pt x="325" y="78"/>
                      <a:pt x="325" y="78"/>
                    </a:cubicBezTo>
                    <a:cubicBezTo>
                      <a:pt x="319" y="73"/>
                      <a:pt x="319" y="73"/>
                      <a:pt x="319" y="73"/>
                    </a:cubicBezTo>
                    <a:cubicBezTo>
                      <a:pt x="319" y="73"/>
                      <a:pt x="319" y="73"/>
                      <a:pt x="319" y="73"/>
                    </a:cubicBezTo>
                    <a:cubicBezTo>
                      <a:pt x="319" y="73"/>
                      <a:pt x="319" y="73"/>
                      <a:pt x="319" y="73"/>
                    </a:cubicBezTo>
                    <a:cubicBezTo>
                      <a:pt x="319" y="73"/>
                      <a:pt x="319" y="73"/>
                      <a:pt x="319" y="73"/>
                    </a:cubicBezTo>
                    <a:cubicBezTo>
                      <a:pt x="315" y="68"/>
                      <a:pt x="315" y="68"/>
                      <a:pt x="315" y="68"/>
                    </a:cubicBezTo>
                    <a:cubicBezTo>
                      <a:pt x="315" y="69"/>
                      <a:pt x="315" y="69"/>
                      <a:pt x="315" y="69"/>
                    </a:cubicBezTo>
                    <a:cubicBezTo>
                      <a:pt x="314" y="69"/>
                      <a:pt x="314" y="69"/>
                      <a:pt x="314" y="69"/>
                    </a:cubicBezTo>
                    <a:cubicBezTo>
                      <a:pt x="313" y="71"/>
                      <a:pt x="311" y="71"/>
                      <a:pt x="309" y="71"/>
                    </a:cubicBezTo>
                    <a:cubicBezTo>
                      <a:pt x="307" y="72"/>
                      <a:pt x="307" y="72"/>
                      <a:pt x="307" y="72"/>
                    </a:cubicBezTo>
                    <a:cubicBezTo>
                      <a:pt x="306" y="73"/>
                      <a:pt x="305" y="73"/>
                      <a:pt x="304" y="73"/>
                    </a:cubicBezTo>
                    <a:cubicBezTo>
                      <a:pt x="303" y="73"/>
                      <a:pt x="303" y="71"/>
                      <a:pt x="302" y="69"/>
                    </a:cubicBezTo>
                    <a:cubicBezTo>
                      <a:pt x="302" y="67"/>
                      <a:pt x="301" y="65"/>
                      <a:pt x="299" y="63"/>
                    </a:cubicBezTo>
                    <a:cubicBezTo>
                      <a:pt x="298" y="63"/>
                      <a:pt x="298" y="63"/>
                      <a:pt x="298" y="63"/>
                    </a:cubicBezTo>
                    <a:cubicBezTo>
                      <a:pt x="298" y="63"/>
                      <a:pt x="298" y="63"/>
                      <a:pt x="298" y="63"/>
                    </a:cubicBezTo>
                    <a:cubicBezTo>
                      <a:pt x="298" y="63"/>
                      <a:pt x="298" y="63"/>
                      <a:pt x="298" y="63"/>
                    </a:cubicBezTo>
                    <a:cubicBezTo>
                      <a:pt x="296" y="57"/>
                      <a:pt x="296" y="57"/>
                      <a:pt x="296" y="57"/>
                    </a:cubicBezTo>
                    <a:cubicBezTo>
                      <a:pt x="294" y="57"/>
                      <a:pt x="294" y="57"/>
                      <a:pt x="294" y="57"/>
                    </a:cubicBezTo>
                    <a:cubicBezTo>
                      <a:pt x="288" y="61"/>
                      <a:pt x="288" y="61"/>
                      <a:pt x="288" y="61"/>
                    </a:cubicBezTo>
                    <a:cubicBezTo>
                      <a:pt x="288" y="62"/>
                      <a:pt x="288" y="62"/>
                      <a:pt x="288" y="62"/>
                    </a:cubicBezTo>
                    <a:cubicBezTo>
                      <a:pt x="287" y="62"/>
                      <a:pt x="287" y="62"/>
                      <a:pt x="287" y="62"/>
                    </a:cubicBezTo>
                    <a:cubicBezTo>
                      <a:pt x="273" y="65"/>
                      <a:pt x="273" y="65"/>
                      <a:pt x="273" y="65"/>
                    </a:cubicBezTo>
                    <a:cubicBezTo>
                      <a:pt x="273" y="65"/>
                      <a:pt x="273" y="65"/>
                      <a:pt x="273" y="65"/>
                    </a:cubicBezTo>
                    <a:cubicBezTo>
                      <a:pt x="272" y="64"/>
                      <a:pt x="272" y="64"/>
                      <a:pt x="272" y="64"/>
                    </a:cubicBezTo>
                    <a:cubicBezTo>
                      <a:pt x="263" y="58"/>
                      <a:pt x="263" y="58"/>
                      <a:pt x="263" y="58"/>
                    </a:cubicBezTo>
                    <a:cubicBezTo>
                      <a:pt x="263" y="58"/>
                      <a:pt x="263" y="58"/>
                      <a:pt x="263" y="58"/>
                    </a:cubicBezTo>
                    <a:cubicBezTo>
                      <a:pt x="262" y="57"/>
                      <a:pt x="262" y="57"/>
                      <a:pt x="262" y="57"/>
                    </a:cubicBezTo>
                    <a:cubicBezTo>
                      <a:pt x="262" y="57"/>
                      <a:pt x="262" y="57"/>
                      <a:pt x="262" y="57"/>
                    </a:cubicBezTo>
                    <a:cubicBezTo>
                      <a:pt x="262" y="57"/>
                      <a:pt x="262" y="57"/>
                      <a:pt x="262" y="57"/>
                    </a:cubicBezTo>
                    <a:cubicBezTo>
                      <a:pt x="259" y="52"/>
                      <a:pt x="259" y="52"/>
                      <a:pt x="259" y="52"/>
                    </a:cubicBezTo>
                    <a:cubicBezTo>
                      <a:pt x="253" y="59"/>
                      <a:pt x="253" y="59"/>
                      <a:pt x="253" y="59"/>
                    </a:cubicBezTo>
                    <a:cubicBezTo>
                      <a:pt x="248" y="65"/>
                      <a:pt x="244" y="67"/>
                      <a:pt x="242" y="65"/>
                    </a:cubicBezTo>
                    <a:cubicBezTo>
                      <a:pt x="233" y="60"/>
                      <a:pt x="233" y="60"/>
                      <a:pt x="233" y="60"/>
                    </a:cubicBezTo>
                    <a:cubicBezTo>
                      <a:pt x="226" y="59"/>
                      <a:pt x="226" y="59"/>
                      <a:pt x="226" y="59"/>
                    </a:cubicBezTo>
                    <a:cubicBezTo>
                      <a:pt x="225" y="60"/>
                      <a:pt x="225" y="60"/>
                      <a:pt x="225" y="60"/>
                    </a:cubicBezTo>
                    <a:cubicBezTo>
                      <a:pt x="219" y="55"/>
                      <a:pt x="219" y="55"/>
                      <a:pt x="219" y="55"/>
                    </a:cubicBezTo>
                    <a:cubicBezTo>
                      <a:pt x="219" y="55"/>
                      <a:pt x="219" y="55"/>
                      <a:pt x="219" y="55"/>
                    </a:cubicBezTo>
                    <a:cubicBezTo>
                      <a:pt x="218" y="55"/>
                      <a:pt x="218" y="55"/>
                      <a:pt x="218" y="55"/>
                    </a:cubicBezTo>
                    <a:cubicBezTo>
                      <a:pt x="221" y="44"/>
                      <a:pt x="221" y="44"/>
                      <a:pt x="221" y="44"/>
                    </a:cubicBezTo>
                    <a:cubicBezTo>
                      <a:pt x="221" y="40"/>
                      <a:pt x="221" y="40"/>
                      <a:pt x="221" y="40"/>
                    </a:cubicBezTo>
                    <a:cubicBezTo>
                      <a:pt x="217" y="39"/>
                      <a:pt x="217" y="39"/>
                      <a:pt x="217" y="39"/>
                    </a:cubicBezTo>
                    <a:cubicBezTo>
                      <a:pt x="217" y="39"/>
                      <a:pt x="217" y="39"/>
                      <a:pt x="217" y="39"/>
                    </a:cubicBezTo>
                    <a:cubicBezTo>
                      <a:pt x="208" y="29"/>
                      <a:pt x="208" y="29"/>
                      <a:pt x="208" y="29"/>
                    </a:cubicBezTo>
                    <a:cubicBezTo>
                      <a:pt x="209" y="23"/>
                      <a:pt x="209" y="23"/>
                      <a:pt x="209" y="23"/>
                    </a:cubicBezTo>
                    <a:cubicBezTo>
                      <a:pt x="188" y="21"/>
                      <a:pt x="188" y="21"/>
                      <a:pt x="188" y="21"/>
                    </a:cubicBezTo>
                    <a:cubicBezTo>
                      <a:pt x="180" y="16"/>
                      <a:pt x="180" y="16"/>
                      <a:pt x="180" y="16"/>
                    </a:cubicBezTo>
                    <a:cubicBezTo>
                      <a:pt x="178" y="15"/>
                      <a:pt x="176" y="13"/>
                      <a:pt x="175" y="9"/>
                    </a:cubicBezTo>
                    <a:cubicBezTo>
                      <a:pt x="174" y="6"/>
                      <a:pt x="174" y="6"/>
                      <a:pt x="174" y="6"/>
                    </a:cubicBezTo>
                    <a:cubicBezTo>
                      <a:pt x="172" y="0"/>
                      <a:pt x="172" y="0"/>
                      <a:pt x="172" y="0"/>
                    </a:cubicBezTo>
                    <a:cubicBezTo>
                      <a:pt x="169" y="0"/>
                      <a:pt x="169" y="0"/>
                      <a:pt x="169" y="0"/>
                    </a:cubicBezTo>
                    <a:cubicBezTo>
                      <a:pt x="163" y="5"/>
                      <a:pt x="163" y="5"/>
                      <a:pt x="163" y="5"/>
                    </a:cubicBezTo>
                    <a:cubicBezTo>
                      <a:pt x="155" y="15"/>
                      <a:pt x="155" y="15"/>
                      <a:pt x="155" y="15"/>
                    </a:cubicBezTo>
                    <a:cubicBezTo>
                      <a:pt x="157" y="21"/>
                      <a:pt x="157" y="21"/>
                      <a:pt x="157" y="21"/>
                    </a:cubicBezTo>
                    <a:cubicBezTo>
                      <a:pt x="159" y="30"/>
                      <a:pt x="159" y="30"/>
                      <a:pt x="159" y="30"/>
                    </a:cubicBezTo>
                    <a:cubicBezTo>
                      <a:pt x="159" y="31"/>
                      <a:pt x="159" y="31"/>
                      <a:pt x="159" y="31"/>
                    </a:cubicBezTo>
                    <a:cubicBezTo>
                      <a:pt x="160" y="31"/>
                      <a:pt x="160" y="31"/>
                      <a:pt x="160" y="31"/>
                    </a:cubicBezTo>
                    <a:cubicBezTo>
                      <a:pt x="159" y="31"/>
                      <a:pt x="159" y="31"/>
                      <a:pt x="159" y="31"/>
                    </a:cubicBezTo>
                    <a:cubicBezTo>
                      <a:pt x="159" y="31"/>
                      <a:pt x="159" y="31"/>
                      <a:pt x="159" y="31"/>
                    </a:cubicBezTo>
                    <a:cubicBezTo>
                      <a:pt x="159" y="34"/>
                      <a:pt x="156" y="35"/>
                      <a:pt x="153" y="35"/>
                    </a:cubicBezTo>
                    <a:cubicBezTo>
                      <a:pt x="145" y="35"/>
                      <a:pt x="145" y="35"/>
                      <a:pt x="145" y="35"/>
                    </a:cubicBezTo>
                    <a:cubicBezTo>
                      <a:pt x="140" y="33"/>
                      <a:pt x="140" y="33"/>
                      <a:pt x="140" y="33"/>
                    </a:cubicBezTo>
                    <a:cubicBezTo>
                      <a:pt x="134" y="35"/>
                      <a:pt x="134" y="35"/>
                      <a:pt x="134" y="35"/>
                    </a:cubicBezTo>
                    <a:cubicBezTo>
                      <a:pt x="133" y="35"/>
                      <a:pt x="133" y="35"/>
                      <a:pt x="133" y="35"/>
                    </a:cubicBezTo>
                    <a:cubicBezTo>
                      <a:pt x="132" y="35"/>
                      <a:pt x="132" y="35"/>
                      <a:pt x="132" y="35"/>
                    </a:cubicBezTo>
                    <a:cubicBezTo>
                      <a:pt x="131" y="41"/>
                      <a:pt x="131" y="41"/>
                      <a:pt x="131" y="41"/>
                    </a:cubicBezTo>
                    <a:cubicBezTo>
                      <a:pt x="131" y="41"/>
                      <a:pt x="131" y="41"/>
                      <a:pt x="131" y="41"/>
                    </a:cubicBezTo>
                    <a:cubicBezTo>
                      <a:pt x="131" y="43"/>
                      <a:pt x="131" y="43"/>
                      <a:pt x="131" y="43"/>
                    </a:cubicBezTo>
                    <a:cubicBezTo>
                      <a:pt x="129" y="43"/>
                      <a:pt x="129" y="43"/>
                      <a:pt x="129" y="43"/>
                    </a:cubicBezTo>
                    <a:cubicBezTo>
                      <a:pt x="119" y="39"/>
                      <a:pt x="119" y="39"/>
                      <a:pt x="119" y="39"/>
                    </a:cubicBezTo>
                    <a:cubicBezTo>
                      <a:pt x="119" y="43"/>
                      <a:pt x="120" y="45"/>
                      <a:pt x="121" y="48"/>
                    </a:cubicBezTo>
                    <a:cubicBezTo>
                      <a:pt x="123" y="51"/>
                      <a:pt x="123" y="53"/>
                      <a:pt x="122" y="55"/>
                    </a:cubicBezTo>
                    <a:cubicBezTo>
                      <a:pt x="121" y="58"/>
                      <a:pt x="121" y="58"/>
                      <a:pt x="121" y="58"/>
                    </a:cubicBezTo>
                    <a:cubicBezTo>
                      <a:pt x="119" y="59"/>
                      <a:pt x="116" y="60"/>
                      <a:pt x="111" y="59"/>
                    </a:cubicBezTo>
                    <a:cubicBezTo>
                      <a:pt x="104" y="59"/>
                      <a:pt x="104" y="59"/>
                      <a:pt x="104" y="59"/>
                    </a:cubicBezTo>
                    <a:cubicBezTo>
                      <a:pt x="103" y="71"/>
                      <a:pt x="103" y="71"/>
                      <a:pt x="103" y="71"/>
                    </a:cubicBezTo>
                    <a:cubicBezTo>
                      <a:pt x="95" y="67"/>
                      <a:pt x="95" y="67"/>
                      <a:pt x="95" y="67"/>
                    </a:cubicBezTo>
                    <a:cubicBezTo>
                      <a:pt x="94" y="67"/>
                      <a:pt x="94" y="67"/>
                      <a:pt x="94" y="67"/>
                    </a:cubicBezTo>
                    <a:cubicBezTo>
                      <a:pt x="94" y="67"/>
                      <a:pt x="94" y="67"/>
                      <a:pt x="94" y="67"/>
                    </a:cubicBezTo>
                    <a:cubicBezTo>
                      <a:pt x="89" y="59"/>
                      <a:pt x="89" y="59"/>
                      <a:pt x="89" y="59"/>
                    </a:cubicBezTo>
                    <a:cubicBezTo>
                      <a:pt x="80" y="55"/>
                      <a:pt x="80" y="55"/>
                      <a:pt x="80" y="55"/>
                    </a:cubicBezTo>
                    <a:cubicBezTo>
                      <a:pt x="77" y="50"/>
                      <a:pt x="77" y="50"/>
                      <a:pt x="77" y="50"/>
                    </a:cubicBezTo>
                    <a:cubicBezTo>
                      <a:pt x="74" y="53"/>
                      <a:pt x="74" y="53"/>
                      <a:pt x="74" y="53"/>
                    </a:cubicBezTo>
                    <a:cubicBezTo>
                      <a:pt x="73" y="53"/>
                      <a:pt x="73" y="53"/>
                      <a:pt x="73" y="53"/>
                    </a:cubicBezTo>
                    <a:cubicBezTo>
                      <a:pt x="67" y="54"/>
                      <a:pt x="67" y="54"/>
                      <a:pt x="67" y="54"/>
                    </a:cubicBezTo>
                    <a:cubicBezTo>
                      <a:pt x="66" y="54"/>
                      <a:pt x="66" y="54"/>
                      <a:pt x="66" y="54"/>
                    </a:cubicBezTo>
                    <a:cubicBezTo>
                      <a:pt x="63" y="47"/>
                      <a:pt x="63" y="47"/>
                      <a:pt x="63" y="47"/>
                    </a:cubicBezTo>
                    <a:cubicBezTo>
                      <a:pt x="59" y="43"/>
                      <a:pt x="59" y="43"/>
                      <a:pt x="59" y="43"/>
                    </a:cubicBezTo>
                    <a:cubicBezTo>
                      <a:pt x="59" y="42"/>
                      <a:pt x="59" y="42"/>
                      <a:pt x="59" y="42"/>
                    </a:cubicBezTo>
                    <a:cubicBezTo>
                      <a:pt x="56" y="38"/>
                      <a:pt x="54" y="35"/>
                      <a:pt x="53" y="33"/>
                    </a:cubicBezTo>
                    <a:cubicBezTo>
                      <a:pt x="53" y="32"/>
                      <a:pt x="53" y="31"/>
                      <a:pt x="51" y="31"/>
                    </a:cubicBezTo>
                    <a:cubicBezTo>
                      <a:pt x="49" y="31"/>
                      <a:pt x="49" y="31"/>
                      <a:pt x="49" y="31"/>
                    </a:cubicBezTo>
                    <a:cubicBezTo>
                      <a:pt x="46" y="29"/>
                      <a:pt x="44" y="27"/>
                      <a:pt x="43" y="23"/>
                    </a:cubicBezTo>
                    <a:cubicBezTo>
                      <a:pt x="41" y="17"/>
                      <a:pt x="41" y="17"/>
                      <a:pt x="41" y="17"/>
                    </a:cubicBezTo>
                    <a:cubicBezTo>
                      <a:pt x="41" y="11"/>
                      <a:pt x="41" y="11"/>
                      <a:pt x="41" y="11"/>
                    </a:cubicBezTo>
                    <a:cubicBezTo>
                      <a:pt x="39" y="6"/>
                      <a:pt x="39" y="6"/>
                      <a:pt x="39" y="6"/>
                    </a:cubicBezTo>
                    <a:cubicBezTo>
                      <a:pt x="34" y="7"/>
                      <a:pt x="34" y="7"/>
                      <a:pt x="34" y="7"/>
                    </a:cubicBezTo>
                    <a:cubicBezTo>
                      <a:pt x="33" y="7"/>
                      <a:pt x="33" y="7"/>
                      <a:pt x="33" y="7"/>
                    </a:cubicBezTo>
                    <a:cubicBezTo>
                      <a:pt x="33" y="7"/>
                      <a:pt x="33" y="7"/>
                      <a:pt x="33" y="7"/>
                    </a:cubicBezTo>
                    <a:close/>
                  </a:path>
                </a:pathLst>
              </a:custGeom>
              <a:grpFill/>
              <a:ln>
                <a:noFill/>
              </a:ln>
            </p:spPr>
            <p:txBody>
              <a:bodyPr/>
              <a:lstStyle/>
              <a:p>
                <a:pPr>
                  <a:defRPr/>
                </a:pPr>
                <a:endParaRPr lang="zh-CN" altLang="en-US">
                  <a:solidFill>
                    <a:prstClr val="black"/>
                  </a:solidFill>
                  <a:latin typeface="Calibri"/>
                  <a:ea typeface="宋体"/>
                </a:endParaRPr>
              </a:p>
            </p:txBody>
          </p:sp>
          <p:sp>
            <p:nvSpPr>
              <p:cNvPr id="15" name="Freeform 11"/>
              <p:cNvSpPr/>
              <p:nvPr/>
            </p:nvSpPr>
            <p:spPr bwMode="auto">
              <a:xfrm>
                <a:off x="671513" y="3346102"/>
                <a:ext cx="2363788" cy="1435100"/>
              </a:xfrm>
              <a:custGeom>
                <a:avLst/>
                <a:gdLst>
                  <a:gd name="T0" fmla="*/ 67 w 629"/>
                  <a:gd name="T1" fmla="*/ 18 h 382"/>
                  <a:gd name="T2" fmla="*/ 34 w 629"/>
                  <a:gd name="T3" fmla="*/ 29 h 382"/>
                  <a:gd name="T4" fmla="*/ 21 w 629"/>
                  <a:gd name="T5" fmla="*/ 54 h 382"/>
                  <a:gd name="T6" fmla="*/ 10 w 629"/>
                  <a:gd name="T7" fmla="*/ 105 h 382"/>
                  <a:gd name="T8" fmla="*/ 9 w 629"/>
                  <a:gd name="T9" fmla="*/ 119 h 382"/>
                  <a:gd name="T10" fmla="*/ 31 w 629"/>
                  <a:gd name="T11" fmla="*/ 166 h 382"/>
                  <a:gd name="T12" fmla="*/ 65 w 629"/>
                  <a:gd name="T13" fmla="*/ 204 h 382"/>
                  <a:gd name="T14" fmla="*/ 92 w 629"/>
                  <a:gd name="T15" fmla="*/ 196 h 382"/>
                  <a:gd name="T16" fmla="*/ 118 w 629"/>
                  <a:gd name="T17" fmla="*/ 230 h 382"/>
                  <a:gd name="T18" fmla="*/ 145 w 629"/>
                  <a:gd name="T19" fmla="*/ 250 h 382"/>
                  <a:gd name="T20" fmla="*/ 157 w 629"/>
                  <a:gd name="T21" fmla="*/ 271 h 382"/>
                  <a:gd name="T22" fmla="*/ 189 w 629"/>
                  <a:gd name="T23" fmla="*/ 293 h 382"/>
                  <a:gd name="T24" fmla="*/ 204 w 629"/>
                  <a:gd name="T25" fmla="*/ 302 h 382"/>
                  <a:gd name="T26" fmla="*/ 236 w 629"/>
                  <a:gd name="T27" fmla="*/ 314 h 382"/>
                  <a:gd name="T28" fmla="*/ 299 w 629"/>
                  <a:gd name="T29" fmla="*/ 324 h 382"/>
                  <a:gd name="T30" fmla="*/ 297 w 629"/>
                  <a:gd name="T31" fmla="*/ 350 h 382"/>
                  <a:gd name="T32" fmla="*/ 387 w 629"/>
                  <a:gd name="T33" fmla="*/ 339 h 382"/>
                  <a:gd name="T34" fmla="*/ 397 w 629"/>
                  <a:gd name="T35" fmla="*/ 369 h 382"/>
                  <a:gd name="T36" fmla="*/ 479 w 629"/>
                  <a:gd name="T37" fmla="*/ 357 h 382"/>
                  <a:gd name="T38" fmla="*/ 513 w 629"/>
                  <a:gd name="T39" fmla="*/ 340 h 382"/>
                  <a:gd name="T40" fmla="*/ 569 w 629"/>
                  <a:gd name="T41" fmla="*/ 360 h 382"/>
                  <a:gd name="T42" fmla="*/ 570 w 629"/>
                  <a:gd name="T43" fmla="*/ 358 h 382"/>
                  <a:gd name="T44" fmla="*/ 597 w 629"/>
                  <a:gd name="T45" fmla="*/ 348 h 382"/>
                  <a:gd name="T46" fmla="*/ 608 w 629"/>
                  <a:gd name="T47" fmla="*/ 332 h 382"/>
                  <a:gd name="T48" fmla="*/ 624 w 629"/>
                  <a:gd name="T49" fmla="*/ 281 h 382"/>
                  <a:gd name="T50" fmla="*/ 617 w 629"/>
                  <a:gd name="T51" fmla="*/ 248 h 382"/>
                  <a:gd name="T52" fmla="*/ 601 w 629"/>
                  <a:gd name="T53" fmla="*/ 207 h 382"/>
                  <a:gd name="T54" fmla="*/ 593 w 629"/>
                  <a:gd name="T55" fmla="*/ 192 h 382"/>
                  <a:gd name="T56" fmla="*/ 583 w 629"/>
                  <a:gd name="T57" fmla="*/ 197 h 382"/>
                  <a:gd name="T58" fmla="*/ 558 w 629"/>
                  <a:gd name="T59" fmla="*/ 203 h 382"/>
                  <a:gd name="T60" fmla="*/ 532 w 629"/>
                  <a:gd name="T61" fmla="*/ 214 h 382"/>
                  <a:gd name="T62" fmla="*/ 513 w 629"/>
                  <a:gd name="T63" fmla="*/ 190 h 382"/>
                  <a:gd name="T64" fmla="*/ 496 w 629"/>
                  <a:gd name="T65" fmla="*/ 172 h 382"/>
                  <a:gd name="T66" fmla="*/ 443 w 629"/>
                  <a:gd name="T67" fmla="*/ 166 h 382"/>
                  <a:gd name="T68" fmla="*/ 403 w 629"/>
                  <a:gd name="T69" fmla="*/ 150 h 382"/>
                  <a:gd name="T70" fmla="*/ 389 w 629"/>
                  <a:gd name="T71" fmla="*/ 134 h 382"/>
                  <a:gd name="T72" fmla="*/ 369 w 629"/>
                  <a:gd name="T73" fmla="*/ 136 h 382"/>
                  <a:gd name="T74" fmla="*/ 347 w 629"/>
                  <a:gd name="T75" fmla="*/ 98 h 382"/>
                  <a:gd name="T76" fmla="*/ 356 w 629"/>
                  <a:gd name="T77" fmla="*/ 74 h 382"/>
                  <a:gd name="T78" fmla="*/ 357 w 629"/>
                  <a:gd name="T79" fmla="*/ 40 h 382"/>
                  <a:gd name="T80" fmla="*/ 357 w 629"/>
                  <a:gd name="T81" fmla="*/ 22 h 382"/>
                  <a:gd name="T82" fmla="*/ 355 w 629"/>
                  <a:gd name="T83" fmla="*/ 20 h 382"/>
                  <a:gd name="T84" fmla="*/ 347 w 629"/>
                  <a:gd name="T85" fmla="*/ 15 h 382"/>
                  <a:gd name="T86" fmla="*/ 305 w 629"/>
                  <a:gd name="T87" fmla="*/ 2 h 382"/>
                  <a:gd name="T88" fmla="*/ 260 w 629"/>
                  <a:gd name="T89" fmla="*/ 12 h 382"/>
                  <a:gd name="T90" fmla="*/ 221 w 629"/>
                  <a:gd name="T91" fmla="*/ 18 h 382"/>
                  <a:gd name="T92" fmla="*/ 206 w 629"/>
                  <a:gd name="T93" fmla="*/ 20 h 382"/>
                  <a:gd name="T94" fmla="*/ 171 w 629"/>
                  <a:gd name="T95" fmla="*/ 18 h 382"/>
                  <a:gd name="T96" fmla="*/ 152 w 629"/>
                  <a:gd name="T97" fmla="*/ 0 h 382"/>
                  <a:gd name="T98" fmla="*/ 135 w 629"/>
                  <a:gd name="T99" fmla="*/ 10 h 382"/>
                  <a:gd name="T100" fmla="*/ 92 w 629"/>
                  <a:gd name="T101" fmla="*/ 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382">
                    <a:moveTo>
                      <a:pt x="77" y="2"/>
                    </a:moveTo>
                    <a:cubicBezTo>
                      <a:pt x="77" y="2"/>
                      <a:pt x="77" y="2"/>
                      <a:pt x="77" y="2"/>
                    </a:cubicBezTo>
                    <a:cubicBezTo>
                      <a:pt x="76" y="6"/>
                      <a:pt x="73" y="8"/>
                      <a:pt x="70" y="11"/>
                    </a:cubicBezTo>
                    <a:cubicBezTo>
                      <a:pt x="67" y="12"/>
                      <a:pt x="67" y="14"/>
                      <a:pt x="67" y="16"/>
                    </a:cubicBezTo>
                    <a:cubicBezTo>
                      <a:pt x="67" y="18"/>
                      <a:pt x="67" y="18"/>
                      <a:pt x="67" y="18"/>
                    </a:cubicBezTo>
                    <a:cubicBezTo>
                      <a:pt x="67" y="20"/>
                      <a:pt x="65" y="23"/>
                      <a:pt x="62" y="28"/>
                    </a:cubicBezTo>
                    <a:cubicBezTo>
                      <a:pt x="62" y="30"/>
                      <a:pt x="62" y="30"/>
                      <a:pt x="62" y="30"/>
                    </a:cubicBezTo>
                    <a:cubicBezTo>
                      <a:pt x="61" y="31"/>
                      <a:pt x="59" y="32"/>
                      <a:pt x="57" y="32"/>
                    </a:cubicBezTo>
                    <a:cubicBezTo>
                      <a:pt x="34" y="29"/>
                      <a:pt x="34" y="29"/>
                      <a:pt x="34" y="29"/>
                    </a:cubicBezTo>
                    <a:cubicBezTo>
                      <a:pt x="34" y="29"/>
                      <a:pt x="34" y="29"/>
                      <a:pt x="34" y="29"/>
                    </a:cubicBezTo>
                    <a:cubicBezTo>
                      <a:pt x="32" y="34"/>
                      <a:pt x="32" y="34"/>
                      <a:pt x="32" y="34"/>
                    </a:cubicBezTo>
                    <a:cubicBezTo>
                      <a:pt x="32" y="35"/>
                      <a:pt x="32" y="35"/>
                      <a:pt x="32" y="35"/>
                    </a:cubicBezTo>
                    <a:cubicBezTo>
                      <a:pt x="32" y="35"/>
                      <a:pt x="32" y="35"/>
                      <a:pt x="32" y="35"/>
                    </a:cubicBezTo>
                    <a:cubicBezTo>
                      <a:pt x="32" y="35"/>
                      <a:pt x="32" y="35"/>
                      <a:pt x="32" y="35"/>
                    </a:cubicBezTo>
                    <a:cubicBezTo>
                      <a:pt x="26" y="44"/>
                      <a:pt x="22" y="50"/>
                      <a:pt x="21" y="54"/>
                    </a:cubicBezTo>
                    <a:cubicBezTo>
                      <a:pt x="21" y="56"/>
                      <a:pt x="23" y="63"/>
                      <a:pt x="29" y="75"/>
                    </a:cubicBezTo>
                    <a:cubicBezTo>
                      <a:pt x="32" y="84"/>
                      <a:pt x="32" y="84"/>
                      <a:pt x="32" y="84"/>
                    </a:cubicBezTo>
                    <a:cubicBezTo>
                      <a:pt x="34" y="88"/>
                      <a:pt x="33" y="92"/>
                      <a:pt x="29" y="98"/>
                    </a:cubicBezTo>
                    <a:cubicBezTo>
                      <a:pt x="22" y="105"/>
                      <a:pt x="22" y="105"/>
                      <a:pt x="22" y="105"/>
                    </a:cubicBezTo>
                    <a:cubicBezTo>
                      <a:pt x="10" y="105"/>
                      <a:pt x="10" y="105"/>
                      <a:pt x="10" y="105"/>
                    </a:cubicBezTo>
                    <a:cubicBezTo>
                      <a:pt x="7" y="92"/>
                      <a:pt x="7" y="92"/>
                      <a:pt x="7" y="92"/>
                    </a:cubicBezTo>
                    <a:cubicBezTo>
                      <a:pt x="4" y="108"/>
                      <a:pt x="4" y="108"/>
                      <a:pt x="4" y="108"/>
                    </a:cubicBezTo>
                    <a:cubicBezTo>
                      <a:pt x="9" y="116"/>
                      <a:pt x="9" y="116"/>
                      <a:pt x="9" y="116"/>
                    </a:cubicBezTo>
                    <a:cubicBezTo>
                      <a:pt x="10" y="117"/>
                      <a:pt x="10" y="118"/>
                      <a:pt x="9" y="118"/>
                    </a:cubicBezTo>
                    <a:cubicBezTo>
                      <a:pt x="9" y="119"/>
                      <a:pt x="9" y="119"/>
                      <a:pt x="9" y="119"/>
                    </a:cubicBezTo>
                    <a:cubicBezTo>
                      <a:pt x="7" y="120"/>
                      <a:pt x="5" y="124"/>
                      <a:pt x="2" y="131"/>
                    </a:cubicBezTo>
                    <a:cubicBezTo>
                      <a:pt x="0" y="137"/>
                      <a:pt x="1" y="143"/>
                      <a:pt x="6" y="150"/>
                    </a:cubicBezTo>
                    <a:cubicBezTo>
                      <a:pt x="15" y="150"/>
                      <a:pt x="15" y="150"/>
                      <a:pt x="15" y="150"/>
                    </a:cubicBezTo>
                    <a:cubicBezTo>
                      <a:pt x="19" y="150"/>
                      <a:pt x="23" y="156"/>
                      <a:pt x="30" y="165"/>
                    </a:cubicBezTo>
                    <a:cubicBezTo>
                      <a:pt x="31" y="166"/>
                      <a:pt x="31" y="166"/>
                      <a:pt x="31" y="166"/>
                    </a:cubicBezTo>
                    <a:cubicBezTo>
                      <a:pt x="31" y="166"/>
                      <a:pt x="31" y="166"/>
                      <a:pt x="31" y="166"/>
                    </a:cubicBezTo>
                    <a:cubicBezTo>
                      <a:pt x="31" y="168"/>
                      <a:pt x="32" y="170"/>
                      <a:pt x="34" y="172"/>
                    </a:cubicBezTo>
                    <a:cubicBezTo>
                      <a:pt x="55" y="192"/>
                      <a:pt x="55" y="192"/>
                      <a:pt x="55" y="192"/>
                    </a:cubicBezTo>
                    <a:cubicBezTo>
                      <a:pt x="55" y="192"/>
                      <a:pt x="55" y="192"/>
                      <a:pt x="55" y="192"/>
                    </a:cubicBezTo>
                    <a:cubicBezTo>
                      <a:pt x="65" y="204"/>
                      <a:pt x="65" y="204"/>
                      <a:pt x="65" y="204"/>
                    </a:cubicBezTo>
                    <a:cubicBezTo>
                      <a:pt x="70" y="204"/>
                      <a:pt x="70" y="204"/>
                      <a:pt x="70" y="204"/>
                    </a:cubicBezTo>
                    <a:cubicBezTo>
                      <a:pt x="76" y="193"/>
                      <a:pt x="76" y="193"/>
                      <a:pt x="76" y="193"/>
                    </a:cubicBezTo>
                    <a:cubicBezTo>
                      <a:pt x="77" y="192"/>
                      <a:pt x="77" y="192"/>
                      <a:pt x="77" y="192"/>
                    </a:cubicBezTo>
                    <a:cubicBezTo>
                      <a:pt x="77" y="192"/>
                      <a:pt x="77" y="192"/>
                      <a:pt x="77" y="192"/>
                    </a:cubicBezTo>
                    <a:cubicBezTo>
                      <a:pt x="92" y="196"/>
                      <a:pt x="92" y="196"/>
                      <a:pt x="92" y="196"/>
                    </a:cubicBezTo>
                    <a:cubicBezTo>
                      <a:pt x="92" y="196"/>
                      <a:pt x="92" y="196"/>
                      <a:pt x="92" y="196"/>
                    </a:cubicBezTo>
                    <a:cubicBezTo>
                      <a:pt x="92" y="197"/>
                      <a:pt x="92" y="197"/>
                      <a:pt x="92" y="197"/>
                    </a:cubicBezTo>
                    <a:cubicBezTo>
                      <a:pt x="94" y="207"/>
                      <a:pt x="94" y="207"/>
                      <a:pt x="94" y="207"/>
                    </a:cubicBezTo>
                    <a:cubicBezTo>
                      <a:pt x="112" y="227"/>
                      <a:pt x="112" y="227"/>
                      <a:pt x="112" y="227"/>
                    </a:cubicBezTo>
                    <a:cubicBezTo>
                      <a:pt x="118" y="230"/>
                      <a:pt x="118" y="230"/>
                      <a:pt x="118" y="230"/>
                    </a:cubicBezTo>
                    <a:cubicBezTo>
                      <a:pt x="118" y="230"/>
                      <a:pt x="118" y="230"/>
                      <a:pt x="118" y="230"/>
                    </a:cubicBezTo>
                    <a:cubicBezTo>
                      <a:pt x="121" y="232"/>
                      <a:pt x="121" y="232"/>
                      <a:pt x="121" y="232"/>
                    </a:cubicBezTo>
                    <a:cubicBezTo>
                      <a:pt x="121" y="232"/>
                      <a:pt x="121" y="232"/>
                      <a:pt x="121" y="232"/>
                    </a:cubicBezTo>
                    <a:cubicBezTo>
                      <a:pt x="135" y="252"/>
                      <a:pt x="135" y="252"/>
                      <a:pt x="135" y="252"/>
                    </a:cubicBezTo>
                    <a:cubicBezTo>
                      <a:pt x="145" y="250"/>
                      <a:pt x="145" y="250"/>
                      <a:pt x="145" y="250"/>
                    </a:cubicBezTo>
                    <a:cubicBezTo>
                      <a:pt x="146" y="250"/>
                      <a:pt x="146" y="250"/>
                      <a:pt x="146" y="250"/>
                    </a:cubicBezTo>
                    <a:cubicBezTo>
                      <a:pt x="147" y="250"/>
                      <a:pt x="147" y="250"/>
                      <a:pt x="147" y="250"/>
                    </a:cubicBezTo>
                    <a:cubicBezTo>
                      <a:pt x="147" y="251"/>
                      <a:pt x="147" y="251"/>
                      <a:pt x="147" y="251"/>
                    </a:cubicBezTo>
                    <a:cubicBezTo>
                      <a:pt x="148" y="252"/>
                      <a:pt x="148" y="252"/>
                      <a:pt x="148" y="252"/>
                    </a:cubicBezTo>
                    <a:cubicBezTo>
                      <a:pt x="157" y="271"/>
                      <a:pt x="157" y="271"/>
                      <a:pt x="157" y="271"/>
                    </a:cubicBezTo>
                    <a:cubicBezTo>
                      <a:pt x="168" y="278"/>
                      <a:pt x="168" y="278"/>
                      <a:pt x="168" y="278"/>
                    </a:cubicBezTo>
                    <a:cubicBezTo>
                      <a:pt x="177" y="280"/>
                      <a:pt x="177" y="280"/>
                      <a:pt x="177" y="280"/>
                    </a:cubicBezTo>
                    <a:cubicBezTo>
                      <a:pt x="182" y="292"/>
                      <a:pt x="182" y="292"/>
                      <a:pt x="182" y="292"/>
                    </a:cubicBezTo>
                    <a:cubicBezTo>
                      <a:pt x="189" y="292"/>
                      <a:pt x="189" y="292"/>
                      <a:pt x="189" y="292"/>
                    </a:cubicBezTo>
                    <a:cubicBezTo>
                      <a:pt x="189" y="293"/>
                      <a:pt x="189" y="293"/>
                      <a:pt x="189" y="293"/>
                    </a:cubicBezTo>
                    <a:cubicBezTo>
                      <a:pt x="189" y="293"/>
                      <a:pt x="189" y="293"/>
                      <a:pt x="189" y="293"/>
                    </a:cubicBezTo>
                    <a:cubicBezTo>
                      <a:pt x="203" y="301"/>
                      <a:pt x="203" y="301"/>
                      <a:pt x="203" y="301"/>
                    </a:cubicBezTo>
                    <a:cubicBezTo>
                      <a:pt x="203" y="301"/>
                      <a:pt x="203" y="301"/>
                      <a:pt x="203" y="301"/>
                    </a:cubicBezTo>
                    <a:cubicBezTo>
                      <a:pt x="203" y="301"/>
                      <a:pt x="203" y="301"/>
                      <a:pt x="203" y="301"/>
                    </a:cubicBezTo>
                    <a:cubicBezTo>
                      <a:pt x="204" y="302"/>
                      <a:pt x="204" y="302"/>
                      <a:pt x="204" y="302"/>
                    </a:cubicBezTo>
                    <a:cubicBezTo>
                      <a:pt x="214" y="314"/>
                      <a:pt x="214" y="314"/>
                      <a:pt x="214" y="314"/>
                    </a:cubicBezTo>
                    <a:cubicBezTo>
                      <a:pt x="229" y="312"/>
                      <a:pt x="229" y="312"/>
                      <a:pt x="229" y="312"/>
                    </a:cubicBezTo>
                    <a:cubicBezTo>
                      <a:pt x="230" y="312"/>
                      <a:pt x="230" y="312"/>
                      <a:pt x="230" y="312"/>
                    </a:cubicBezTo>
                    <a:cubicBezTo>
                      <a:pt x="236" y="314"/>
                      <a:pt x="236" y="314"/>
                      <a:pt x="236" y="314"/>
                    </a:cubicBezTo>
                    <a:cubicBezTo>
                      <a:pt x="236" y="314"/>
                      <a:pt x="236" y="314"/>
                      <a:pt x="236" y="314"/>
                    </a:cubicBezTo>
                    <a:cubicBezTo>
                      <a:pt x="246" y="322"/>
                      <a:pt x="246" y="322"/>
                      <a:pt x="246" y="322"/>
                    </a:cubicBezTo>
                    <a:cubicBezTo>
                      <a:pt x="263" y="324"/>
                      <a:pt x="263" y="324"/>
                      <a:pt x="263" y="324"/>
                    </a:cubicBezTo>
                    <a:cubicBezTo>
                      <a:pt x="273" y="322"/>
                      <a:pt x="273" y="322"/>
                      <a:pt x="273" y="322"/>
                    </a:cubicBezTo>
                    <a:cubicBezTo>
                      <a:pt x="273" y="322"/>
                      <a:pt x="273" y="322"/>
                      <a:pt x="273" y="322"/>
                    </a:cubicBezTo>
                    <a:cubicBezTo>
                      <a:pt x="287" y="320"/>
                      <a:pt x="296" y="321"/>
                      <a:pt x="299" y="324"/>
                    </a:cubicBezTo>
                    <a:cubicBezTo>
                      <a:pt x="301" y="328"/>
                      <a:pt x="300" y="331"/>
                      <a:pt x="295" y="335"/>
                    </a:cubicBezTo>
                    <a:cubicBezTo>
                      <a:pt x="291" y="339"/>
                      <a:pt x="291" y="339"/>
                      <a:pt x="291" y="339"/>
                    </a:cubicBezTo>
                    <a:cubicBezTo>
                      <a:pt x="290" y="341"/>
                      <a:pt x="292" y="344"/>
                      <a:pt x="297" y="349"/>
                    </a:cubicBezTo>
                    <a:cubicBezTo>
                      <a:pt x="297" y="350"/>
                      <a:pt x="297" y="350"/>
                      <a:pt x="297" y="350"/>
                    </a:cubicBezTo>
                    <a:cubicBezTo>
                      <a:pt x="297" y="350"/>
                      <a:pt x="297" y="350"/>
                      <a:pt x="297" y="350"/>
                    </a:cubicBezTo>
                    <a:cubicBezTo>
                      <a:pt x="300" y="352"/>
                      <a:pt x="300" y="352"/>
                      <a:pt x="300" y="352"/>
                    </a:cubicBezTo>
                    <a:cubicBezTo>
                      <a:pt x="301" y="351"/>
                      <a:pt x="301" y="351"/>
                      <a:pt x="301" y="351"/>
                    </a:cubicBezTo>
                    <a:cubicBezTo>
                      <a:pt x="311" y="332"/>
                      <a:pt x="319" y="322"/>
                      <a:pt x="325" y="320"/>
                    </a:cubicBezTo>
                    <a:cubicBezTo>
                      <a:pt x="331" y="318"/>
                      <a:pt x="343" y="323"/>
                      <a:pt x="363" y="335"/>
                    </a:cubicBezTo>
                    <a:cubicBezTo>
                      <a:pt x="387" y="339"/>
                      <a:pt x="387" y="339"/>
                      <a:pt x="387" y="339"/>
                    </a:cubicBezTo>
                    <a:cubicBezTo>
                      <a:pt x="387" y="340"/>
                      <a:pt x="387" y="340"/>
                      <a:pt x="387" y="340"/>
                    </a:cubicBezTo>
                    <a:cubicBezTo>
                      <a:pt x="387" y="341"/>
                      <a:pt x="387" y="341"/>
                      <a:pt x="387" y="341"/>
                    </a:cubicBezTo>
                    <a:cubicBezTo>
                      <a:pt x="385" y="352"/>
                      <a:pt x="385" y="352"/>
                      <a:pt x="385" y="352"/>
                    </a:cubicBezTo>
                    <a:cubicBezTo>
                      <a:pt x="397" y="354"/>
                      <a:pt x="397" y="354"/>
                      <a:pt x="397" y="354"/>
                    </a:cubicBezTo>
                    <a:cubicBezTo>
                      <a:pt x="397" y="369"/>
                      <a:pt x="397" y="369"/>
                      <a:pt x="397" y="369"/>
                    </a:cubicBezTo>
                    <a:cubicBezTo>
                      <a:pt x="401" y="376"/>
                      <a:pt x="403" y="380"/>
                      <a:pt x="405" y="381"/>
                    </a:cubicBezTo>
                    <a:cubicBezTo>
                      <a:pt x="407" y="382"/>
                      <a:pt x="419" y="382"/>
                      <a:pt x="441" y="381"/>
                    </a:cubicBezTo>
                    <a:cubicBezTo>
                      <a:pt x="453" y="374"/>
                      <a:pt x="453" y="374"/>
                      <a:pt x="453" y="374"/>
                    </a:cubicBezTo>
                    <a:cubicBezTo>
                      <a:pt x="465" y="358"/>
                      <a:pt x="465" y="358"/>
                      <a:pt x="465" y="358"/>
                    </a:cubicBezTo>
                    <a:cubicBezTo>
                      <a:pt x="479" y="357"/>
                      <a:pt x="479" y="357"/>
                      <a:pt x="479" y="357"/>
                    </a:cubicBezTo>
                    <a:cubicBezTo>
                      <a:pt x="486" y="355"/>
                      <a:pt x="486" y="355"/>
                      <a:pt x="486" y="355"/>
                    </a:cubicBezTo>
                    <a:cubicBezTo>
                      <a:pt x="512" y="340"/>
                      <a:pt x="512" y="340"/>
                      <a:pt x="512" y="340"/>
                    </a:cubicBezTo>
                    <a:cubicBezTo>
                      <a:pt x="513" y="340"/>
                      <a:pt x="513" y="340"/>
                      <a:pt x="513" y="340"/>
                    </a:cubicBezTo>
                    <a:cubicBezTo>
                      <a:pt x="513" y="340"/>
                      <a:pt x="513" y="340"/>
                      <a:pt x="513" y="340"/>
                    </a:cubicBezTo>
                    <a:cubicBezTo>
                      <a:pt x="513" y="340"/>
                      <a:pt x="513" y="340"/>
                      <a:pt x="513" y="340"/>
                    </a:cubicBezTo>
                    <a:cubicBezTo>
                      <a:pt x="528" y="338"/>
                      <a:pt x="537" y="338"/>
                      <a:pt x="539" y="340"/>
                    </a:cubicBezTo>
                    <a:cubicBezTo>
                      <a:pt x="557" y="354"/>
                      <a:pt x="557" y="354"/>
                      <a:pt x="557" y="354"/>
                    </a:cubicBezTo>
                    <a:cubicBezTo>
                      <a:pt x="562" y="356"/>
                      <a:pt x="562" y="356"/>
                      <a:pt x="562" y="356"/>
                    </a:cubicBezTo>
                    <a:cubicBezTo>
                      <a:pt x="563" y="357"/>
                      <a:pt x="563" y="357"/>
                      <a:pt x="563" y="357"/>
                    </a:cubicBezTo>
                    <a:cubicBezTo>
                      <a:pt x="569" y="360"/>
                      <a:pt x="569" y="360"/>
                      <a:pt x="569" y="360"/>
                    </a:cubicBezTo>
                    <a:cubicBezTo>
                      <a:pt x="570" y="360"/>
                      <a:pt x="570" y="360"/>
                      <a:pt x="570" y="360"/>
                    </a:cubicBezTo>
                    <a:cubicBezTo>
                      <a:pt x="570" y="359"/>
                      <a:pt x="570" y="359"/>
                      <a:pt x="570" y="359"/>
                    </a:cubicBezTo>
                    <a:cubicBezTo>
                      <a:pt x="570" y="358"/>
                      <a:pt x="570" y="358"/>
                      <a:pt x="570" y="358"/>
                    </a:cubicBezTo>
                    <a:cubicBezTo>
                      <a:pt x="570" y="358"/>
                      <a:pt x="570" y="358"/>
                      <a:pt x="570" y="358"/>
                    </a:cubicBezTo>
                    <a:cubicBezTo>
                      <a:pt x="570" y="358"/>
                      <a:pt x="570" y="358"/>
                      <a:pt x="570" y="358"/>
                    </a:cubicBezTo>
                    <a:cubicBezTo>
                      <a:pt x="573" y="346"/>
                      <a:pt x="573" y="346"/>
                      <a:pt x="573" y="346"/>
                    </a:cubicBezTo>
                    <a:cubicBezTo>
                      <a:pt x="571" y="342"/>
                      <a:pt x="571" y="339"/>
                      <a:pt x="573" y="337"/>
                    </a:cubicBezTo>
                    <a:cubicBezTo>
                      <a:pt x="573" y="335"/>
                      <a:pt x="575" y="334"/>
                      <a:pt x="579" y="333"/>
                    </a:cubicBezTo>
                    <a:cubicBezTo>
                      <a:pt x="585" y="332"/>
                      <a:pt x="590" y="337"/>
                      <a:pt x="596" y="348"/>
                    </a:cubicBezTo>
                    <a:cubicBezTo>
                      <a:pt x="597" y="348"/>
                      <a:pt x="597" y="348"/>
                      <a:pt x="597" y="348"/>
                    </a:cubicBezTo>
                    <a:cubicBezTo>
                      <a:pt x="597" y="348"/>
                      <a:pt x="597" y="348"/>
                      <a:pt x="597" y="348"/>
                    </a:cubicBezTo>
                    <a:cubicBezTo>
                      <a:pt x="607" y="344"/>
                      <a:pt x="607" y="344"/>
                      <a:pt x="607" y="344"/>
                    </a:cubicBezTo>
                    <a:cubicBezTo>
                      <a:pt x="609" y="344"/>
                      <a:pt x="610" y="342"/>
                      <a:pt x="610" y="340"/>
                    </a:cubicBezTo>
                    <a:cubicBezTo>
                      <a:pt x="608" y="332"/>
                      <a:pt x="608" y="332"/>
                      <a:pt x="608" y="332"/>
                    </a:cubicBezTo>
                    <a:cubicBezTo>
                      <a:pt x="608" y="332"/>
                      <a:pt x="608" y="332"/>
                      <a:pt x="608" y="332"/>
                    </a:cubicBezTo>
                    <a:cubicBezTo>
                      <a:pt x="607" y="329"/>
                      <a:pt x="608" y="326"/>
                      <a:pt x="611" y="325"/>
                    </a:cubicBezTo>
                    <a:cubicBezTo>
                      <a:pt x="615" y="322"/>
                      <a:pt x="615" y="322"/>
                      <a:pt x="615" y="322"/>
                    </a:cubicBezTo>
                    <a:cubicBezTo>
                      <a:pt x="623" y="312"/>
                      <a:pt x="623" y="312"/>
                      <a:pt x="623" y="312"/>
                    </a:cubicBezTo>
                    <a:cubicBezTo>
                      <a:pt x="629" y="299"/>
                      <a:pt x="629" y="299"/>
                      <a:pt x="629" y="299"/>
                    </a:cubicBezTo>
                    <a:cubicBezTo>
                      <a:pt x="624" y="291"/>
                      <a:pt x="623" y="285"/>
                      <a:pt x="624" y="281"/>
                    </a:cubicBezTo>
                    <a:cubicBezTo>
                      <a:pt x="625" y="270"/>
                      <a:pt x="625" y="270"/>
                      <a:pt x="625" y="270"/>
                    </a:cubicBezTo>
                    <a:cubicBezTo>
                      <a:pt x="623" y="265"/>
                      <a:pt x="622" y="262"/>
                      <a:pt x="622" y="259"/>
                    </a:cubicBezTo>
                    <a:cubicBezTo>
                      <a:pt x="622" y="258"/>
                      <a:pt x="620" y="254"/>
                      <a:pt x="617" y="249"/>
                    </a:cubicBezTo>
                    <a:cubicBezTo>
                      <a:pt x="617" y="249"/>
                      <a:pt x="617" y="249"/>
                      <a:pt x="617" y="249"/>
                    </a:cubicBezTo>
                    <a:cubicBezTo>
                      <a:pt x="617" y="248"/>
                      <a:pt x="617" y="248"/>
                      <a:pt x="617" y="248"/>
                    </a:cubicBezTo>
                    <a:cubicBezTo>
                      <a:pt x="615" y="234"/>
                      <a:pt x="615" y="234"/>
                      <a:pt x="615" y="234"/>
                    </a:cubicBezTo>
                    <a:cubicBezTo>
                      <a:pt x="615" y="231"/>
                      <a:pt x="615" y="228"/>
                      <a:pt x="615" y="224"/>
                    </a:cubicBezTo>
                    <a:cubicBezTo>
                      <a:pt x="612" y="221"/>
                      <a:pt x="609" y="218"/>
                      <a:pt x="608" y="216"/>
                    </a:cubicBezTo>
                    <a:cubicBezTo>
                      <a:pt x="602" y="208"/>
                      <a:pt x="602" y="208"/>
                      <a:pt x="602" y="208"/>
                    </a:cubicBezTo>
                    <a:cubicBezTo>
                      <a:pt x="601" y="207"/>
                      <a:pt x="601" y="207"/>
                      <a:pt x="601" y="207"/>
                    </a:cubicBezTo>
                    <a:cubicBezTo>
                      <a:pt x="601" y="206"/>
                      <a:pt x="601" y="206"/>
                      <a:pt x="601" y="206"/>
                    </a:cubicBezTo>
                    <a:cubicBezTo>
                      <a:pt x="601" y="206"/>
                      <a:pt x="601" y="206"/>
                      <a:pt x="601" y="206"/>
                    </a:cubicBezTo>
                    <a:cubicBezTo>
                      <a:pt x="599" y="196"/>
                      <a:pt x="599" y="196"/>
                      <a:pt x="599" y="196"/>
                    </a:cubicBezTo>
                    <a:cubicBezTo>
                      <a:pt x="593" y="191"/>
                      <a:pt x="593" y="191"/>
                      <a:pt x="593" y="191"/>
                    </a:cubicBezTo>
                    <a:cubicBezTo>
                      <a:pt x="593" y="192"/>
                      <a:pt x="593" y="192"/>
                      <a:pt x="593" y="192"/>
                    </a:cubicBezTo>
                    <a:cubicBezTo>
                      <a:pt x="582" y="182"/>
                      <a:pt x="582" y="182"/>
                      <a:pt x="582" y="182"/>
                    </a:cubicBezTo>
                    <a:cubicBezTo>
                      <a:pt x="582" y="183"/>
                      <a:pt x="582" y="183"/>
                      <a:pt x="582" y="183"/>
                    </a:cubicBezTo>
                    <a:cubicBezTo>
                      <a:pt x="583" y="196"/>
                      <a:pt x="583" y="196"/>
                      <a:pt x="583" y="196"/>
                    </a:cubicBezTo>
                    <a:cubicBezTo>
                      <a:pt x="583" y="196"/>
                      <a:pt x="583" y="196"/>
                      <a:pt x="583" y="196"/>
                    </a:cubicBezTo>
                    <a:cubicBezTo>
                      <a:pt x="583" y="197"/>
                      <a:pt x="583" y="197"/>
                      <a:pt x="583" y="197"/>
                    </a:cubicBezTo>
                    <a:cubicBezTo>
                      <a:pt x="577" y="200"/>
                      <a:pt x="577" y="200"/>
                      <a:pt x="577" y="200"/>
                    </a:cubicBezTo>
                    <a:cubicBezTo>
                      <a:pt x="577" y="208"/>
                      <a:pt x="577" y="208"/>
                      <a:pt x="577" y="208"/>
                    </a:cubicBezTo>
                    <a:cubicBezTo>
                      <a:pt x="577" y="209"/>
                      <a:pt x="577" y="209"/>
                      <a:pt x="577" y="209"/>
                    </a:cubicBezTo>
                    <a:cubicBezTo>
                      <a:pt x="563" y="214"/>
                      <a:pt x="563" y="214"/>
                      <a:pt x="563" y="214"/>
                    </a:cubicBezTo>
                    <a:cubicBezTo>
                      <a:pt x="558" y="203"/>
                      <a:pt x="558" y="203"/>
                      <a:pt x="558" y="203"/>
                    </a:cubicBezTo>
                    <a:cubicBezTo>
                      <a:pt x="555" y="202"/>
                      <a:pt x="555" y="202"/>
                      <a:pt x="555" y="202"/>
                    </a:cubicBezTo>
                    <a:cubicBezTo>
                      <a:pt x="551" y="207"/>
                      <a:pt x="551" y="207"/>
                      <a:pt x="551" y="207"/>
                    </a:cubicBezTo>
                    <a:cubicBezTo>
                      <a:pt x="548" y="215"/>
                      <a:pt x="548" y="215"/>
                      <a:pt x="548" y="215"/>
                    </a:cubicBezTo>
                    <a:cubicBezTo>
                      <a:pt x="538" y="218"/>
                      <a:pt x="538" y="218"/>
                      <a:pt x="538" y="218"/>
                    </a:cubicBezTo>
                    <a:cubicBezTo>
                      <a:pt x="532" y="214"/>
                      <a:pt x="532" y="214"/>
                      <a:pt x="532" y="214"/>
                    </a:cubicBezTo>
                    <a:cubicBezTo>
                      <a:pt x="524" y="211"/>
                      <a:pt x="524" y="211"/>
                      <a:pt x="524" y="211"/>
                    </a:cubicBezTo>
                    <a:cubicBezTo>
                      <a:pt x="522" y="200"/>
                      <a:pt x="522" y="200"/>
                      <a:pt x="522" y="200"/>
                    </a:cubicBezTo>
                    <a:cubicBezTo>
                      <a:pt x="519" y="193"/>
                      <a:pt x="519" y="193"/>
                      <a:pt x="519" y="193"/>
                    </a:cubicBezTo>
                    <a:cubicBezTo>
                      <a:pt x="514" y="191"/>
                      <a:pt x="514" y="191"/>
                      <a:pt x="514" y="191"/>
                    </a:cubicBezTo>
                    <a:cubicBezTo>
                      <a:pt x="513" y="190"/>
                      <a:pt x="513" y="190"/>
                      <a:pt x="513" y="190"/>
                    </a:cubicBezTo>
                    <a:cubicBezTo>
                      <a:pt x="510" y="186"/>
                      <a:pt x="510" y="186"/>
                      <a:pt x="510" y="186"/>
                    </a:cubicBezTo>
                    <a:cubicBezTo>
                      <a:pt x="510" y="186"/>
                      <a:pt x="510" y="186"/>
                      <a:pt x="510" y="186"/>
                    </a:cubicBezTo>
                    <a:cubicBezTo>
                      <a:pt x="506" y="180"/>
                      <a:pt x="506" y="180"/>
                      <a:pt x="506" y="180"/>
                    </a:cubicBezTo>
                    <a:cubicBezTo>
                      <a:pt x="501" y="172"/>
                      <a:pt x="501" y="172"/>
                      <a:pt x="501" y="172"/>
                    </a:cubicBezTo>
                    <a:cubicBezTo>
                      <a:pt x="496" y="172"/>
                      <a:pt x="496" y="172"/>
                      <a:pt x="496" y="172"/>
                    </a:cubicBezTo>
                    <a:cubicBezTo>
                      <a:pt x="488" y="175"/>
                      <a:pt x="488" y="175"/>
                      <a:pt x="488" y="175"/>
                    </a:cubicBezTo>
                    <a:cubicBezTo>
                      <a:pt x="487" y="176"/>
                      <a:pt x="487" y="176"/>
                      <a:pt x="487" y="176"/>
                    </a:cubicBezTo>
                    <a:cubicBezTo>
                      <a:pt x="467" y="174"/>
                      <a:pt x="467" y="174"/>
                      <a:pt x="467" y="174"/>
                    </a:cubicBezTo>
                    <a:cubicBezTo>
                      <a:pt x="451" y="171"/>
                      <a:pt x="451" y="171"/>
                      <a:pt x="451" y="171"/>
                    </a:cubicBezTo>
                    <a:cubicBezTo>
                      <a:pt x="450" y="170"/>
                      <a:pt x="447" y="169"/>
                      <a:pt x="443" y="166"/>
                    </a:cubicBezTo>
                    <a:cubicBezTo>
                      <a:pt x="431" y="162"/>
                      <a:pt x="431" y="162"/>
                      <a:pt x="431" y="162"/>
                    </a:cubicBezTo>
                    <a:cubicBezTo>
                      <a:pt x="422" y="160"/>
                      <a:pt x="417" y="158"/>
                      <a:pt x="415" y="156"/>
                    </a:cubicBezTo>
                    <a:cubicBezTo>
                      <a:pt x="413" y="154"/>
                      <a:pt x="413" y="154"/>
                      <a:pt x="413" y="154"/>
                    </a:cubicBezTo>
                    <a:cubicBezTo>
                      <a:pt x="411" y="154"/>
                      <a:pt x="411" y="154"/>
                      <a:pt x="411" y="154"/>
                    </a:cubicBezTo>
                    <a:cubicBezTo>
                      <a:pt x="403" y="150"/>
                      <a:pt x="403" y="150"/>
                      <a:pt x="403" y="150"/>
                    </a:cubicBezTo>
                    <a:cubicBezTo>
                      <a:pt x="403" y="149"/>
                      <a:pt x="403" y="149"/>
                      <a:pt x="403" y="149"/>
                    </a:cubicBezTo>
                    <a:cubicBezTo>
                      <a:pt x="401" y="148"/>
                      <a:pt x="400" y="146"/>
                      <a:pt x="399" y="145"/>
                    </a:cubicBezTo>
                    <a:cubicBezTo>
                      <a:pt x="398" y="141"/>
                      <a:pt x="398" y="141"/>
                      <a:pt x="398" y="141"/>
                    </a:cubicBezTo>
                    <a:cubicBezTo>
                      <a:pt x="395" y="136"/>
                      <a:pt x="395" y="136"/>
                      <a:pt x="395" y="136"/>
                    </a:cubicBezTo>
                    <a:cubicBezTo>
                      <a:pt x="389" y="134"/>
                      <a:pt x="389" y="134"/>
                      <a:pt x="389" y="134"/>
                    </a:cubicBezTo>
                    <a:cubicBezTo>
                      <a:pt x="387" y="135"/>
                      <a:pt x="387" y="135"/>
                      <a:pt x="387" y="135"/>
                    </a:cubicBezTo>
                    <a:cubicBezTo>
                      <a:pt x="385" y="137"/>
                      <a:pt x="385" y="137"/>
                      <a:pt x="385" y="137"/>
                    </a:cubicBezTo>
                    <a:cubicBezTo>
                      <a:pt x="384" y="138"/>
                      <a:pt x="384" y="138"/>
                      <a:pt x="384" y="138"/>
                    </a:cubicBezTo>
                    <a:cubicBezTo>
                      <a:pt x="382" y="139"/>
                      <a:pt x="380" y="140"/>
                      <a:pt x="379" y="140"/>
                    </a:cubicBezTo>
                    <a:cubicBezTo>
                      <a:pt x="375" y="141"/>
                      <a:pt x="372" y="140"/>
                      <a:pt x="369" y="136"/>
                    </a:cubicBezTo>
                    <a:cubicBezTo>
                      <a:pt x="361" y="128"/>
                      <a:pt x="361" y="128"/>
                      <a:pt x="361" y="128"/>
                    </a:cubicBezTo>
                    <a:cubicBezTo>
                      <a:pt x="358" y="124"/>
                      <a:pt x="356" y="121"/>
                      <a:pt x="355" y="119"/>
                    </a:cubicBezTo>
                    <a:cubicBezTo>
                      <a:pt x="353" y="116"/>
                      <a:pt x="353" y="116"/>
                      <a:pt x="353" y="116"/>
                    </a:cubicBezTo>
                    <a:cubicBezTo>
                      <a:pt x="351" y="113"/>
                      <a:pt x="349" y="110"/>
                      <a:pt x="347" y="108"/>
                    </a:cubicBezTo>
                    <a:cubicBezTo>
                      <a:pt x="346" y="104"/>
                      <a:pt x="346" y="101"/>
                      <a:pt x="347" y="98"/>
                    </a:cubicBezTo>
                    <a:cubicBezTo>
                      <a:pt x="347" y="98"/>
                      <a:pt x="347" y="98"/>
                      <a:pt x="347" y="98"/>
                    </a:cubicBezTo>
                    <a:cubicBezTo>
                      <a:pt x="347" y="98"/>
                      <a:pt x="347" y="98"/>
                      <a:pt x="347" y="98"/>
                    </a:cubicBezTo>
                    <a:cubicBezTo>
                      <a:pt x="352" y="89"/>
                      <a:pt x="352" y="89"/>
                      <a:pt x="352" y="89"/>
                    </a:cubicBezTo>
                    <a:cubicBezTo>
                      <a:pt x="355" y="80"/>
                      <a:pt x="355" y="80"/>
                      <a:pt x="355" y="80"/>
                    </a:cubicBezTo>
                    <a:cubicBezTo>
                      <a:pt x="356" y="74"/>
                      <a:pt x="356" y="74"/>
                      <a:pt x="356" y="74"/>
                    </a:cubicBezTo>
                    <a:cubicBezTo>
                      <a:pt x="354" y="64"/>
                      <a:pt x="354" y="64"/>
                      <a:pt x="354" y="64"/>
                    </a:cubicBezTo>
                    <a:cubicBezTo>
                      <a:pt x="348" y="59"/>
                      <a:pt x="348" y="59"/>
                      <a:pt x="348" y="59"/>
                    </a:cubicBezTo>
                    <a:cubicBezTo>
                      <a:pt x="349" y="52"/>
                      <a:pt x="349" y="52"/>
                      <a:pt x="349" y="52"/>
                    </a:cubicBezTo>
                    <a:cubicBezTo>
                      <a:pt x="349" y="46"/>
                      <a:pt x="351" y="43"/>
                      <a:pt x="355" y="42"/>
                    </a:cubicBezTo>
                    <a:cubicBezTo>
                      <a:pt x="357" y="42"/>
                      <a:pt x="357" y="41"/>
                      <a:pt x="357" y="40"/>
                    </a:cubicBezTo>
                    <a:cubicBezTo>
                      <a:pt x="357" y="39"/>
                      <a:pt x="357" y="39"/>
                      <a:pt x="357" y="39"/>
                    </a:cubicBezTo>
                    <a:cubicBezTo>
                      <a:pt x="357" y="31"/>
                      <a:pt x="357" y="31"/>
                      <a:pt x="357" y="31"/>
                    </a:cubicBezTo>
                    <a:cubicBezTo>
                      <a:pt x="357" y="31"/>
                      <a:pt x="357" y="31"/>
                      <a:pt x="357" y="31"/>
                    </a:cubicBezTo>
                    <a:cubicBezTo>
                      <a:pt x="357" y="31"/>
                      <a:pt x="357" y="31"/>
                      <a:pt x="357" y="31"/>
                    </a:cubicBezTo>
                    <a:cubicBezTo>
                      <a:pt x="357" y="22"/>
                      <a:pt x="357" y="22"/>
                      <a:pt x="357" y="22"/>
                    </a:cubicBezTo>
                    <a:cubicBezTo>
                      <a:pt x="357" y="22"/>
                      <a:pt x="357" y="22"/>
                      <a:pt x="357" y="22"/>
                    </a:cubicBezTo>
                    <a:cubicBezTo>
                      <a:pt x="356" y="21"/>
                      <a:pt x="356" y="21"/>
                      <a:pt x="356" y="21"/>
                    </a:cubicBezTo>
                    <a:cubicBezTo>
                      <a:pt x="356" y="21"/>
                      <a:pt x="356" y="21"/>
                      <a:pt x="356" y="21"/>
                    </a:cubicBezTo>
                    <a:cubicBezTo>
                      <a:pt x="356" y="21"/>
                      <a:pt x="356" y="21"/>
                      <a:pt x="356" y="21"/>
                    </a:cubicBezTo>
                    <a:cubicBezTo>
                      <a:pt x="355" y="20"/>
                      <a:pt x="355" y="20"/>
                      <a:pt x="355" y="20"/>
                    </a:cubicBezTo>
                    <a:cubicBezTo>
                      <a:pt x="355" y="20"/>
                      <a:pt x="355" y="20"/>
                      <a:pt x="355" y="20"/>
                    </a:cubicBezTo>
                    <a:cubicBezTo>
                      <a:pt x="354" y="20"/>
                      <a:pt x="354" y="20"/>
                      <a:pt x="354" y="20"/>
                    </a:cubicBezTo>
                    <a:cubicBezTo>
                      <a:pt x="347" y="15"/>
                      <a:pt x="347" y="15"/>
                      <a:pt x="347" y="15"/>
                    </a:cubicBezTo>
                    <a:cubicBezTo>
                      <a:pt x="347" y="15"/>
                      <a:pt x="347" y="15"/>
                      <a:pt x="347" y="15"/>
                    </a:cubicBezTo>
                    <a:cubicBezTo>
                      <a:pt x="347" y="15"/>
                      <a:pt x="347" y="15"/>
                      <a:pt x="347" y="15"/>
                    </a:cubicBezTo>
                    <a:cubicBezTo>
                      <a:pt x="341" y="10"/>
                      <a:pt x="341" y="10"/>
                      <a:pt x="341" y="10"/>
                    </a:cubicBezTo>
                    <a:cubicBezTo>
                      <a:pt x="322" y="7"/>
                      <a:pt x="322" y="7"/>
                      <a:pt x="322" y="7"/>
                    </a:cubicBezTo>
                    <a:cubicBezTo>
                      <a:pt x="322" y="7"/>
                      <a:pt x="322" y="7"/>
                      <a:pt x="322" y="7"/>
                    </a:cubicBezTo>
                    <a:cubicBezTo>
                      <a:pt x="316" y="2"/>
                      <a:pt x="316" y="2"/>
                      <a:pt x="316" y="2"/>
                    </a:cubicBezTo>
                    <a:cubicBezTo>
                      <a:pt x="305" y="2"/>
                      <a:pt x="305" y="2"/>
                      <a:pt x="305" y="2"/>
                    </a:cubicBezTo>
                    <a:cubicBezTo>
                      <a:pt x="303" y="2"/>
                      <a:pt x="301" y="4"/>
                      <a:pt x="299" y="5"/>
                    </a:cubicBezTo>
                    <a:cubicBezTo>
                      <a:pt x="298" y="5"/>
                      <a:pt x="298" y="5"/>
                      <a:pt x="298" y="5"/>
                    </a:cubicBezTo>
                    <a:cubicBezTo>
                      <a:pt x="289" y="8"/>
                      <a:pt x="289" y="8"/>
                      <a:pt x="289" y="8"/>
                    </a:cubicBezTo>
                    <a:cubicBezTo>
                      <a:pt x="267" y="8"/>
                      <a:pt x="267" y="8"/>
                      <a:pt x="267" y="8"/>
                    </a:cubicBezTo>
                    <a:cubicBezTo>
                      <a:pt x="264" y="9"/>
                      <a:pt x="261" y="10"/>
                      <a:pt x="260" y="12"/>
                    </a:cubicBezTo>
                    <a:cubicBezTo>
                      <a:pt x="257" y="14"/>
                      <a:pt x="253" y="15"/>
                      <a:pt x="247" y="17"/>
                    </a:cubicBezTo>
                    <a:cubicBezTo>
                      <a:pt x="237" y="20"/>
                      <a:pt x="237" y="20"/>
                      <a:pt x="237" y="20"/>
                    </a:cubicBezTo>
                    <a:cubicBezTo>
                      <a:pt x="237" y="20"/>
                      <a:pt x="237" y="20"/>
                      <a:pt x="237" y="20"/>
                    </a:cubicBezTo>
                    <a:cubicBezTo>
                      <a:pt x="236" y="20"/>
                      <a:pt x="236" y="20"/>
                      <a:pt x="236" y="20"/>
                    </a:cubicBezTo>
                    <a:cubicBezTo>
                      <a:pt x="221" y="18"/>
                      <a:pt x="221" y="18"/>
                      <a:pt x="221" y="18"/>
                    </a:cubicBezTo>
                    <a:cubicBezTo>
                      <a:pt x="220" y="18"/>
                      <a:pt x="220" y="18"/>
                      <a:pt x="220" y="18"/>
                    </a:cubicBezTo>
                    <a:cubicBezTo>
                      <a:pt x="220" y="18"/>
                      <a:pt x="220" y="18"/>
                      <a:pt x="220" y="18"/>
                    </a:cubicBezTo>
                    <a:cubicBezTo>
                      <a:pt x="220" y="18"/>
                      <a:pt x="220" y="18"/>
                      <a:pt x="220" y="18"/>
                    </a:cubicBezTo>
                    <a:cubicBezTo>
                      <a:pt x="215" y="18"/>
                      <a:pt x="215" y="18"/>
                      <a:pt x="215" y="18"/>
                    </a:cubicBezTo>
                    <a:cubicBezTo>
                      <a:pt x="206" y="20"/>
                      <a:pt x="206" y="20"/>
                      <a:pt x="206" y="20"/>
                    </a:cubicBezTo>
                    <a:cubicBezTo>
                      <a:pt x="188" y="22"/>
                      <a:pt x="188" y="22"/>
                      <a:pt x="188" y="22"/>
                    </a:cubicBezTo>
                    <a:cubicBezTo>
                      <a:pt x="188" y="22"/>
                      <a:pt x="188" y="22"/>
                      <a:pt x="188" y="22"/>
                    </a:cubicBezTo>
                    <a:cubicBezTo>
                      <a:pt x="187" y="22"/>
                      <a:pt x="187" y="22"/>
                      <a:pt x="187" y="22"/>
                    </a:cubicBezTo>
                    <a:cubicBezTo>
                      <a:pt x="179" y="18"/>
                      <a:pt x="179" y="18"/>
                      <a:pt x="179" y="18"/>
                    </a:cubicBezTo>
                    <a:cubicBezTo>
                      <a:pt x="171" y="18"/>
                      <a:pt x="171" y="18"/>
                      <a:pt x="171" y="18"/>
                    </a:cubicBezTo>
                    <a:cubicBezTo>
                      <a:pt x="168" y="18"/>
                      <a:pt x="165" y="15"/>
                      <a:pt x="161" y="10"/>
                    </a:cubicBezTo>
                    <a:cubicBezTo>
                      <a:pt x="160" y="10"/>
                      <a:pt x="160" y="10"/>
                      <a:pt x="160" y="10"/>
                    </a:cubicBezTo>
                    <a:cubicBezTo>
                      <a:pt x="159" y="6"/>
                      <a:pt x="158" y="4"/>
                      <a:pt x="158" y="4"/>
                    </a:cubicBezTo>
                    <a:cubicBezTo>
                      <a:pt x="156" y="2"/>
                      <a:pt x="156" y="2"/>
                      <a:pt x="156" y="2"/>
                    </a:cubicBezTo>
                    <a:cubicBezTo>
                      <a:pt x="152" y="0"/>
                      <a:pt x="152" y="0"/>
                      <a:pt x="152" y="0"/>
                    </a:cubicBezTo>
                    <a:cubicBezTo>
                      <a:pt x="149" y="4"/>
                      <a:pt x="149" y="4"/>
                      <a:pt x="149" y="4"/>
                    </a:cubicBezTo>
                    <a:cubicBezTo>
                      <a:pt x="149" y="4"/>
                      <a:pt x="149" y="4"/>
                      <a:pt x="149" y="4"/>
                    </a:cubicBezTo>
                    <a:cubicBezTo>
                      <a:pt x="136" y="10"/>
                      <a:pt x="136" y="10"/>
                      <a:pt x="136" y="10"/>
                    </a:cubicBezTo>
                    <a:cubicBezTo>
                      <a:pt x="135" y="10"/>
                      <a:pt x="135" y="10"/>
                      <a:pt x="135" y="10"/>
                    </a:cubicBezTo>
                    <a:cubicBezTo>
                      <a:pt x="135" y="10"/>
                      <a:pt x="135" y="10"/>
                      <a:pt x="135" y="10"/>
                    </a:cubicBezTo>
                    <a:cubicBezTo>
                      <a:pt x="119" y="11"/>
                      <a:pt x="119" y="11"/>
                      <a:pt x="119" y="11"/>
                    </a:cubicBezTo>
                    <a:cubicBezTo>
                      <a:pt x="117" y="11"/>
                      <a:pt x="112" y="10"/>
                      <a:pt x="106" y="8"/>
                    </a:cubicBezTo>
                    <a:cubicBezTo>
                      <a:pt x="93" y="6"/>
                      <a:pt x="93" y="6"/>
                      <a:pt x="93" y="6"/>
                    </a:cubicBezTo>
                    <a:cubicBezTo>
                      <a:pt x="92" y="6"/>
                      <a:pt x="92" y="6"/>
                      <a:pt x="92" y="6"/>
                    </a:cubicBezTo>
                    <a:cubicBezTo>
                      <a:pt x="92" y="6"/>
                      <a:pt x="92" y="6"/>
                      <a:pt x="92" y="6"/>
                    </a:cubicBezTo>
                    <a:cubicBezTo>
                      <a:pt x="84" y="2"/>
                      <a:pt x="84" y="2"/>
                      <a:pt x="84" y="2"/>
                    </a:cubicBezTo>
                    <a:lnTo>
                      <a:pt x="77" y="2"/>
                    </a:lnTo>
                    <a:close/>
                  </a:path>
                </a:pathLst>
              </a:custGeom>
              <a:grpFill/>
              <a:ln>
                <a:noFill/>
              </a:ln>
            </p:spPr>
            <p:txBody>
              <a:bodyPr/>
              <a:lstStyle/>
              <a:p>
                <a:pPr>
                  <a:defRPr/>
                </a:pPr>
                <a:endParaRPr lang="zh-CN" altLang="en-US">
                  <a:solidFill>
                    <a:prstClr val="black"/>
                  </a:solidFill>
                  <a:latin typeface="Calibri"/>
                  <a:ea typeface="宋体"/>
                </a:endParaRPr>
              </a:p>
            </p:txBody>
          </p:sp>
          <p:sp>
            <p:nvSpPr>
              <p:cNvPr id="16" name="Freeform 12"/>
              <p:cNvSpPr/>
              <p:nvPr/>
            </p:nvSpPr>
            <p:spPr bwMode="auto">
              <a:xfrm>
                <a:off x="2824163" y="4541490"/>
                <a:ext cx="1068388" cy="1111250"/>
              </a:xfrm>
              <a:custGeom>
                <a:avLst/>
                <a:gdLst>
                  <a:gd name="T0" fmla="*/ 10 w 284"/>
                  <a:gd name="T1" fmla="*/ 182 h 296"/>
                  <a:gd name="T2" fmla="*/ 41 w 284"/>
                  <a:gd name="T3" fmla="*/ 181 h 296"/>
                  <a:gd name="T4" fmla="*/ 42 w 284"/>
                  <a:gd name="T5" fmla="*/ 195 h 296"/>
                  <a:gd name="T6" fmla="*/ 68 w 284"/>
                  <a:gd name="T7" fmla="*/ 221 h 296"/>
                  <a:gd name="T8" fmla="*/ 72 w 284"/>
                  <a:gd name="T9" fmla="*/ 260 h 296"/>
                  <a:gd name="T10" fmla="*/ 110 w 284"/>
                  <a:gd name="T11" fmla="*/ 270 h 296"/>
                  <a:gd name="T12" fmla="*/ 118 w 284"/>
                  <a:gd name="T13" fmla="*/ 282 h 296"/>
                  <a:gd name="T14" fmla="*/ 136 w 284"/>
                  <a:gd name="T15" fmla="*/ 296 h 296"/>
                  <a:gd name="T16" fmla="*/ 136 w 284"/>
                  <a:gd name="T17" fmla="*/ 284 h 296"/>
                  <a:gd name="T18" fmla="*/ 135 w 284"/>
                  <a:gd name="T19" fmla="*/ 244 h 296"/>
                  <a:gd name="T20" fmla="*/ 162 w 284"/>
                  <a:gd name="T21" fmla="*/ 236 h 296"/>
                  <a:gd name="T22" fmla="*/ 190 w 284"/>
                  <a:gd name="T23" fmla="*/ 236 h 296"/>
                  <a:gd name="T24" fmla="*/ 220 w 284"/>
                  <a:gd name="T25" fmla="*/ 233 h 296"/>
                  <a:gd name="T26" fmla="*/ 256 w 284"/>
                  <a:gd name="T27" fmla="*/ 211 h 296"/>
                  <a:gd name="T28" fmla="*/ 265 w 284"/>
                  <a:gd name="T29" fmla="*/ 214 h 296"/>
                  <a:gd name="T30" fmla="*/ 270 w 284"/>
                  <a:gd name="T31" fmla="*/ 216 h 296"/>
                  <a:gd name="T32" fmla="*/ 284 w 284"/>
                  <a:gd name="T33" fmla="*/ 205 h 296"/>
                  <a:gd name="T34" fmla="*/ 274 w 284"/>
                  <a:gd name="T35" fmla="*/ 194 h 296"/>
                  <a:gd name="T36" fmla="*/ 252 w 284"/>
                  <a:gd name="T37" fmla="*/ 180 h 296"/>
                  <a:gd name="T38" fmla="*/ 236 w 284"/>
                  <a:gd name="T39" fmla="*/ 182 h 296"/>
                  <a:gd name="T40" fmla="*/ 230 w 284"/>
                  <a:gd name="T41" fmla="*/ 170 h 296"/>
                  <a:gd name="T42" fmla="*/ 234 w 284"/>
                  <a:gd name="T43" fmla="*/ 155 h 296"/>
                  <a:gd name="T44" fmla="*/ 226 w 284"/>
                  <a:gd name="T45" fmla="*/ 136 h 296"/>
                  <a:gd name="T46" fmla="*/ 232 w 284"/>
                  <a:gd name="T47" fmla="*/ 106 h 296"/>
                  <a:gd name="T48" fmla="*/ 216 w 284"/>
                  <a:gd name="T49" fmla="*/ 102 h 296"/>
                  <a:gd name="T50" fmla="*/ 200 w 284"/>
                  <a:gd name="T51" fmla="*/ 84 h 296"/>
                  <a:gd name="T52" fmla="*/ 198 w 284"/>
                  <a:gd name="T53" fmla="*/ 74 h 296"/>
                  <a:gd name="T54" fmla="*/ 206 w 284"/>
                  <a:gd name="T55" fmla="*/ 66 h 296"/>
                  <a:gd name="T56" fmla="*/ 236 w 284"/>
                  <a:gd name="T57" fmla="*/ 63 h 296"/>
                  <a:gd name="T58" fmla="*/ 243 w 284"/>
                  <a:gd name="T59" fmla="*/ 66 h 296"/>
                  <a:gd name="T60" fmla="*/ 256 w 284"/>
                  <a:gd name="T61" fmla="*/ 54 h 296"/>
                  <a:gd name="T62" fmla="*/ 235 w 284"/>
                  <a:gd name="T63" fmla="*/ 52 h 296"/>
                  <a:gd name="T64" fmla="*/ 227 w 284"/>
                  <a:gd name="T65" fmla="*/ 44 h 296"/>
                  <a:gd name="T66" fmla="*/ 222 w 284"/>
                  <a:gd name="T67" fmla="*/ 22 h 296"/>
                  <a:gd name="T68" fmla="*/ 198 w 284"/>
                  <a:gd name="T69" fmla="*/ 34 h 296"/>
                  <a:gd name="T70" fmla="*/ 201 w 284"/>
                  <a:gd name="T71" fmla="*/ 50 h 296"/>
                  <a:gd name="T72" fmla="*/ 193 w 284"/>
                  <a:gd name="T73" fmla="*/ 62 h 296"/>
                  <a:gd name="T74" fmla="*/ 183 w 284"/>
                  <a:gd name="T75" fmla="*/ 85 h 296"/>
                  <a:gd name="T76" fmla="*/ 183 w 284"/>
                  <a:gd name="T77" fmla="*/ 98 h 296"/>
                  <a:gd name="T78" fmla="*/ 178 w 284"/>
                  <a:gd name="T79" fmla="*/ 104 h 296"/>
                  <a:gd name="T80" fmla="*/ 173 w 284"/>
                  <a:gd name="T81" fmla="*/ 107 h 296"/>
                  <a:gd name="T82" fmla="*/ 154 w 284"/>
                  <a:gd name="T83" fmla="*/ 112 h 296"/>
                  <a:gd name="T84" fmla="*/ 138 w 284"/>
                  <a:gd name="T85" fmla="*/ 110 h 296"/>
                  <a:gd name="T86" fmla="*/ 129 w 284"/>
                  <a:gd name="T87" fmla="*/ 106 h 296"/>
                  <a:gd name="T88" fmla="*/ 122 w 284"/>
                  <a:gd name="T89" fmla="*/ 84 h 296"/>
                  <a:gd name="T90" fmla="*/ 113 w 284"/>
                  <a:gd name="T91" fmla="*/ 64 h 296"/>
                  <a:gd name="T92" fmla="*/ 110 w 284"/>
                  <a:gd name="T93" fmla="*/ 57 h 296"/>
                  <a:gd name="T94" fmla="*/ 100 w 284"/>
                  <a:gd name="T95" fmla="*/ 52 h 296"/>
                  <a:gd name="T96" fmla="*/ 86 w 284"/>
                  <a:gd name="T97" fmla="*/ 44 h 296"/>
                  <a:gd name="T98" fmla="*/ 86 w 284"/>
                  <a:gd name="T99" fmla="*/ 35 h 296"/>
                  <a:gd name="T100" fmla="*/ 77 w 284"/>
                  <a:gd name="T101" fmla="*/ 29 h 296"/>
                  <a:gd name="T102" fmla="*/ 61 w 284"/>
                  <a:gd name="T103" fmla="*/ 42 h 296"/>
                  <a:gd name="T104" fmla="*/ 50 w 284"/>
                  <a:gd name="T105" fmla="*/ 21 h 296"/>
                  <a:gd name="T106" fmla="*/ 40 w 284"/>
                  <a:gd name="T107" fmla="*/ 10 h 296"/>
                  <a:gd name="T108" fmla="*/ 28 w 284"/>
                  <a:gd name="T109" fmla="*/ 33 h 296"/>
                  <a:gd name="T110" fmla="*/ 28 w 284"/>
                  <a:gd name="T111" fmla="*/ 54 h 296"/>
                  <a:gd name="T112" fmla="*/ 46 w 284"/>
                  <a:gd name="T113" fmla="*/ 70 h 296"/>
                  <a:gd name="T114" fmla="*/ 31 w 284"/>
                  <a:gd name="T115" fmla="*/ 128 h 296"/>
                  <a:gd name="T116" fmla="*/ 2 w 284"/>
                  <a:gd name="T117" fmla="*/ 174 h 296"/>
                  <a:gd name="T118" fmla="*/ 2 w 284"/>
                  <a:gd name="T119" fmla="*/ 18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4" h="296">
                    <a:moveTo>
                      <a:pt x="2" y="182"/>
                    </a:moveTo>
                    <a:cubicBezTo>
                      <a:pt x="0" y="187"/>
                      <a:pt x="0" y="187"/>
                      <a:pt x="0" y="187"/>
                    </a:cubicBezTo>
                    <a:cubicBezTo>
                      <a:pt x="3" y="187"/>
                      <a:pt x="6" y="185"/>
                      <a:pt x="9" y="183"/>
                    </a:cubicBezTo>
                    <a:cubicBezTo>
                      <a:pt x="10" y="182"/>
                      <a:pt x="10" y="182"/>
                      <a:pt x="10" y="182"/>
                    </a:cubicBezTo>
                    <a:cubicBezTo>
                      <a:pt x="10" y="182"/>
                      <a:pt x="10" y="182"/>
                      <a:pt x="10" y="182"/>
                    </a:cubicBezTo>
                    <a:cubicBezTo>
                      <a:pt x="26" y="180"/>
                      <a:pt x="26" y="180"/>
                      <a:pt x="26" y="180"/>
                    </a:cubicBezTo>
                    <a:cubicBezTo>
                      <a:pt x="37" y="175"/>
                      <a:pt x="37" y="175"/>
                      <a:pt x="37" y="175"/>
                    </a:cubicBezTo>
                    <a:cubicBezTo>
                      <a:pt x="41" y="181"/>
                      <a:pt x="41" y="181"/>
                      <a:pt x="41" y="181"/>
                    </a:cubicBezTo>
                    <a:cubicBezTo>
                      <a:pt x="42" y="181"/>
                      <a:pt x="42" y="181"/>
                      <a:pt x="42" y="181"/>
                    </a:cubicBezTo>
                    <a:cubicBezTo>
                      <a:pt x="37" y="189"/>
                      <a:pt x="37" y="189"/>
                      <a:pt x="37" y="189"/>
                    </a:cubicBezTo>
                    <a:cubicBezTo>
                      <a:pt x="42" y="194"/>
                      <a:pt x="42" y="194"/>
                      <a:pt x="42" y="194"/>
                    </a:cubicBezTo>
                    <a:cubicBezTo>
                      <a:pt x="42" y="195"/>
                      <a:pt x="42" y="195"/>
                      <a:pt x="42" y="195"/>
                    </a:cubicBezTo>
                    <a:cubicBezTo>
                      <a:pt x="42" y="196"/>
                      <a:pt x="42" y="196"/>
                      <a:pt x="42" y="196"/>
                    </a:cubicBezTo>
                    <a:cubicBezTo>
                      <a:pt x="38" y="213"/>
                      <a:pt x="38" y="213"/>
                      <a:pt x="38" y="213"/>
                    </a:cubicBezTo>
                    <a:cubicBezTo>
                      <a:pt x="49" y="220"/>
                      <a:pt x="49" y="220"/>
                      <a:pt x="49" y="220"/>
                    </a:cubicBezTo>
                    <a:cubicBezTo>
                      <a:pt x="68" y="221"/>
                      <a:pt x="68" y="221"/>
                      <a:pt x="68" y="221"/>
                    </a:cubicBezTo>
                    <a:cubicBezTo>
                      <a:pt x="65" y="225"/>
                      <a:pt x="65" y="225"/>
                      <a:pt x="65" y="225"/>
                    </a:cubicBezTo>
                    <a:cubicBezTo>
                      <a:pt x="53" y="240"/>
                      <a:pt x="47" y="248"/>
                      <a:pt x="48" y="251"/>
                    </a:cubicBezTo>
                    <a:cubicBezTo>
                      <a:pt x="55" y="253"/>
                      <a:pt x="55" y="253"/>
                      <a:pt x="55" y="253"/>
                    </a:cubicBezTo>
                    <a:cubicBezTo>
                      <a:pt x="64" y="254"/>
                      <a:pt x="70" y="256"/>
                      <a:pt x="72" y="260"/>
                    </a:cubicBezTo>
                    <a:cubicBezTo>
                      <a:pt x="74" y="265"/>
                      <a:pt x="77" y="270"/>
                      <a:pt x="79" y="275"/>
                    </a:cubicBezTo>
                    <a:cubicBezTo>
                      <a:pt x="90" y="281"/>
                      <a:pt x="90" y="281"/>
                      <a:pt x="90" y="281"/>
                    </a:cubicBezTo>
                    <a:cubicBezTo>
                      <a:pt x="96" y="282"/>
                      <a:pt x="96" y="282"/>
                      <a:pt x="96" y="282"/>
                    </a:cubicBezTo>
                    <a:cubicBezTo>
                      <a:pt x="110" y="270"/>
                      <a:pt x="110" y="270"/>
                      <a:pt x="110" y="270"/>
                    </a:cubicBezTo>
                    <a:cubicBezTo>
                      <a:pt x="118" y="281"/>
                      <a:pt x="118" y="281"/>
                      <a:pt x="118" y="281"/>
                    </a:cubicBezTo>
                    <a:cubicBezTo>
                      <a:pt x="118" y="282"/>
                      <a:pt x="118" y="282"/>
                      <a:pt x="118" y="282"/>
                    </a:cubicBezTo>
                    <a:cubicBezTo>
                      <a:pt x="118" y="282"/>
                      <a:pt x="118" y="282"/>
                      <a:pt x="118" y="282"/>
                    </a:cubicBezTo>
                    <a:cubicBezTo>
                      <a:pt x="118" y="282"/>
                      <a:pt x="118" y="282"/>
                      <a:pt x="118" y="282"/>
                    </a:cubicBezTo>
                    <a:cubicBezTo>
                      <a:pt x="120" y="292"/>
                      <a:pt x="120" y="292"/>
                      <a:pt x="120" y="292"/>
                    </a:cubicBezTo>
                    <a:cubicBezTo>
                      <a:pt x="126" y="293"/>
                      <a:pt x="126" y="293"/>
                      <a:pt x="126" y="293"/>
                    </a:cubicBezTo>
                    <a:cubicBezTo>
                      <a:pt x="126" y="293"/>
                      <a:pt x="126" y="293"/>
                      <a:pt x="126" y="293"/>
                    </a:cubicBezTo>
                    <a:cubicBezTo>
                      <a:pt x="136" y="296"/>
                      <a:pt x="136" y="296"/>
                      <a:pt x="136" y="296"/>
                    </a:cubicBezTo>
                    <a:cubicBezTo>
                      <a:pt x="138" y="296"/>
                      <a:pt x="138" y="296"/>
                      <a:pt x="138" y="296"/>
                    </a:cubicBezTo>
                    <a:cubicBezTo>
                      <a:pt x="138" y="295"/>
                      <a:pt x="138" y="295"/>
                      <a:pt x="138" y="295"/>
                    </a:cubicBezTo>
                    <a:cubicBezTo>
                      <a:pt x="136" y="285"/>
                      <a:pt x="136" y="285"/>
                      <a:pt x="136" y="285"/>
                    </a:cubicBezTo>
                    <a:cubicBezTo>
                      <a:pt x="136" y="284"/>
                      <a:pt x="136" y="284"/>
                      <a:pt x="136" y="284"/>
                    </a:cubicBezTo>
                    <a:cubicBezTo>
                      <a:pt x="131" y="261"/>
                      <a:pt x="131" y="261"/>
                      <a:pt x="131" y="261"/>
                    </a:cubicBezTo>
                    <a:cubicBezTo>
                      <a:pt x="131" y="260"/>
                      <a:pt x="131" y="260"/>
                      <a:pt x="131" y="260"/>
                    </a:cubicBezTo>
                    <a:cubicBezTo>
                      <a:pt x="134" y="244"/>
                      <a:pt x="134" y="244"/>
                      <a:pt x="134" y="244"/>
                    </a:cubicBezTo>
                    <a:cubicBezTo>
                      <a:pt x="135" y="244"/>
                      <a:pt x="135" y="244"/>
                      <a:pt x="135" y="244"/>
                    </a:cubicBezTo>
                    <a:cubicBezTo>
                      <a:pt x="136" y="244"/>
                      <a:pt x="136" y="244"/>
                      <a:pt x="136" y="244"/>
                    </a:cubicBezTo>
                    <a:cubicBezTo>
                      <a:pt x="147" y="245"/>
                      <a:pt x="147" y="245"/>
                      <a:pt x="147" y="245"/>
                    </a:cubicBezTo>
                    <a:cubicBezTo>
                      <a:pt x="160" y="235"/>
                      <a:pt x="160" y="235"/>
                      <a:pt x="160" y="235"/>
                    </a:cubicBezTo>
                    <a:cubicBezTo>
                      <a:pt x="162" y="236"/>
                      <a:pt x="162" y="236"/>
                      <a:pt x="162" y="236"/>
                    </a:cubicBezTo>
                    <a:cubicBezTo>
                      <a:pt x="169" y="241"/>
                      <a:pt x="174" y="246"/>
                      <a:pt x="176" y="249"/>
                    </a:cubicBezTo>
                    <a:cubicBezTo>
                      <a:pt x="178" y="248"/>
                      <a:pt x="183" y="244"/>
                      <a:pt x="189" y="237"/>
                    </a:cubicBezTo>
                    <a:cubicBezTo>
                      <a:pt x="189" y="236"/>
                      <a:pt x="189" y="236"/>
                      <a:pt x="189" y="236"/>
                    </a:cubicBezTo>
                    <a:cubicBezTo>
                      <a:pt x="190" y="236"/>
                      <a:pt x="190" y="236"/>
                      <a:pt x="190" y="236"/>
                    </a:cubicBezTo>
                    <a:cubicBezTo>
                      <a:pt x="210" y="241"/>
                      <a:pt x="210" y="241"/>
                      <a:pt x="210" y="241"/>
                    </a:cubicBezTo>
                    <a:cubicBezTo>
                      <a:pt x="219" y="234"/>
                      <a:pt x="219" y="234"/>
                      <a:pt x="219" y="234"/>
                    </a:cubicBezTo>
                    <a:cubicBezTo>
                      <a:pt x="219" y="233"/>
                      <a:pt x="219" y="233"/>
                      <a:pt x="219" y="233"/>
                    </a:cubicBezTo>
                    <a:cubicBezTo>
                      <a:pt x="220" y="233"/>
                      <a:pt x="220" y="233"/>
                      <a:pt x="220" y="233"/>
                    </a:cubicBezTo>
                    <a:cubicBezTo>
                      <a:pt x="220" y="233"/>
                      <a:pt x="220" y="233"/>
                      <a:pt x="220" y="233"/>
                    </a:cubicBezTo>
                    <a:cubicBezTo>
                      <a:pt x="220" y="233"/>
                      <a:pt x="220" y="233"/>
                      <a:pt x="220" y="233"/>
                    </a:cubicBezTo>
                    <a:cubicBezTo>
                      <a:pt x="229" y="235"/>
                      <a:pt x="229" y="235"/>
                      <a:pt x="229" y="235"/>
                    </a:cubicBezTo>
                    <a:cubicBezTo>
                      <a:pt x="256" y="211"/>
                      <a:pt x="256" y="211"/>
                      <a:pt x="256" y="211"/>
                    </a:cubicBezTo>
                    <a:cubicBezTo>
                      <a:pt x="264" y="213"/>
                      <a:pt x="264" y="213"/>
                      <a:pt x="264" y="213"/>
                    </a:cubicBezTo>
                    <a:cubicBezTo>
                      <a:pt x="264" y="213"/>
                      <a:pt x="264" y="213"/>
                      <a:pt x="264" y="213"/>
                    </a:cubicBezTo>
                    <a:cubicBezTo>
                      <a:pt x="265" y="214"/>
                      <a:pt x="265" y="214"/>
                      <a:pt x="265" y="214"/>
                    </a:cubicBezTo>
                    <a:cubicBezTo>
                      <a:pt x="265" y="214"/>
                      <a:pt x="265" y="214"/>
                      <a:pt x="265" y="214"/>
                    </a:cubicBezTo>
                    <a:cubicBezTo>
                      <a:pt x="266" y="214"/>
                      <a:pt x="266" y="214"/>
                      <a:pt x="266" y="214"/>
                    </a:cubicBezTo>
                    <a:cubicBezTo>
                      <a:pt x="268" y="218"/>
                      <a:pt x="268" y="218"/>
                      <a:pt x="268" y="218"/>
                    </a:cubicBezTo>
                    <a:cubicBezTo>
                      <a:pt x="270" y="216"/>
                      <a:pt x="270" y="216"/>
                      <a:pt x="270" y="216"/>
                    </a:cubicBezTo>
                    <a:cubicBezTo>
                      <a:pt x="270" y="216"/>
                      <a:pt x="270" y="216"/>
                      <a:pt x="270" y="216"/>
                    </a:cubicBezTo>
                    <a:cubicBezTo>
                      <a:pt x="270" y="215"/>
                      <a:pt x="270" y="215"/>
                      <a:pt x="270" y="215"/>
                    </a:cubicBezTo>
                    <a:cubicBezTo>
                      <a:pt x="270" y="215"/>
                      <a:pt x="270" y="215"/>
                      <a:pt x="270" y="215"/>
                    </a:cubicBezTo>
                    <a:cubicBezTo>
                      <a:pt x="278" y="211"/>
                      <a:pt x="278" y="211"/>
                      <a:pt x="278" y="211"/>
                    </a:cubicBezTo>
                    <a:cubicBezTo>
                      <a:pt x="284" y="205"/>
                      <a:pt x="284" y="205"/>
                      <a:pt x="284" y="205"/>
                    </a:cubicBezTo>
                    <a:cubicBezTo>
                      <a:pt x="283" y="193"/>
                      <a:pt x="283" y="193"/>
                      <a:pt x="283" y="193"/>
                    </a:cubicBezTo>
                    <a:cubicBezTo>
                      <a:pt x="282" y="191"/>
                      <a:pt x="282" y="191"/>
                      <a:pt x="282" y="191"/>
                    </a:cubicBezTo>
                    <a:cubicBezTo>
                      <a:pt x="274" y="194"/>
                      <a:pt x="274" y="194"/>
                      <a:pt x="274" y="194"/>
                    </a:cubicBezTo>
                    <a:cubicBezTo>
                      <a:pt x="274" y="194"/>
                      <a:pt x="274" y="194"/>
                      <a:pt x="274" y="194"/>
                    </a:cubicBezTo>
                    <a:cubicBezTo>
                      <a:pt x="272" y="195"/>
                      <a:pt x="270" y="196"/>
                      <a:pt x="267" y="196"/>
                    </a:cubicBezTo>
                    <a:cubicBezTo>
                      <a:pt x="258" y="196"/>
                      <a:pt x="258" y="196"/>
                      <a:pt x="258" y="196"/>
                    </a:cubicBezTo>
                    <a:cubicBezTo>
                      <a:pt x="255" y="196"/>
                      <a:pt x="254" y="195"/>
                      <a:pt x="252" y="193"/>
                    </a:cubicBezTo>
                    <a:cubicBezTo>
                      <a:pt x="252" y="180"/>
                      <a:pt x="252" y="180"/>
                      <a:pt x="252" y="180"/>
                    </a:cubicBezTo>
                    <a:cubicBezTo>
                      <a:pt x="249" y="179"/>
                      <a:pt x="248" y="178"/>
                      <a:pt x="246" y="178"/>
                    </a:cubicBezTo>
                    <a:cubicBezTo>
                      <a:pt x="244" y="179"/>
                      <a:pt x="244" y="179"/>
                      <a:pt x="244" y="179"/>
                    </a:cubicBezTo>
                    <a:cubicBezTo>
                      <a:pt x="242" y="180"/>
                      <a:pt x="242" y="180"/>
                      <a:pt x="242" y="180"/>
                    </a:cubicBezTo>
                    <a:cubicBezTo>
                      <a:pt x="236" y="182"/>
                      <a:pt x="236" y="182"/>
                      <a:pt x="236" y="182"/>
                    </a:cubicBezTo>
                    <a:cubicBezTo>
                      <a:pt x="234" y="182"/>
                      <a:pt x="234" y="182"/>
                      <a:pt x="234" y="182"/>
                    </a:cubicBezTo>
                    <a:cubicBezTo>
                      <a:pt x="234" y="181"/>
                      <a:pt x="234" y="181"/>
                      <a:pt x="234" y="181"/>
                    </a:cubicBezTo>
                    <a:cubicBezTo>
                      <a:pt x="231" y="175"/>
                      <a:pt x="231" y="175"/>
                      <a:pt x="231" y="175"/>
                    </a:cubicBezTo>
                    <a:cubicBezTo>
                      <a:pt x="230" y="170"/>
                      <a:pt x="230" y="170"/>
                      <a:pt x="230" y="170"/>
                    </a:cubicBezTo>
                    <a:cubicBezTo>
                      <a:pt x="230" y="170"/>
                      <a:pt x="230" y="170"/>
                      <a:pt x="230" y="170"/>
                    </a:cubicBezTo>
                    <a:cubicBezTo>
                      <a:pt x="234" y="155"/>
                      <a:pt x="234" y="155"/>
                      <a:pt x="234" y="155"/>
                    </a:cubicBezTo>
                    <a:cubicBezTo>
                      <a:pt x="234" y="155"/>
                      <a:pt x="234" y="155"/>
                      <a:pt x="234" y="155"/>
                    </a:cubicBezTo>
                    <a:cubicBezTo>
                      <a:pt x="234" y="155"/>
                      <a:pt x="234" y="155"/>
                      <a:pt x="234" y="155"/>
                    </a:cubicBezTo>
                    <a:cubicBezTo>
                      <a:pt x="234" y="154"/>
                      <a:pt x="234" y="154"/>
                      <a:pt x="234" y="154"/>
                    </a:cubicBezTo>
                    <a:cubicBezTo>
                      <a:pt x="238" y="147"/>
                      <a:pt x="238" y="147"/>
                      <a:pt x="238" y="147"/>
                    </a:cubicBezTo>
                    <a:cubicBezTo>
                      <a:pt x="226" y="137"/>
                      <a:pt x="226" y="137"/>
                      <a:pt x="226" y="137"/>
                    </a:cubicBezTo>
                    <a:cubicBezTo>
                      <a:pt x="226" y="136"/>
                      <a:pt x="226" y="136"/>
                      <a:pt x="226" y="136"/>
                    </a:cubicBezTo>
                    <a:cubicBezTo>
                      <a:pt x="226" y="136"/>
                      <a:pt x="226" y="136"/>
                      <a:pt x="226" y="136"/>
                    </a:cubicBezTo>
                    <a:cubicBezTo>
                      <a:pt x="226" y="124"/>
                      <a:pt x="226" y="124"/>
                      <a:pt x="226" y="124"/>
                    </a:cubicBezTo>
                    <a:cubicBezTo>
                      <a:pt x="226" y="124"/>
                      <a:pt x="226" y="124"/>
                      <a:pt x="226" y="124"/>
                    </a:cubicBezTo>
                    <a:cubicBezTo>
                      <a:pt x="232" y="106"/>
                      <a:pt x="232" y="106"/>
                      <a:pt x="232" y="106"/>
                    </a:cubicBezTo>
                    <a:cubicBezTo>
                      <a:pt x="228" y="96"/>
                      <a:pt x="228" y="96"/>
                      <a:pt x="228" y="96"/>
                    </a:cubicBezTo>
                    <a:cubicBezTo>
                      <a:pt x="225" y="95"/>
                      <a:pt x="225" y="95"/>
                      <a:pt x="225" y="95"/>
                    </a:cubicBezTo>
                    <a:cubicBezTo>
                      <a:pt x="220" y="95"/>
                      <a:pt x="220" y="95"/>
                      <a:pt x="220" y="95"/>
                    </a:cubicBezTo>
                    <a:cubicBezTo>
                      <a:pt x="216" y="102"/>
                      <a:pt x="216" y="102"/>
                      <a:pt x="216" y="102"/>
                    </a:cubicBezTo>
                    <a:cubicBezTo>
                      <a:pt x="210" y="98"/>
                      <a:pt x="210" y="98"/>
                      <a:pt x="210" y="98"/>
                    </a:cubicBezTo>
                    <a:cubicBezTo>
                      <a:pt x="205" y="95"/>
                      <a:pt x="205" y="95"/>
                      <a:pt x="205" y="95"/>
                    </a:cubicBezTo>
                    <a:cubicBezTo>
                      <a:pt x="200" y="84"/>
                      <a:pt x="200" y="84"/>
                      <a:pt x="200" y="84"/>
                    </a:cubicBezTo>
                    <a:cubicBezTo>
                      <a:pt x="200" y="84"/>
                      <a:pt x="200" y="84"/>
                      <a:pt x="200" y="84"/>
                    </a:cubicBezTo>
                    <a:cubicBezTo>
                      <a:pt x="200" y="84"/>
                      <a:pt x="200" y="84"/>
                      <a:pt x="200" y="84"/>
                    </a:cubicBezTo>
                    <a:cubicBezTo>
                      <a:pt x="199" y="76"/>
                      <a:pt x="199" y="76"/>
                      <a:pt x="199" y="76"/>
                    </a:cubicBezTo>
                    <a:cubicBezTo>
                      <a:pt x="199" y="75"/>
                      <a:pt x="199" y="75"/>
                      <a:pt x="199" y="75"/>
                    </a:cubicBezTo>
                    <a:cubicBezTo>
                      <a:pt x="198" y="74"/>
                      <a:pt x="198" y="74"/>
                      <a:pt x="198" y="74"/>
                    </a:cubicBezTo>
                    <a:cubicBezTo>
                      <a:pt x="200" y="74"/>
                      <a:pt x="200" y="74"/>
                      <a:pt x="200" y="74"/>
                    </a:cubicBezTo>
                    <a:cubicBezTo>
                      <a:pt x="205" y="66"/>
                      <a:pt x="205" y="66"/>
                      <a:pt x="205" y="66"/>
                    </a:cubicBezTo>
                    <a:cubicBezTo>
                      <a:pt x="206" y="66"/>
                      <a:pt x="206" y="66"/>
                      <a:pt x="206" y="66"/>
                    </a:cubicBezTo>
                    <a:cubicBezTo>
                      <a:pt x="206" y="66"/>
                      <a:pt x="206" y="66"/>
                      <a:pt x="206" y="66"/>
                    </a:cubicBezTo>
                    <a:cubicBezTo>
                      <a:pt x="206" y="66"/>
                      <a:pt x="206" y="66"/>
                      <a:pt x="206" y="66"/>
                    </a:cubicBezTo>
                    <a:cubicBezTo>
                      <a:pt x="210" y="65"/>
                      <a:pt x="210" y="65"/>
                      <a:pt x="210" y="65"/>
                    </a:cubicBezTo>
                    <a:cubicBezTo>
                      <a:pt x="215" y="64"/>
                      <a:pt x="215" y="64"/>
                      <a:pt x="215" y="64"/>
                    </a:cubicBezTo>
                    <a:cubicBezTo>
                      <a:pt x="236" y="63"/>
                      <a:pt x="236" y="63"/>
                      <a:pt x="236" y="63"/>
                    </a:cubicBezTo>
                    <a:cubicBezTo>
                      <a:pt x="236" y="63"/>
                      <a:pt x="236" y="63"/>
                      <a:pt x="236" y="63"/>
                    </a:cubicBezTo>
                    <a:cubicBezTo>
                      <a:pt x="239" y="64"/>
                      <a:pt x="239" y="64"/>
                      <a:pt x="239" y="64"/>
                    </a:cubicBezTo>
                    <a:cubicBezTo>
                      <a:pt x="240" y="64"/>
                      <a:pt x="240" y="64"/>
                      <a:pt x="240" y="64"/>
                    </a:cubicBezTo>
                    <a:cubicBezTo>
                      <a:pt x="243" y="66"/>
                      <a:pt x="243" y="66"/>
                      <a:pt x="243" y="66"/>
                    </a:cubicBezTo>
                    <a:cubicBezTo>
                      <a:pt x="248" y="63"/>
                      <a:pt x="248" y="63"/>
                      <a:pt x="248" y="63"/>
                    </a:cubicBezTo>
                    <a:cubicBezTo>
                      <a:pt x="253" y="60"/>
                      <a:pt x="253" y="60"/>
                      <a:pt x="253" y="60"/>
                    </a:cubicBezTo>
                    <a:cubicBezTo>
                      <a:pt x="256" y="56"/>
                      <a:pt x="256" y="56"/>
                      <a:pt x="256" y="56"/>
                    </a:cubicBezTo>
                    <a:cubicBezTo>
                      <a:pt x="256" y="54"/>
                      <a:pt x="256" y="54"/>
                      <a:pt x="256" y="54"/>
                    </a:cubicBezTo>
                    <a:cubicBezTo>
                      <a:pt x="256" y="45"/>
                      <a:pt x="256" y="45"/>
                      <a:pt x="256" y="45"/>
                    </a:cubicBezTo>
                    <a:cubicBezTo>
                      <a:pt x="251" y="44"/>
                      <a:pt x="251" y="44"/>
                      <a:pt x="251" y="44"/>
                    </a:cubicBezTo>
                    <a:cubicBezTo>
                      <a:pt x="243" y="47"/>
                      <a:pt x="243" y="47"/>
                      <a:pt x="243" y="47"/>
                    </a:cubicBezTo>
                    <a:cubicBezTo>
                      <a:pt x="240" y="50"/>
                      <a:pt x="238" y="52"/>
                      <a:pt x="235" y="52"/>
                    </a:cubicBezTo>
                    <a:cubicBezTo>
                      <a:pt x="232" y="52"/>
                      <a:pt x="230" y="49"/>
                      <a:pt x="227" y="45"/>
                    </a:cubicBezTo>
                    <a:cubicBezTo>
                      <a:pt x="227" y="45"/>
                      <a:pt x="227" y="45"/>
                      <a:pt x="227" y="45"/>
                    </a:cubicBezTo>
                    <a:cubicBezTo>
                      <a:pt x="227" y="45"/>
                      <a:pt x="227" y="45"/>
                      <a:pt x="227" y="45"/>
                    </a:cubicBezTo>
                    <a:cubicBezTo>
                      <a:pt x="227" y="44"/>
                      <a:pt x="227" y="44"/>
                      <a:pt x="227" y="44"/>
                    </a:cubicBezTo>
                    <a:cubicBezTo>
                      <a:pt x="226" y="39"/>
                      <a:pt x="226" y="39"/>
                      <a:pt x="226" y="39"/>
                    </a:cubicBezTo>
                    <a:cubicBezTo>
                      <a:pt x="226" y="38"/>
                      <a:pt x="226" y="38"/>
                      <a:pt x="226" y="38"/>
                    </a:cubicBezTo>
                    <a:cubicBezTo>
                      <a:pt x="227" y="33"/>
                      <a:pt x="227" y="33"/>
                      <a:pt x="227" y="33"/>
                    </a:cubicBezTo>
                    <a:cubicBezTo>
                      <a:pt x="222" y="22"/>
                      <a:pt x="222" y="22"/>
                      <a:pt x="222" y="22"/>
                    </a:cubicBezTo>
                    <a:cubicBezTo>
                      <a:pt x="214" y="24"/>
                      <a:pt x="214" y="24"/>
                      <a:pt x="214" y="24"/>
                    </a:cubicBezTo>
                    <a:cubicBezTo>
                      <a:pt x="210" y="28"/>
                      <a:pt x="210" y="28"/>
                      <a:pt x="210" y="28"/>
                    </a:cubicBezTo>
                    <a:cubicBezTo>
                      <a:pt x="212" y="40"/>
                      <a:pt x="212" y="40"/>
                      <a:pt x="212" y="40"/>
                    </a:cubicBezTo>
                    <a:cubicBezTo>
                      <a:pt x="198" y="34"/>
                      <a:pt x="198" y="34"/>
                      <a:pt x="198" y="34"/>
                    </a:cubicBezTo>
                    <a:cubicBezTo>
                      <a:pt x="202" y="41"/>
                      <a:pt x="202" y="41"/>
                      <a:pt x="202" y="41"/>
                    </a:cubicBezTo>
                    <a:cubicBezTo>
                      <a:pt x="202" y="41"/>
                      <a:pt x="202" y="41"/>
                      <a:pt x="202" y="41"/>
                    </a:cubicBezTo>
                    <a:cubicBezTo>
                      <a:pt x="202" y="42"/>
                      <a:pt x="202" y="42"/>
                      <a:pt x="202" y="42"/>
                    </a:cubicBezTo>
                    <a:cubicBezTo>
                      <a:pt x="201" y="50"/>
                      <a:pt x="201" y="50"/>
                      <a:pt x="201" y="50"/>
                    </a:cubicBezTo>
                    <a:cubicBezTo>
                      <a:pt x="201" y="51"/>
                      <a:pt x="201" y="51"/>
                      <a:pt x="201" y="51"/>
                    </a:cubicBezTo>
                    <a:cubicBezTo>
                      <a:pt x="200" y="51"/>
                      <a:pt x="200" y="51"/>
                      <a:pt x="200" y="51"/>
                    </a:cubicBezTo>
                    <a:cubicBezTo>
                      <a:pt x="193" y="62"/>
                      <a:pt x="193" y="62"/>
                      <a:pt x="193" y="62"/>
                    </a:cubicBezTo>
                    <a:cubicBezTo>
                      <a:pt x="193" y="62"/>
                      <a:pt x="193" y="62"/>
                      <a:pt x="193" y="62"/>
                    </a:cubicBezTo>
                    <a:cubicBezTo>
                      <a:pt x="180" y="69"/>
                      <a:pt x="180" y="69"/>
                      <a:pt x="180" y="69"/>
                    </a:cubicBezTo>
                    <a:cubicBezTo>
                      <a:pt x="179" y="76"/>
                      <a:pt x="179" y="76"/>
                      <a:pt x="179" y="76"/>
                    </a:cubicBezTo>
                    <a:cubicBezTo>
                      <a:pt x="179" y="78"/>
                      <a:pt x="180" y="81"/>
                      <a:pt x="182" y="85"/>
                    </a:cubicBezTo>
                    <a:cubicBezTo>
                      <a:pt x="183" y="85"/>
                      <a:pt x="183" y="85"/>
                      <a:pt x="183" y="85"/>
                    </a:cubicBezTo>
                    <a:cubicBezTo>
                      <a:pt x="183" y="86"/>
                      <a:pt x="183" y="86"/>
                      <a:pt x="183" y="86"/>
                    </a:cubicBezTo>
                    <a:cubicBezTo>
                      <a:pt x="184" y="96"/>
                      <a:pt x="184" y="96"/>
                      <a:pt x="184" y="96"/>
                    </a:cubicBezTo>
                    <a:cubicBezTo>
                      <a:pt x="184" y="97"/>
                      <a:pt x="184" y="97"/>
                      <a:pt x="184" y="97"/>
                    </a:cubicBezTo>
                    <a:cubicBezTo>
                      <a:pt x="183" y="98"/>
                      <a:pt x="183" y="98"/>
                      <a:pt x="183" y="98"/>
                    </a:cubicBezTo>
                    <a:cubicBezTo>
                      <a:pt x="178" y="104"/>
                      <a:pt x="178" y="104"/>
                      <a:pt x="178" y="104"/>
                    </a:cubicBezTo>
                    <a:cubicBezTo>
                      <a:pt x="178" y="104"/>
                      <a:pt x="178" y="104"/>
                      <a:pt x="178" y="104"/>
                    </a:cubicBezTo>
                    <a:cubicBezTo>
                      <a:pt x="178" y="104"/>
                      <a:pt x="178" y="104"/>
                      <a:pt x="178" y="104"/>
                    </a:cubicBezTo>
                    <a:cubicBezTo>
                      <a:pt x="178" y="104"/>
                      <a:pt x="178" y="104"/>
                      <a:pt x="178" y="104"/>
                    </a:cubicBezTo>
                    <a:cubicBezTo>
                      <a:pt x="174" y="107"/>
                      <a:pt x="174" y="107"/>
                      <a:pt x="174" y="107"/>
                    </a:cubicBezTo>
                    <a:cubicBezTo>
                      <a:pt x="174" y="107"/>
                      <a:pt x="174" y="107"/>
                      <a:pt x="174" y="107"/>
                    </a:cubicBezTo>
                    <a:cubicBezTo>
                      <a:pt x="173" y="107"/>
                      <a:pt x="173" y="107"/>
                      <a:pt x="173" y="107"/>
                    </a:cubicBezTo>
                    <a:cubicBezTo>
                      <a:pt x="173" y="107"/>
                      <a:pt x="173" y="107"/>
                      <a:pt x="173" y="107"/>
                    </a:cubicBezTo>
                    <a:cubicBezTo>
                      <a:pt x="172" y="107"/>
                      <a:pt x="172" y="107"/>
                      <a:pt x="172" y="107"/>
                    </a:cubicBezTo>
                    <a:cubicBezTo>
                      <a:pt x="163" y="105"/>
                      <a:pt x="163" y="105"/>
                      <a:pt x="163" y="105"/>
                    </a:cubicBezTo>
                    <a:cubicBezTo>
                      <a:pt x="162" y="105"/>
                      <a:pt x="160" y="106"/>
                      <a:pt x="158" y="107"/>
                    </a:cubicBezTo>
                    <a:cubicBezTo>
                      <a:pt x="154" y="112"/>
                      <a:pt x="154" y="112"/>
                      <a:pt x="154" y="112"/>
                    </a:cubicBezTo>
                    <a:cubicBezTo>
                      <a:pt x="150" y="116"/>
                      <a:pt x="150" y="116"/>
                      <a:pt x="150" y="116"/>
                    </a:cubicBezTo>
                    <a:cubicBezTo>
                      <a:pt x="148" y="119"/>
                      <a:pt x="146" y="120"/>
                      <a:pt x="141" y="119"/>
                    </a:cubicBezTo>
                    <a:cubicBezTo>
                      <a:pt x="138" y="119"/>
                      <a:pt x="138" y="116"/>
                      <a:pt x="138" y="112"/>
                    </a:cubicBezTo>
                    <a:cubicBezTo>
                      <a:pt x="138" y="110"/>
                      <a:pt x="138" y="110"/>
                      <a:pt x="138" y="110"/>
                    </a:cubicBezTo>
                    <a:cubicBezTo>
                      <a:pt x="138" y="107"/>
                      <a:pt x="138" y="107"/>
                      <a:pt x="138" y="107"/>
                    </a:cubicBezTo>
                    <a:cubicBezTo>
                      <a:pt x="136" y="109"/>
                      <a:pt x="136" y="109"/>
                      <a:pt x="136" y="109"/>
                    </a:cubicBezTo>
                    <a:cubicBezTo>
                      <a:pt x="135" y="110"/>
                      <a:pt x="134" y="111"/>
                      <a:pt x="132" y="111"/>
                    </a:cubicBezTo>
                    <a:cubicBezTo>
                      <a:pt x="131" y="110"/>
                      <a:pt x="130" y="109"/>
                      <a:pt x="129" y="106"/>
                    </a:cubicBezTo>
                    <a:cubicBezTo>
                      <a:pt x="129" y="106"/>
                      <a:pt x="129" y="106"/>
                      <a:pt x="129" y="106"/>
                    </a:cubicBezTo>
                    <a:cubicBezTo>
                      <a:pt x="128" y="96"/>
                      <a:pt x="128" y="96"/>
                      <a:pt x="128" y="96"/>
                    </a:cubicBezTo>
                    <a:cubicBezTo>
                      <a:pt x="126" y="88"/>
                      <a:pt x="126" y="88"/>
                      <a:pt x="126" y="88"/>
                    </a:cubicBezTo>
                    <a:cubicBezTo>
                      <a:pt x="122" y="84"/>
                      <a:pt x="122" y="84"/>
                      <a:pt x="122" y="84"/>
                    </a:cubicBezTo>
                    <a:cubicBezTo>
                      <a:pt x="122" y="84"/>
                      <a:pt x="122" y="84"/>
                      <a:pt x="122" y="84"/>
                    </a:cubicBezTo>
                    <a:cubicBezTo>
                      <a:pt x="122" y="83"/>
                      <a:pt x="122" y="83"/>
                      <a:pt x="122" y="83"/>
                    </a:cubicBezTo>
                    <a:cubicBezTo>
                      <a:pt x="113" y="64"/>
                      <a:pt x="113" y="64"/>
                      <a:pt x="113" y="64"/>
                    </a:cubicBezTo>
                    <a:cubicBezTo>
                      <a:pt x="113" y="64"/>
                      <a:pt x="113" y="64"/>
                      <a:pt x="113" y="64"/>
                    </a:cubicBezTo>
                    <a:cubicBezTo>
                      <a:pt x="110" y="58"/>
                      <a:pt x="110" y="58"/>
                      <a:pt x="110" y="58"/>
                    </a:cubicBezTo>
                    <a:cubicBezTo>
                      <a:pt x="110" y="58"/>
                      <a:pt x="110" y="58"/>
                      <a:pt x="110" y="58"/>
                    </a:cubicBezTo>
                    <a:cubicBezTo>
                      <a:pt x="110" y="58"/>
                      <a:pt x="110" y="58"/>
                      <a:pt x="110" y="58"/>
                    </a:cubicBezTo>
                    <a:cubicBezTo>
                      <a:pt x="110" y="57"/>
                      <a:pt x="110" y="57"/>
                      <a:pt x="110" y="57"/>
                    </a:cubicBezTo>
                    <a:cubicBezTo>
                      <a:pt x="108" y="47"/>
                      <a:pt x="108" y="47"/>
                      <a:pt x="108" y="47"/>
                    </a:cubicBezTo>
                    <a:cubicBezTo>
                      <a:pt x="107" y="45"/>
                      <a:pt x="107" y="45"/>
                      <a:pt x="107" y="45"/>
                    </a:cubicBezTo>
                    <a:cubicBezTo>
                      <a:pt x="106" y="46"/>
                      <a:pt x="106" y="46"/>
                      <a:pt x="106" y="46"/>
                    </a:cubicBezTo>
                    <a:cubicBezTo>
                      <a:pt x="103" y="50"/>
                      <a:pt x="101" y="52"/>
                      <a:pt x="100" y="52"/>
                    </a:cubicBezTo>
                    <a:cubicBezTo>
                      <a:pt x="99" y="52"/>
                      <a:pt x="97" y="50"/>
                      <a:pt x="94" y="48"/>
                    </a:cubicBezTo>
                    <a:cubicBezTo>
                      <a:pt x="88" y="45"/>
                      <a:pt x="88" y="45"/>
                      <a:pt x="88" y="45"/>
                    </a:cubicBezTo>
                    <a:cubicBezTo>
                      <a:pt x="87" y="44"/>
                      <a:pt x="87" y="44"/>
                      <a:pt x="87" y="44"/>
                    </a:cubicBezTo>
                    <a:cubicBezTo>
                      <a:pt x="86" y="44"/>
                      <a:pt x="86" y="44"/>
                      <a:pt x="86" y="44"/>
                    </a:cubicBezTo>
                    <a:cubicBezTo>
                      <a:pt x="86" y="44"/>
                      <a:pt x="86" y="44"/>
                      <a:pt x="86" y="44"/>
                    </a:cubicBezTo>
                    <a:cubicBezTo>
                      <a:pt x="86" y="43"/>
                      <a:pt x="86" y="43"/>
                      <a:pt x="86" y="43"/>
                    </a:cubicBezTo>
                    <a:cubicBezTo>
                      <a:pt x="86" y="35"/>
                      <a:pt x="86" y="35"/>
                      <a:pt x="86" y="35"/>
                    </a:cubicBezTo>
                    <a:cubicBezTo>
                      <a:pt x="86" y="35"/>
                      <a:pt x="86" y="35"/>
                      <a:pt x="86" y="35"/>
                    </a:cubicBezTo>
                    <a:cubicBezTo>
                      <a:pt x="84" y="29"/>
                      <a:pt x="84" y="29"/>
                      <a:pt x="84" y="29"/>
                    </a:cubicBezTo>
                    <a:cubicBezTo>
                      <a:pt x="81" y="21"/>
                      <a:pt x="81" y="21"/>
                      <a:pt x="81" y="21"/>
                    </a:cubicBezTo>
                    <a:cubicBezTo>
                      <a:pt x="78" y="21"/>
                      <a:pt x="78" y="21"/>
                      <a:pt x="78" y="21"/>
                    </a:cubicBezTo>
                    <a:cubicBezTo>
                      <a:pt x="78" y="24"/>
                      <a:pt x="78" y="27"/>
                      <a:pt x="77" y="29"/>
                    </a:cubicBezTo>
                    <a:cubicBezTo>
                      <a:pt x="76" y="31"/>
                      <a:pt x="75" y="33"/>
                      <a:pt x="72" y="35"/>
                    </a:cubicBezTo>
                    <a:cubicBezTo>
                      <a:pt x="72" y="38"/>
                      <a:pt x="70" y="40"/>
                      <a:pt x="69" y="41"/>
                    </a:cubicBezTo>
                    <a:cubicBezTo>
                      <a:pt x="66" y="44"/>
                      <a:pt x="64" y="44"/>
                      <a:pt x="62" y="42"/>
                    </a:cubicBezTo>
                    <a:cubicBezTo>
                      <a:pt x="61" y="42"/>
                      <a:pt x="61" y="42"/>
                      <a:pt x="61" y="42"/>
                    </a:cubicBezTo>
                    <a:cubicBezTo>
                      <a:pt x="58" y="41"/>
                      <a:pt x="58" y="38"/>
                      <a:pt x="58" y="33"/>
                    </a:cubicBezTo>
                    <a:cubicBezTo>
                      <a:pt x="58" y="31"/>
                      <a:pt x="58" y="31"/>
                      <a:pt x="58" y="31"/>
                    </a:cubicBezTo>
                    <a:cubicBezTo>
                      <a:pt x="53" y="28"/>
                      <a:pt x="53" y="28"/>
                      <a:pt x="53" y="28"/>
                    </a:cubicBezTo>
                    <a:cubicBezTo>
                      <a:pt x="51" y="27"/>
                      <a:pt x="50" y="24"/>
                      <a:pt x="50" y="21"/>
                    </a:cubicBezTo>
                    <a:cubicBezTo>
                      <a:pt x="52" y="3"/>
                      <a:pt x="52" y="3"/>
                      <a:pt x="52" y="3"/>
                    </a:cubicBezTo>
                    <a:cubicBezTo>
                      <a:pt x="51" y="0"/>
                      <a:pt x="51" y="0"/>
                      <a:pt x="51" y="0"/>
                    </a:cubicBezTo>
                    <a:cubicBezTo>
                      <a:pt x="44" y="7"/>
                      <a:pt x="44" y="7"/>
                      <a:pt x="44" y="7"/>
                    </a:cubicBezTo>
                    <a:cubicBezTo>
                      <a:pt x="40" y="10"/>
                      <a:pt x="40" y="10"/>
                      <a:pt x="40" y="10"/>
                    </a:cubicBezTo>
                    <a:cubicBezTo>
                      <a:pt x="39" y="13"/>
                      <a:pt x="39" y="13"/>
                      <a:pt x="39" y="13"/>
                    </a:cubicBezTo>
                    <a:cubicBezTo>
                      <a:pt x="40" y="17"/>
                      <a:pt x="41" y="20"/>
                      <a:pt x="41" y="22"/>
                    </a:cubicBezTo>
                    <a:cubicBezTo>
                      <a:pt x="41" y="26"/>
                      <a:pt x="39" y="29"/>
                      <a:pt x="36" y="30"/>
                    </a:cubicBezTo>
                    <a:cubicBezTo>
                      <a:pt x="28" y="33"/>
                      <a:pt x="28" y="33"/>
                      <a:pt x="28" y="33"/>
                    </a:cubicBezTo>
                    <a:cubicBezTo>
                      <a:pt x="26" y="34"/>
                      <a:pt x="26" y="34"/>
                      <a:pt x="26" y="34"/>
                    </a:cubicBezTo>
                    <a:cubicBezTo>
                      <a:pt x="26" y="37"/>
                      <a:pt x="26" y="37"/>
                      <a:pt x="26" y="37"/>
                    </a:cubicBezTo>
                    <a:cubicBezTo>
                      <a:pt x="26" y="48"/>
                      <a:pt x="26" y="48"/>
                      <a:pt x="26" y="48"/>
                    </a:cubicBezTo>
                    <a:cubicBezTo>
                      <a:pt x="26" y="52"/>
                      <a:pt x="27" y="54"/>
                      <a:pt x="28" y="54"/>
                    </a:cubicBezTo>
                    <a:cubicBezTo>
                      <a:pt x="30" y="55"/>
                      <a:pt x="33" y="55"/>
                      <a:pt x="36" y="53"/>
                    </a:cubicBezTo>
                    <a:cubicBezTo>
                      <a:pt x="38" y="52"/>
                      <a:pt x="38" y="52"/>
                      <a:pt x="38" y="52"/>
                    </a:cubicBezTo>
                    <a:cubicBezTo>
                      <a:pt x="46" y="69"/>
                      <a:pt x="46" y="69"/>
                      <a:pt x="46" y="69"/>
                    </a:cubicBezTo>
                    <a:cubicBezTo>
                      <a:pt x="46" y="70"/>
                      <a:pt x="46" y="70"/>
                      <a:pt x="46" y="70"/>
                    </a:cubicBezTo>
                    <a:cubicBezTo>
                      <a:pt x="46" y="70"/>
                      <a:pt x="46" y="70"/>
                      <a:pt x="46" y="70"/>
                    </a:cubicBezTo>
                    <a:cubicBezTo>
                      <a:pt x="46" y="70"/>
                      <a:pt x="46" y="70"/>
                      <a:pt x="46" y="70"/>
                    </a:cubicBezTo>
                    <a:cubicBezTo>
                      <a:pt x="43" y="102"/>
                      <a:pt x="40" y="120"/>
                      <a:pt x="36" y="125"/>
                    </a:cubicBezTo>
                    <a:cubicBezTo>
                      <a:pt x="35" y="126"/>
                      <a:pt x="34" y="127"/>
                      <a:pt x="31" y="128"/>
                    </a:cubicBezTo>
                    <a:cubicBezTo>
                      <a:pt x="28" y="128"/>
                      <a:pt x="26" y="127"/>
                      <a:pt x="24" y="126"/>
                    </a:cubicBezTo>
                    <a:cubicBezTo>
                      <a:pt x="13" y="146"/>
                      <a:pt x="6" y="157"/>
                      <a:pt x="3" y="159"/>
                    </a:cubicBezTo>
                    <a:cubicBezTo>
                      <a:pt x="4" y="159"/>
                      <a:pt x="4" y="159"/>
                      <a:pt x="4" y="159"/>
                    </a:cubicBezTo>
                    <a:cubicBezTo>
                      <a:pt x="2" y="159"/>
                      <a:pt x="1" y="164"/>
                      <a:pt x="2" y="174"/>
                    </a:cubicBezTo>
                    <a:cubicBezTo>
                      <a:pt x="4" y="176"/>
                      <a:pt x="4" y="176"/>
                      <a:pt x="4" y="176"/>
                    </a:cubicBezTo>
                    <a:cubicBezTo>
                      <a:pt x="5" y="176"/>
                      <a:pt x="5" y="176"/>
                      <a:pt x="5" y="176"/>
                    </a:cubicBezTo>
                    <a:cubicBezTo>
                      <a:pt x="6" y="177"/>
                      <a:pt x="6" y="177"/>
                      <a:pt x="6" y="177"/>
                    </a:cubicBezTo>
                    <a:lnTo>
                      <a:pt x="2" y="182"/>
                    </a:lnTo>
                    <a:close/>
                  </a:path>
                </a:pathLst>
              </a:custGeom>
              <a:grpFill/>
              <a:ln>
                <a:noFill/>
              </a:ln>
            </p:spPr>
            <p:txBody>
              <a:bodyPr/>
              <a:lstStyle/>
              <a:p>
                <a:pPr>
                  <a:defRPr/>
                </a:pPr>
                <a:endParaRPr lang="zh-CN" altLang="en-US">
                  <a:solidFill>
                    <a:prstClr val="black"/>
                  </a:solidFill>
                  <a:latin typeface="Calibri"/>
                  <a:ea typeface="宋体"/>
                </a:endParaRPr>
              </a:p>
            </p:txBody>
          </p:sp>
          <p:sp>
            <p:nvSpPr>
              <p:cNvPr id="17" name="Freeform 13"/>
              <p:cNvSpPr/>
              <p:nvPr/>
            </p:nvSpPr>
            <p:spPr bwMode="auto">
              <a:xfrm>
                <a:off x="3590926" y="4525615"/>
                <a:ext cx="722313" cy="623888"/>
              </a:xfrm>
              <a:custGeom>
                <a:avLst/>
                <a:gdLst>
                  <a:gd name="T0" fmla="*/ 142 w 192"/>
                  <a:gd name="T1" fmla="*/ 7 h 166"/>
                  <a:gd name="T2" fmla="*/ 131 w 192"/>
                  <a:gd name="T3" fmla="*/ 10 h 166"/>
                  <a:gd name="T4" fmla="*/ 129 w 192"/>
                  <a:gd name="T5" fmla="*/ 0 h 166"/>
                  <a:gd name="T6" fmla="*/ 125 w 192"/>
                  <a:gd name="T7" fmla="*/ 10 h 166"/>
                  <a:gd name="T8" fmla="*/ 119 w 192"/>
                  <a:gd name="T9" fmla="*/ 18 h 166"/>
                  <a:gd name="T10" fmla="*/ 108 w 192"/>
                  <a:gd name="T11" fmla="*/ 17 h 166"/>
                  <a:gd name="T12" fmla="*/ 106 w 192"/>
                  <a:gd name="T13" fmla="*/ 25 h 166"/>
                  <a:gd name="T14" fmla="*/ 94 w 192"/>
                  <a:gd name="T15" fmla="*/ 28 h 166"/>
                  <a:gd name="T16" fmla="*/ 90 w 192"/>
                  <a:gd name="T17" fmla="*/ 30 h 166"/>
                  <a:gd name="T18" fmla="*/ 80 w 192"/>
                  <a:gd name="T19" fmla="*/ 26 h 166"/>
                  <a:gd name="T20" fmla="*/ 73 w 192"/>
                  <a:gd name="T21" fmla="*/ 24 h 166"/>
                  <a:gd name="T22" fmla="*/ 84 w 192"/>
                  <a:gd name="T23" fmla="*/ 40 h 166"/>
                  <a:gd name="T24" fmla="*/ 90 w 192"/>
                  <a:gd name="T25" fmla="*/ 46 h 166"/>
                  <a:gd name="T26" fmla="*/ 88 w 192"/>
                  <a:gd name="T27" fmla="*/ 55 h 166"/>
                  <a:gd name="T28" fmla="*/ 69 w 192"/>
                  <a:gd name="T29" fmla="*/ 64 h 166"/>
                  <a:gd name="T30" fmla="*/ 62 w 192"/>
                  <a:gd name="T31" fmla="*/ 65 h 166"/>
                  <a:gd name="T32" fmla="*/ 55 w 192"/>
                  <a:gd name="T33" fmla="*/ 63 h 166"/>
                  <a:gd name="T34" fmla="*/ 47 w 192"/>
                  <a:gd name="T35" fmla="*/ 71 h 166"/>
                  <a:gd name="T36" fmla="*/ 39 w 192"/>
                  <a:gd name="T37" fmla="*/ 74 h 166"/>
                  <a:gd name="T38" fmla="*/ 8 w 192"/>
                  <a:gd name="T39" fmla="*/ 74 h 166"/>
                  <a:gd name="T40" fmla="*/ 4 w 192"/>
                  <a:gd name="T41" fmla="*/ 96 h 166"/>
                  <a:gd name="T42" fmla="*/ 11 w 192"/>
                  <a:gd name="T43" fmla="*/ 100 h 166"/>
                  <a:gd name="T44" fmla="*/ 15 w 192"/>
                  <a:gd name="T45" fmla="*/ 95 h 166"/>
                  <a:gd name="T46" fmla="*/ 28 w 192"/>
                  <a:gd name="T47" fmla="*/ 96 h 166"/>
                  <a:gd name="T48" fmla="*/ 31 w 192"/>
                  <a:gd name="T49" fmla="*/ 118 h 166"/>
                  <a:gd name="T50" fmla="*/ 26 w 192"/>
                  <a:gd name="T51" fmla="*/ 130 h 166"/>
                  <a:gd name="T52" fmla="*/ 38 w 192"/>
                  <a:gd name="T53" fmla="*/ 148 h 166"/>
                  <a:gd name="T54" fmla="*/ 33 w 192"/>
                  <a:gd name="T55" fmla="*/ 166 h 166"/>
                  <a:gd name="T56" fmla="*/ 46 w 192"/>
                  <a:gd name="T57" fmla="*/ 159 h 166"/>
                  <a:gd name="T58" fmla="*/ 55 w 192"/>
                  <a:gd name="T59" fmla="*/ 160 h 166"/>
                  <a:gd name="T60" fmla="*/ 84 w 192"/>
                  <a:gd name="T61" fmla="*/ 160 h 166"/>
                  <a:gd name="T62" fmla="*/ 98 w 192"/>
                  <a:gd name="T63" fmla="*/ 150 h 166"/>
                  <a:gd name="T64" fmla="*/ 114 w 192"/>
                  <a:gd name="T65" fmla="*/ 137 h 166"/>
                  <a:gd name="T66" fmla="*/ 124 w 192"/>
                  <a:gd name="T67" fmla="*/ 141 h 166"/>
                  <a:gd name="T68" fmla="*/ 137 w 192"/>
                  <a:gd name="T69" fmla="*/ 146 h 166"/>
                  <a:gd name="T70" fmla="*/ 146 w 192"/>
                  <a:gd name="T71" fmla="*/ 149 h 166"/>
                  <a:gd name="T72" fmla="*/ 148 w 192"/>
                  <a:gd name="T73" fmla="*/ 144 h 166"/>
                  <a:gd name="T74" fmla="*/ 151 w 192"/>
                  <a:gd name="T75" fmla="*/ 142 h 166"/>
                  <a:gd name="T76" fmla="*/ 157 w 192"/>
                  <a:gd name="T77" fmla="*/ 138 h 166"/>
                  <a:gd name="T78" fmla="*/ 173 w 192"/>
                  <a:gd name="T79" fmla="*/ 126 h 166"/>
                  <a:gd name="T80" fmla="*/ 176 w 192"/>
                  <a:gd name="T81" fmla="*/ 124 h 166"/>
                  <a:gd name="T82" fmla="*/ 183 w 192"/>
                  <a:gd name="T83" fmla="*/ 122 h 166"/>
                  <a:gd name="T84" fmla="*/ 190 w 192"/>
                  <a:gd name="T85" fmla="*/ 118 h 166"/>
                  <a:gd name="T86" fmla="*/ 186 w 192"/>
                  <a:gd name="T87" fmla="*/ 103 h 166"/>
                  <a:gd name="T88" fmla="*/ 188 w 192"/>
                  <a:gd name="T89" fmla="*/ 94 h 166"/>
                  <a:gd name="T90" fmla="*/ 174 w 192"/>
                  <a:gd name="T91" fmla="*/ 83 h 166"/>
                  <a:gd name="T92" fmla="*/ 186 w 192"/>
                  <a:gd name="T93" fmla="*/ 34 h 166"/>
                  <a:gd name="T94" fmla="*/ 178 w 192"/>
                  <a:gd name="T95" fmla="*/ 38 h 166"/>
                  <a:gd name="T96" fmla="*/ 168 w 192"/>
                  <a:gd name="T97" fmla="*/ 38 h 166"/>
                  <a:gd name="T98" fmla="*/ 167 w 192"/>
                  <a:gd name="T99" fmla="*/ 34 h 166"/>
                  <a:gd name="T100" fmla="*/ 166 w 192"/>
                  <a:gd name="T101" fmla="*/ 32 h 166"/>
                  <a:gd name="T102" fmla="*/ 156 w 192"/>
                  <a:gd name="T103" fmla="*/ 2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2" h="166">
                    <a:moveTo>
                      <a:pt x="150" y="3"/>
                    </a:moveTo>
                    <a:cubicBezTo>
                      <a:pt x="148" y="2"/>
                      <a:pt x="148" y="2"/>
                      <a:pt x="148" y="2"/>
                    </a:cubicBezTo>
                    <a:cubicBezTo>
                      <a:pt x="144" y="4"/>
                      <a:pt x="144" y="4"/>
                      <a:pt x="144" y="4"/>
                    </a:cubicBezTo>
                    <a:cubicBezTo>
                      <a:pt x="142" y="7"/>
                      <a:pt x="142" y="7"/>
                      <a:pt x="142" y="7"/>
                    </a:cubicBezTo>
                    <a:cubicBezTo>
                      <a:pt x="141" y="11"/>
                      <a:pt x="139" y="13"/>
                      <a:pt x="136" y="13"/>
                    </a:cubicBezTo>
                    <a:cubicBezTo>
                      <a:pt x="135" y="13"/>
                      <a:pt x="133" y="12"/>
                      <a:pt x="132" y="10"/>
                    </a:cubicBezTo>
                    <a:cubicBezTo>
                      <a:pt x="131" y="10"/>
                      <a:pt x="131" y="10"/>
                      <a:pt x="131" y="10"/>
                    </a:cubicBezTo>
                    <a:cubicBezTo>
                      <a:pt x="131" y="10"/>
                      <a:pt x="131" y="10"/>
                      <a:pt x="131" y="10"/>
                    </a:cubicBezTo>
                    <a:cubicBezTo>
                      <a:pt x="131" y="10"/>
                      <a:pt x="131" y="10"/>
                      <a:pt x="131" y="10"/>
                    </a:cubicBezTo>
                    <a:cubicBezTo>
                      <a:pt x="130" y="6"/>
                      <a:pt x="130" y="6"/>
                      <a:pt x="130" y="6"/>
                    </a:cubicBezTo>
                    <a:cubicBezTo>
                      <a:pt x="130" y="5"/>
                      <a:pt x="130" y="5"/>
                      <a:pt x="130" y="5"/>
                    </a:cubicBezTo>
                    <a:cubicBezTo>
                      <a:pt x="129" y="0"/>
                      <a:pt x="129" y="0"/>
                      <a:pt x="129" y="0"/>
                    </a:cubicBezTo>
                    <a:cubicBezTo>
                      <a:pt x="127" y="0"/>
                      <a:pt x="127" y="0"/>
                      <a:pt x="127" y="0"/>
                    </a:cubicBezTo>
                    <a:cubicBezTo>
                      <a:pt x="126" y="0"/>
                      <a:pt x="126" y="0"/>
                      <a:pt x="126" y="0"/>
                    </a:cubicBezTo>
                    <a:cubicBezTo>
                      <a:pt x="125" y="4"/>
                      <a:pt x="125" y="4"/>
                      <a:pt x="125" y="4"/>
                    </a:cubicBezTo>
                    <a:cubicBezTo>
                      <a:pt x="125" y="10"/>
                      <a:pt x="125" y="10"/>
                      <a:pt x="125" y="10"/>
                    </a:cubicBezTo>
                    <a:cubicBezTo>
                      <a:pt x="125" y="10"/>
                      <a:pt x="125" y="10"/>
                      <a:pt x="125" y="10"/>
                    </a:cubicBezTo>
                    <a:cubicBezTo>
                      <a:pt x="124" y="10"/>
                      <a:pt x="124" y="10"/>
                      <a:pt x="124" y="10"/>
                    </a:cubicBezTo>
                    <a:cubicBezTo>
                      <a:pt x="120" y="17"/>
                      <a:pt x="120" y="17"/>
                      <a:pt x="120" y="17"/>
                    </a:cubicBezTo>
                    <a:cubicBezTo>
                      <a:pt x="119" y="18"/>
                      <a:pt x="119" y="18"/>
                      <a:pt x="119" y="18"/>
                    </a:cubicBezTo>
                    <a:cubicBezTo>
                      <a:pt x="118" y="18"/>
                      <a:pt x="118" y="18"/>
                      <a:pt x="118" y="18"/>
                    </a:cubicBezTo>
                    <a:cubicBezTo>
                      <a:pt x="108" y="17"/>
                      <a:pt x="108" y="17"/>
                      <a:pt x="108" y="17"/>
                    </a:cubicBezTo>
                    <a:cubicBezTo>
                      <a:pt x="108" y="17"/>
                      <a:pt x="108" y="17"/>
                      <a:pt x="108" y="17"/>
                    </a:cubicBezTo>
                    <a:cubicBezTo>
                      <a:pt x="108" y="17"/>
                      <a:pt x="108" y="17"/>
                      <a:pt x="108" y="17"/>
                    </a:cubicBezTo>
                    <a:cubicBezTo>
                      <a:pt x="108" y="17"/>
                      <a:pt x="108" y="17"/>
                      <a:pt x="108" y="17"/>
                    </a:cubicBezTo>
                    <a:cubicBezTo>
                      <a:pt x="108" y="18"/>
                      <a:pt x="108" y="18"/>
                      <a:pt x="108" y="18"/>
                    </a:cubicBezTo>
                    <a:cubicBezTo>
                      <a:pt x="104" y="22"/>
                      <a:pt x="104" y="22"/>
                      <a:pt x="104" y="22"/>
                    </a:cubicBezTo>
                    <a:cubicBezTo>
                      <a:pt x="106" y="25"/>
                      <a:pt x="106" y="25"/>
                      <a:pt x="106" y="25"/>
                    </a:cubicBezTo>
                    <a:cubicBezTo>
                      <a:pt x="106" y="25"/>
                      <a:pt x="106" y="25"/>
                      <a:pt x="106" y="25"/>
                    </a:cubicBezTo>
                    <a:cubicBezTo>
                      <a:pt x="103" y="29"/>
                      <a:pt x="103" y="29"/>
                      <a:pt x="103" y="29"/>
                    </a:cubicBezTo>
                    <a:cubicBezTo>
                      <a:pt x="94" y="29"/>
                      <a:pt x="94" y="29"/>
                      <a:pt x="94" y="29"/>
                    </a:cubicBezTo>
                    <a:cubicBezTo>
                      <a:pt x="94" y="28"/>
                      <a:pt x="94" y="28"/>
                      <a:pt x="94" y="28"/>
                    </a:cubicBezTo>
                    <a:cubicBezTo>
                      <a:pt x="94" y="27"/>
                      <a:pt x="94" y="27"/>
                      <a:pt x="94" y="27"/>
                    </a:cubicBezTo>
                    <a:cubicBezTo>
                      <a:pt x="92" y="26"/>
                      <a:pt x="92" y="26"/>
                      <a:pt x="92" y="26"/>
                    </a:cubicBezTo>
                    <a:cubicBezTo>
                      <a:pt x="91" y="29"/>
                      <a:pt x="91" y="29"/>
                      <a:pt x="91" y="29"/>
                    </a:cubicBezTo>
                    <a:cubicBezTo>
                      <a:pt x="90" y="30"/>
                      <a:pt x="90" y="30"/>
                      <a:pt x="90" y="30"/>
                    </a:cubicBezTo>
                    <a:cubicBezTo>
                      <a:pt x="84" y="30"/>
                      <a:pt x="84" y="30"/>
                      <a:pt x="84" y="30"/>
                    </a:cubicBezTo>
                    <a:cubicBezTo>
                      <a:pt x="84" y="30"/>
                      <a:pt x="84" y="30"/>
                      <a:pt x="84" y="30"/>
                    </a:cubicBezTo>
                    <a:cubicBezTo>
                      <a:pt x="80" y="27"/>
                      <a:pt x="80" y="27"/>
                      <a:pt x="80" y="27"/>
                    </a:cubicBezTo>
                    <a:cubicBezTo>
                      <a:pt x="80" y="26"/>
                      <a:pt x="80" y="26"/>
                      <a:pt x="80" y="26"/>
                    </a:cubicBezTo>
                    <a:cubicBezTo>
                      <a:pt x="80" y="26"/>
                      <a:pt x="80" y="26"/>
                      <a:pt x="80" y="26"/>
                    </a:cubicBezTo>
                    <a:cubicBezTo>
                      <a:pt x="80" y="26"/>
                      <a:pt x="80" y="26"/>
                      <a:pt x="80" y="26"/>
                    </a:cubicBezTo>
                    <a:cubicBezTo>
                      <a:pt x="80" y="25"/>
                      <a:pt x="80" y="25"/>
                      <a:pt x="80" y="25"/>
                    </a:cubicBezTo>
                    <a:cubicBezTo>
                      <a:pt x="73" y="24"/>
                      <a:pt x="73" y="24"/>
                      <a:pt x="73" y="24"/>
                    </a:cubicBezTo>
                    <a:cubicBezTo>
                      <a:pt x="68" y="26"/>
                      <a:pt x="68" y="26"/>
                      <a:pt x="68" y="26"/>
                    </a:cubicBezTo>
                    <a:cubicBezTo>
                      <a:pt x="66" y="28"/>
                      <a:pt x="66" y="28"/>
                      <a:pt x="66" y="28"/>
                    </a:cubicBezTo>
                    <a:cubicBezTo>
                      <a:pt x="74" y="37"/>
                      <a:pt x="74" y="37"/>
                      <a:pt x="74" y="37"/>
                    </a:cubicBezTo>
                    <a:cubicBezTo>
                      <a:pt x="84" y="40"/>
                      <a:pt x="84" y="40"/>
                      <a:pt x="84" y="40"/>
                    </a:cubicBezTo>
                    <a:cubicBezTo>
                      <a:pt x="84" y="40"/>
                      <a:pt x="84" y="40"/>
                      <a:pt x="84" y="40"/>
                    </a:cubicBezTo>
                    <a:cubicBezTo>
                      <a:pt x="84" y="40"/>
                      <a:pt x="84" y="40"/>
                      <a:pt x="84" y="40"/>
                    </a:cubicBezTo>
                    <a:cubicBezTo>
                      <a:pt x="85" y="41"/>
                      <a:pt x="85" y="41"/>
                      <a:pt x="85" y="41"/>
                    </a:cubicBezTo>
                    <a:cubicBezTo>
                      <a:pt x="90" y="46"/>
                      <a:pt x="90" y="46"/>
                      <a:pt x="90" y="46"/>
                    </a:cubicBezTo>
                    <a:cubicBezTo>
                      <a:pt x="88" y="54"/>
                      <a:pt x="88" y="54"/>
                      <a:pt x="88" y="54"/>
                    </a:cubicBezTo>
                    <a:cubicBezTo>
                      <a:pt x="88" y="54"/>
                      <a:pt x="88" y="54"/>
                      <a:pt x="88" y="54"/>
                    </a:cubicBezTo>
                    <a:cubicBezTo>
                      <a:pt x="88" y="55"/>
                      <a:pt x="88" y="55"/>
                      <a:pt x="88" y="55"/>
                    </a:cubicBezTo>
                    <a:cubicBezTo>
                      <a:pt x="88" y="55"/>
                      <a:pt x="88" y="55"/>
                      <a:pt x="88" y="55"/>
                    </a:cubicBezTo>
                    <a:cubicBezTo>
                      <a:pt x="81" y="60"/>
                      <a:pt x="81" y="60"/>
                      <a:pt x="81" y="60"/>
                    </a:cubicBezTo>
                    <a:cubicBezTo>
                      <a:pt x="81" y="61"/>
                      <a:pt x="81" y="61"/>
                      <a:pt x="81" y="61"/>
                    </a:cubicBezTo>
                    <a:cubicBezTo>
                      <a:pt x="80" y="61"/>
                      <a:pt x="80" y="61"/>
                      <a:pt x="80" y="61"/>
                    </a:cubicBezTo>
                    <a:cubicBezTo>
                      <a:pt x="69" y="64"/>
                      <a:pt x="69" y="64"/>
                      <a:pt x="69" y="64"/>
                    </a:cubicBezTo>
                    <a:cubicBezTo>
                      <a:pt x="69" y="64"/>
                      <a:pt x="69" y="64"/>
                      <a:pt x="69" y="64"/>
                    </a:cubicBezTo>
                    <a:cubicBezTo>
                      <a:pt x="62" y="65"/>
                      <a:pt x="62" y="65"/>
                      <a:pt x="62" y="65"/>
                    </a:cubicBezTo>
                    <a:cubicBezTo>
                      <a:pt x="62" y="65"/>
                      <a:pt x="62" y="65"/>
                      <a:pt x="62" y="65"/>
                    </a:cubicBezTo>
                    <a:cubicBezTo>
                      <a:pt x="62" y="65"/>
                      <a:pt x="62" y="65"/>
                      <a:pt x="62" y="65"/>
                    </a:cubicBezTo>
                    <a:cubicBezTo>
                      <a:pt x="62" y="65"/>
                      <a:pt x="62" y="65"/>
                      <a:pt x="62" y="65"/>
                    </a:cubicBezTo>
                    <a:cubicBezTo>
                      <a:pt x="62" y="65"/>
                      <a:pt x="62" y="65"/>
                      <a:pt x="62" y="65"/>
                    </a:cubicBezTo>
                    <a:cubicBezTo>
                      <a:pt x="57" y="63"/>
                      <a:pt x="57" y="63"/>
                      <a:pt x="57" y="63"/>
                    </a:cubicBezTo>
                    <a:cubicBezTo>
                      <a:pt x="55" y="63"/>
                      <a:pt x="55" y="63"/>
                      <a:pt x="55" y="63"/>
                    </a:cubicBezTo>
                    <a:cubicBezTo>
                      <a:pt x="52" y="67"/>
                      <a:pt x="52" y="67"/>
                      <a:pt x="52" y="67"/>
                    </a:cubicBezTo>
                    <a:cubicBezTo>
                      <a:pt x="52" y="67"/>
                      <a:pt x="52" y="67"/>
                      <a:pt x="52" y="67"/>
                    </a:cubicBezTo>
                    <a:cubicBezTo>
                      <a:pt x="52" y="67"/>
                      <a:pt x="52" y="67"/>
                      <a:pt x="52" y="67"/>
                    </a:cubicBezTo>
                    <a:cubicBezTo>
                      <a:pt x="47" y="71"/>
                      <a:pt x="47" y="71"/>
                      <a:pt x="47" y="71"/>
                    </a:cubicBezTo>
                    <a:cubicBezTo>
                      <a:pt x="46" y="71"/>
                      <a:pt x="46" y="71"/>
                      <a:pt x="46" y="71"/>
                    </a:cubicBezTo>
                    <a:cubicBezTo>
                      <a:pt x="46" y="71"/>
                      <a:pt x="46" y="71"/>
                      <a:pt x="46" y="71"/>
                    </a:cubicBezTo>
                    <a:cubicBezTo>
                      <a:pt x="39" y="74"/>
                      <a:pt x="39" y="74"/>
                      <a:pt x="39" y="74"/>
                    </a:cubicBezTo>
                    <a:cubicBezTo>
                      <a:pt x="39" y="74"/>
                      <a:pt x="39" y="74"/>
                      <a:pt x="39" y="74"/>
                    </a:cubicBezTo>
                    <a:cubicBezTo>
                      <a:pt x="30" y="71"/>
                      <a:pt x="30" y="71"/>
                      <a:pt x="30" y="71"/>
                    </a:cubicBezTo>
                    <a:cubicBezTo>
                      <a:pt x="12" y="72"/>
                      <a:pt x="12" y="72"/>
                      <a:pt x="12" y="72"/>
                    </a:cubicBezTo>
                    <a:cubicBezTo>
                      <a:pt x="8" y="73"/>
                      <a:pt x="8" y="73"/>
                      <a:pt x="8" y="73"/>
                    </a:cubicBezTo>
                    <a:cubicBezTo>
                      <a:pt x="8" y="74"/>
                      <a:pt x="8" y="74"/>
                      <a:pt x="8" y="74"/>
                    </a:cubicBezTo>
                    <a:cubicBezTo>
                      <a:pt x="4" y="74"/>
                      <a:pt x="4" y="74"/>
                      <a:pt x="4" y="74"/>
                    </a:cubicBezTo>
                    <a:cubicBezTo>
                      <a:pt x="0" y="80"/>
                      <a:pt x="0" y="80"/>
                      <a:pt x="0" y="80"/>
                    </a:cubicBezTo>
                    <a:cubicBezTo>
                      <a:pt x="0" y="86"/>
                      <a:pt x="0" y="86"/>
                      <a:pt x="0" y="86"/>
                    </a:cubicBezTo>
                    <a:cubicBezTo>
                      <a:pt x="4" y="96"/>
                      <a:pt x="4" y="96"/>
                      <a:pt x="4" y="96"/>
                    </a:cubicBezTo>
                    <a:cubicBezTo>
                      <a:pt x="9" y="98"/>
                      <a:pt x="9" y="98"/>
                      <a:pt x="9" y="98"/>
                    </a:cubicBezTo>
                    <a:cubicBezTo>
                      <a:pt x="9" y="98"/>
                      <a:pt x="9" y="98"/>
                      <a:pt x="9" y="98"/>
                    </a:cubicBezTo>
                    <a:cubicBezTo>
                      <a:pt x="9" y="98"/>
                      <a:pt x="9" y="98"/>
                      <a:pt x="9" y="98"/>
                    </a:cubicBezTo>
                    <a:cubicBezTo>
                      <a:pt x="11" y="100"/>
                      <a:pt x="11" y="100"/>
                      <a:pt x="11" y="100"/>
                    </a:cubicBezTo>
                    <a:cubicBezTo>
                      <a:pt x="14" y="96"/>
                      <a:pt x="14" y="96"/>
                      <a:pt x="14" y="96"/>
                    </a:cubicBezTo>
                    <a:cubicBezTo>
                      <a:pt x="14" y="95"/>
                      <a:pt x="14" y="95"/>
                      <a:pt x="14" y="95"/>
                    </a:cubicBezTo>
                    <a:cubicBezTo>
                      <a:pt x="14" y="95"/>
                      <a:pt x="14" y="95"/>
                      <a:pt x="14" y="95"/>
                    </a:cubicBezTo>
                    <a:cubicBezTo>
                      <a:pt x="15" y="95"/>
                      <a:pt x="15" y="95"/>
                      <a:pt x="15" y="95"/>
                    </a:cubicBezTo>
                    <a:cubicBezTo>
                      <a:pt x="21" y="94"/>
                      <a:pt x="21" y="94"/>
                      <a:pt x="21" y="94"/>
                    </a:cubicBezTo>
                    <a:cubicBezTo>
                      <a:pt x="22" y="94"/>
                      <a:pt x="22" y="94"/>
                      <a:pt x="22" y="94"/>
                    </a:cubicBezTo>
                    <a:cubicBezTo>
                      <a:pt x="22" y="94"/>
                      <a:pt x="22" y="94"/>
                      <a:pt x="22" y="94"/>
                    </a:cubicBezTo>
                    <a:cubicBezTo>
                      <a:pt x="28" y="96"/>
                      <a:pt x="28" y="96"/>
                      <a:pt x="28" y="96"/>
                    </a:cubicBezTo>
                    <a:cubicBezTo>
                      <a:pt x="34" y="110"/>
                      <a:pt x="34" y="110"/>
                      <a:pt x="34" y="110"/>
                    </a:cubicBezTo>
                    <a:cubicBezTo>
                      <a:pt x="33" y="110"/>
                      <a:pt x="33" y="110"/>
                      <a:pt x="33" y="110"/>
                    </a:cubicBezTo>
                    <a:cubicBezTo>
                      <a:pt x="33" y="110"/>
                      <a:pt x="33" y="110"/>
                      <a:pt x="33" y="110"/>
                    </a:cubicBezTo>
                    <a:cubicBezTo>
                      <a:pt x="31" y="118"/>
                      <a:pt x="31" y="118"/>
                      <a:pt x="31" y="118"/>
                    </a:cubicBezTo>
                    <a:cubicBezTo>
                      <a:pt x="31" y="118"/>
                      <a:pt x="31" y="118"/>
                      <a:pt x="31" y="118"/>
                    </a:cubicBezTo>
                    <a:cubicBezTo>
                      <a:pt x="29" y="122"/>
                      <a:pt x="29" y="122"/>
                      <a:pt x="29" y="122"/>
                    </a:cubicBezTo>
                    <a:cubicBezTo>
                      <a:pt x="29" y="123"/>
                      <a:pt x="29" y="123"/>
                      <a:pt x="29" y="123"/>
                    </a:cubicBezTo>
                    <a:cubicBezTo>
                      <a:pt x="26" y="130"/>
                      <a:pt x="26" y="130"/>
                      <a:pt x="26" y="130"/>
                    </a:cubicBezTo>
                    <a:cubicBezTo>
                      <a:pt x="26" y="138"/>
                      <a:pt x="26" y="138"/>
                      <a:pt x="26" y="138"/>
                    </a:cubicBezTo>
                    <a:cubicBezTo>
                      <a:pt x="31" y="143"/>
                      <a:pt x="31" y="143"/>
                      <a:pt x="31" y="143"/>
                    </a:cubicBezTo>
                    <a:cubicBezTo>
                      <a:pt x="31" y="143"/>
                      <a:pt x="31" y="143"/>
                      <a:pt x="31" y="143"/>
                    </a:cubicBezTo>
                    <a:cubicBezTo>
                      <a:pt x="38" y="148"/>
                      <a:pt x="38" y="148"/>
                      <a:pt x="38" y="148"/>
                    </a:cubicBezTo>
                    <a:cubicBezTo>
                      <a:pt x="38" y="149"/>
                      <a:pt x="38" y="149"/>
                      <a:pt x="38" y="149"/>
                    </a:cubicBezTo>
                    <a:cubicBezTo>
                      <a:pt x="39" y="149"/>
                      <a:pt x="39" y="149"/>
                      <a:pt x="39" y="149"/>
                    </a:cubicBezTo>
                    <a:cubicBezTo>
                      <a:pt x="34" y="160"/>
                      <a:pt x="34" y="160"/>
                      <a:pt x="34" y="160"/>
                    </a:cubicBezTo>
                    <a:cubicBezTo>
                      <a:pt x="33" y="166"/>
                      <a:pt x="33" y="166"/>
                      <a:pt x="33" y="166"/>
                    </a:cubicBezTo>
                    <a:cubicBezTo>
                      <a:pt x="34" y="165"/>
                      <a:pt x="34" y="165"/>
                      <a:pt x="34" y="165"/>
                    </a:cubicBezTo>
                    <a:cubicBezTo>
                      <a:pt x="35" y="165"/>
                      <a:pt x="35" y="165"/>
                      <a:pt x="35" y="165"/>
                    </a:cubicBezTo>
                    <a:cubicBezTo>
                      <a:pt x="39" y="163"/>
                      <a:pt x="39" y="163"/>
                      <a:pt x="39" y="163"/>
                    </a:cubicBezTo>
                    <a:cubicBezTo>
                      <a:pt x="46" y="159"/>
                      <a:pt x="46" y="159"/>
                      <a:pt x="46" y="159"/>
                    </a:cubicBezTo>
                    <a:cubicBezTo>
                      <a:pt x="46" y="159"/>
                      <a:pt x="46" y="159"/>
                      <a:pt x="46" y="159"/>
                    </a:cubicBezTo>
                    <a:cubicBezTo>
                      <a:pt x="54" y="160"/>
                      <a:pt x="54" y="160"/>
                      <a:pt x="54" y="160"/>
                    </a:cubicBezTo>
                    <a:cubicBezTo>
                      <a:pt x="55" y="160"/>
                      <a:pt x="55" y="160"/>
                      <a:pt x="55" y="160"/>
                    </a:cubicBezTo>
                    <a:cubicBezTo>
                      <a:pt x="55" y="160"/>
                      <a:pt x="55" y="160"/>
                      <a:pt x="55" y="160"/>
                    </a:cubicBezTo>
                    <a:cubicBezTo>
                      <a:pt x="67" y="165"/>
                      <a:pt x="67" y="165"/>
                      <a:pt x="67" y="165"/>
                    </a:cubicBezTo>
                    <a:cubicBezTo>
                      <a:pt x="80" y="165"/>
                      <a:pt x="80" y="165"/>
                      <a:pt x="80" y="165"/>
                    </a:cubicBezTo>
                    <a:cubicBezTo>
                      <a:pt x="84" y="160"/>
                      <a:pt x="84" y="160"/>
                      <a:pt x="84" y="160"/>
                    </a:cubicBezTo>
                    <a:cubicBezTo>
                      <a:pt x="84" y="160"/>
                      <a:pt x="84" y="160"/>
                      <a:pt x="84" y="160"/>
                    </a:cubicBezTo>
                    <a:cubicBezTo>
                      <a:pt x="84" y="160"/>
                      <a:pt x="84" y="160"/>
                      <a:pt x="84" y="160"/>
                    </a:cubicBezTo>
                    <a:cubicBezTo>
                      <a:pt x="91" y="156"/>
                      <a:pt x="91" y="156"/>
                      <a:pt x="91" y="156"/>
                    </a:cubicBezTo>
                    <a:cubicBezTo>
                      <a:pt x="98" y="151"/>
                      <a:pt x="98" y="151"/>
                      <a:pt x="98" y="151"/>
                    </a:cubicBezTo>
                    <a:cubicBezTo>
                      <a:pt x="98" y="150"/>
                      <a:pt x="98" y="150"/>
                      <a:pt x="98" y="150"/>
                    </a:cubicBezTo>
                    <a:cubicBezTo>
                      <a:pt x="98" y="150"/>
                      <a:pt x="98" y="150"/>
                      <a:pt x="98" y="150"/>
                    </a:cubicBezTo>
                    <a:cubicBezTo>
                      <a:pt x="103" y="149"/>
                      <a:pt x="103" y="149"/>
                      <a:pt x="103" y="149"/>
                    </a:cubicBezTo>
                    <a:cubicBezTo>
                      <a:pt x="108" y="145"/>
                      <a:pt x="108" y="145"/>
                      <a:pt x="108" y="145"/>
                    </a:cubicBezTo>
                    <a:cubicBezTo>
                      <a:pt x="114" y="137"/>
                      <a:pt x="114" y="137"/>
                      <a:pt x="114" y="137"/>
                    </a:cubicBezTo>
                    <a:cubicBezTo>
                      <a:pt x="123" y="140"/>
                      <a:pt x="123" y="140"/>
                      <a:pt x="123" y="140"/>
                    </a:cubicBezTo>
                    <a:cubicBezTo>
                      <a:pt x="124" y="140"/>
                      <a:pt x="124" y="140"/>
                      <a:pt x="124" y="140"/>
                    </a:cubicBezTo>
                    <a:cubicBezTo>
                      <a:pt x="124" y="141"/>
                      <a:pt x="124" y="141"/>
                      <a:pt x="124" y="141"/>
                    </a:cubicBezTo>
                    <a:cubicBezTo>
                      <a:pt x="124" y="141"/>
                      <a:pt x="124" y="141"/>
                      <a:pt x="124" y="141"/>
                    </a:cubicBezTo>
                    <a:cubicBezTo>
                      <a:pt x="126" y="144"/>
                      <a:pt x="127" y="146"/>
                      <a:pt x="128" y="146"/>
                    </a:cubicBezTo>
                    <a:cubicBezTo>
                      <a:pt x="133" y="146"/>
                      <a:pt x="133" y="146"/>
                      <a:pt x="133" y="146"/>
                    </a:cubicBezTo>
                    <a:cubicBezTo>
                      <a:pt x="134" y="146"/>
                      <a:pt x="134" y="146"/>
                      <a:pt x="134" y="146"/>
                    </a:cubicBezTo>
                    <a:cubicBezTo>
                      <a:pt x="137" y="146"/>
                      <a:pt x="137" y="146"/>
                      <a:pt x="137" y="146"/>
                    </a:cubicBezTo>
                    <a:cubicBezTo>
                      <a:pt x="138" y="146"/>
                      <a:pt x="138" y="146"/>
                      <a:pt x="138" y="146"/>
                    </a:cubicBezTo>
                    <a:cubicBezTo>
                      <a:pt x="138" y="147"/>
                      <a:pt x="138" y="147"/>
                      <a:pt x="138" y="147"/>
                    </a:cubicBezTo>
                    <a:cubicBezTo>
                      <a:pt x="144" y="149"/>
                      <a:pt x="144" y="149"/>
                      <a:pt x="144" y="149"/>
                    </a:cubicBezTo>
                    <a:cubicBezTo>
                      <a:pt x="146" y="149"/>
                      <a:pt x="146" y="149"/>
                      <a:pt x="146" y="149"/>
                    </a:cubicBezTo>
                    <a:cubicBezTo>
                      <a:pt x="147" y="148"/>
                      <a:pt x="147" y="148"/>
                      <a:pt x="147" y="148"/>
                    </a:cubicBezTo>
                    <a:cubicBezTo>
                      <a:pt x="148" y="145"/>
                      <a:pt x="148" y="145"/>
                      <a:pt x="148" y="145"/>
                    </a:cubicBezTo>
                    <a:cubicBezTo>
                      <a:pt x="148" y="145"/>
                      <a:pt x="148" y="145"/>
                      <a:pt x="148" y="145"/>
                    </a:cubicBezTo>
                    <a:cubicBezTo>
                      <a:pt x="148" y="144"/>
                      <a:pt x="148" y="144"/>
                      <a:pt x="148" y="144"/>
                    </a:cubicBezTo>
                    <a:cubicBezTo>
                      <a:pt x="148" y="144"/>
                      <a:pt x="148" y="144"/>
                      <a:pt x="148" y="144"/>
                    </a:cubicBezTo>
                    <a:cubicBezTo>
                      <a:pt x="148" y="144"/>
                      <a:pt x="148" y="144"/>
                      <a:pt x="148" y="144"/>
                    </a:cubicBezTo>
                    <a:cubicBezTo>
                      <a:pt x="151" y="142"/>
                      <a:pt x="151" y="142"/>
                      <a:pt x="151" y="142"/>
                    </a:cubicBezTo>
                    <a:cubicBezTo>
                      <a:pt x="151" y="142"/>
                      <a:pt x="151" y="142"/>
                      <a:pt x="151" y="142"/>
                    </a:cubicBezTo>
                    <a:cubicBezTo>
                      <a:pt x="156" y="138"/>
                      <a:pt x="156" y="138"/>
                      <a:pt x="156" y="138"/>
                    </a:cubicBezTo>
                    <a:cubicBezTo>
                      <a:pt x="156" y="138"/>
                      <a:pt x="156" y="138"/>
                      <a:pt x="156" y="138"/>
                    </a:cubicBezTo>
                    <a:cubicBezTo>
                      <a:pt x="156" y="138"/>
                      <a:pt x="156" y="138"/>
                      <a:pt x="156" y="138"/>
                    </a:cubicBezTo>
                    <a:cubicBezTo>
                      <a:pt x="157" y="138"/>
                      <a:pt x="157" y="138"/>
                      <a:pt x="157" y="138"/>
                    </a:cubicBezTo>
                    <a:cubicBezTo>
                      <a:pt x="161" y="138"/>
                      <a:pt x="161" y="138"/>
                      <a:pt x="161" y="138"/>
                    </a:cubicBezTo>
                    <a:cubicBezTo>
                      <a:pt x="161" y="136"/>
                      <a:pt x="162" y="133"/>
                      <a:pt x="165" y="131"/>
                    </a:cubicBezTo>
                    <a:cubicBezTo>
                      <a:pt x="168" y="129"/>
                      <a:pt x="170" y="128"/>
                      <a:pt x="171" y="128"/>
                    </a:cubicBezTo>
                    <a:cubicBezTo>
                      <a:pt x="173" y="126"/>
                      <a:pt x="173" y="126"/>
                      <a:pt x="173" y="126"/>
                    </a:cubicBezTo>
                    <a:cubicBezTo>
                      <a:pt x="174" y="126"/>
                      <a:pt x="174" y="126"/>
                      <a:pt x="174" y="126"/>
                    </a:cubicBezTo>
                    <a:cubicBezTo>
                      <a:pt x="174" y="126"/>
                      <a:pt x="174" y="126"/>
                      <a:pt x="174" y="126"/>
                    </a:cubicBezTo>
                    <a:cubicBezTo>
                      <a:pt x="176" y="124"/>
                      <a:pt x="176" y="124"/>
                      <a:pt x="176" y="124"/>
                    </a:cubicBezTo>
                    <a:cubicBezTo>
                      <a:pt x="176" y="124"/>
                      <a:pt x="176" y="124"/>
                      <a:pt x="176" y="124"/>
                    </a:cubicBezTo>
                    <a:cubicBezTo>
                      <a:pt x="176" y="124"/>
                      <a:pt x="176" y="124"/>
                      <a:pt x="176" y="124"/>
                    </a:cubicBezTo>
                    <a:cubicBezTo>
                      <a:pt x="176" y="123"/>
                      <a:pt x="176" y="123"/>
                      <a:pt x="176" y="123"/>
                    </a:cubicBezTo>
                    <a:cubicBezTo>
                      <a:pt x="177" y="123"/>
                      <a:pt x="177" y="123"/>
                      <a:pt x="177" y="123"/>
                    </a:cubicBezTo>
                    <a:cubicBezTo>
                      <a:pt x="183" y="122"/>
                      <a:pt x="183" y="122"/>
                      <a:pt x="183" y="122"/>
                    </a:cubicBezTo>
                    <a:cubicBezTo>
                      <a:pt x="187" y="122"/>
                      <a:pt x="187" y="122"/>
                      <a:pt x="187" y="122"/>
                    </a:cubicBezTo>
                    <a:cubicBezTo>
                      <a:pt x="188" y="120"/>
                      <a:pt x="188" y="120"/>
                      <a:pt x="188" y="120"/>
                    </a:cubicBezTo>
                    <a:cubicBezTo>
                      <a:pt x="190" y="118"/>
                      <a:pt x="190" y="118"/>
                      <a:pt x="190" y="118"/>
                    </a:cubicBezTo>
                    <a:cubicBezTo>
                      <a:pt x="190" y="118"/>
                      <a:pt x="190" y="118"/>
                      <a:pt x="190" y="118"/>
                    </a:cubicBezTo>
                    <a:cubicBezTo>
                      <a:pt x="192" y="114"/>
                      <a:pt x="192" y="114"/>
                      <a:pt x="192" y="114"/>
                    </a:cubicBezTo>
                    <a:cubicBezTo>
                      <a:pt x="191" y="114"/>
                      <a:pt x="191" y="114"/>
                      <a:pt x="191" y="114"/>
                    </a:cubicBezTo>
                    <a:cubicBezTo>
                      <a:pt x="188" y="111"/>
                      <a:pt x="187" y="108"/>
                      <a:pt x="186" y="103"/>
                    </a:cubicBezTo>
                    <a:cubicBezTo>
                      <a:pt x="186" y="103"/>
                      <a:pt x="186" y="103"/>
                      <a:pt x="186" y="103"/>
                    </a:cubicBezTo>
                    <a:cubicBezTo>
                      <a:pt x="186" y="103"/>
                      <a:pt x="186" y="103"/>
                      <a:pt x="186" y="103"/>
                    </a:cubicBezTo>
                    <a:cubicBezTo>
                      <a:pt x="186" y="103"/>
                      <a:pt x="186" y="103"/>
                      <a:pt x="186" y="103"/>
                    </a:cubicBezTo>
                    <a:cubicBezTo>
                      <a:pt x="186" y="102"/>
                      <a:pt x="186" y="102"/>
                      <a:pt x="186" y="102"/>
                    </a:cubicBezTo>
                    <a:cubicBezTo>
                      <a:pt x="188" y="94"/>
                      <a:pt x="188" y="94"/>
                      <a:pt x="188" y="94"/>
                    </a:cubicBezTo>
                    <a:cubicBezTo>
                      <a:pt x="188" y="91"/>
                      <a:pt x="188" y="89"/>
                      <a:pt x="190" y="87"/>
                    </a:cubicBezTo>
                    <a:cubicBezTo>
                      <a:pt x="190" y="80"/>
                      <a:pt x="190" y="80"/>
                      <a:pt x="190" y="80"/>
                    </a:cubicBezTo>
                    <a:cubicBezTo>
                      <a:pt x="189" y="79"/>
                      <a:pt x="188" y="78"/>
                      <a:pt x="186" y="78"/>
                    </a:cubicBezTo>
                    <a:cubicBezTo>
                      <a:pt x="174" y="83"/>
                      <a:pt x="174" y="83"/>
                      <a:pt x="174" y="83"/>
                    </a:cubicBezTo>
                    <a:cubicBezTo>
                      <a:pt x="174" y="70"/>
                      <a:pt x="174" y="70"/>
                      <a:pt x="174" y="70"/>
                    </a:cubicBezTo>
                    <a:cubicBezTo>
                      <a:pt x="175" y="68"/>
                      <a:pt x="179" y="64"/>
                      <a:pt x="186" y="60"/>
                    </a:cubicBezTo>
                    <a:cubicBezTo>
                      <a:pt x="183" y="46"/>
                      <a:pt x="183" y="46"/>
                      <a:pt x="183" y="46"/>
                    </a:cubicBezTo>
                    <a:cubicBezTo>
                      <a:pt x="182" y="41"/>
                      <a:pt x="183" y="37"/>
                      <a:pt x="186" y="34"/>
                    </a:cubicBezTo>
                    <a:cubicBezTo>
                      <a:pt x="186" y="32"/>
                      <a:pt x="186" y="32"/>
                      <a:pt x="186" y="32"/>
                    </a:cubicBezTo>
                    <a:cubicBezTo>
                      <a:pt x="182" y="32"/>
                      <a:pt x="182" y="32"/>
                      <a:pt x="182" y="32"/>
                    </a:cubicBezTo>
                    <a:cubicBezTo>
                      <a:pt x="180" y="32"/>
                      <a:pt x="180" y="32"/>
                      <a:pt x="180" y="32"/>
                    </a:cubicBezTo>
                    <a:cubicBezTo>
                      <a:pt x="178" y="38"/>
                      <a:pt x="178" y="38"/>
                      <a:pt x="178" y="38"/>
                    </a:cubicBezTo>
                    <a:cubicBezTo>
                      <a:pt x="177" y="40"/>
                      <a:pt x="175" y="41"/>
                      <a:pt x="174" y="41"/>
                    </a:cubicBezTo>
                    <a:cubicBezTo>
                      <a:pt x="173" y="41"/>
                      <a:pt x="173" y="41"/>
                      <a:pt x="173" y="41"/>
                    </a:cubicBezTo>
                    <a:cubicBezTo>
                      <a:pt x="169" y="38"/>
                      <a:pt x="169" y="38"/>
                      <a:pt x="169" y="38"/>
                    </a:cubicBezTo>
                    <a:cubicBezTo>
                      <a:pt x="168" y="38"/>
                      <a:pt x="168" y="38"/>
                      <a:pt x="168" y="38"/>
                    </a:cubicBezTo>
                    <a:cubicBezTo>
                      <a:pt x="168" y="38"/>
                      <a:pt x="168" y="38"/>
                      <a:pt x="168" y="38"/>
                    </a:cubicBezTo>
                    <a:cubicBezTo>
                      <a:pt x="168" y="38"/>
                      <a:pt x="168" y="38"/>
                      <a:pt x="168" y="38"/>
                    </a:cubicBezTo>
                    <a:cubicBezTo>
                      <a:pt x="168" y="37"/>
                      <a:pt x="168" y="37"/>
                      <a:pt x="168" y="37"/>
                    </a:cubicBezTo>
                    <a:cubicBezTo>
                      <a:pt x="167" y="34"/>
                      <a:pt x="167" y="34"/>
                      <a:pt x="167" y="34"/>
                    </a:cubicBezTo>
                    <a:cubicBezTo>
                      <a:pt x="166" y="30"/>
                      <a:pt x="166" y="30"/>
                      <a:pt x="166" y="30"/>
                    </a:cubicBezTo>
                    <a:cubicBezTo>
                      <a:pt x="166" y="30"/>
                      <a:pt x="166" y="30"/>
                      <a:pt x="166" y="30"/>
                    </a:cubicBezTo>
                    <a:cubicBezTo>
                      <a:pt x="166" y="30"/>
                      <a:pt x="166" y="30"/>
                      <a:pt x="166" y="30"/>
                    </a:cubicBezTo>
                    <a:cubicBezTo>
                      <a:pt x="166" y="32"/>
                      <a:pt x="166" y="32"/>
                      <a:pt x="166" y="32"/>
                    </a:cubicBezTo>
                    <a:cubicBezTo>
                      <a:pt x="158" y="32"/>
                      <a:pt x="158" y="32"/>
                      <a:pt x="158" y="32"/>
                    </a:cubicBezTo>
                    <a:cubicBezTo>
                      <a:pt x="158" y="30"/>
                      <a:pt x="158" y="30"/>
                      <a:pt x="158" y="30"/>
                    </a:cubicBezTo>
                    <a:cubicBezTo>
                      <a:pt x="156" y="26"/>
                      <a:pt x="156" y="26"/>
                      <a:pt x="156" y="26"/>
                    </a:cubicBezTo>
                    <a:cubicBezTo>
                      <a:pt x="156" y="20"/>
                      <a:pt x="156" y="20"/>
                      <a:pt x="156" y="20"/>
                    </a:cubicBezTo>
                    <a:cubicBezTo>
                      <a:pt x="152" y="12"/>
                      <a:pt x="152" y="12"/>
                      <a:pt x="152" y="12"/>
                    </a:cubicBezTo>
                    <a:cubicBezTo>
                      <a:pt x="152" y="6"/>
                      <a:pt x="152" y="6"/>
                      <a:pt x="152" y="6"/>
                    </a:cubicBezTo>
                    <a:lnTo>
                      <a:pt x="150" y="3"/>
                    </a:lnTo>
                    <a:close/>
                  </a:path>
                </a:pathLst>
              </a:custGeom>
              <a:grpFill/>
              <a:ln>
                <a:noFill/>
              </a:ln>
            </p:spPr>
            <p:txBody>
              <a:bodyPr/>
              <a:lstStyle/>
              <a:p>
                <a:pPr>
                  <a:defRPr/>
                </a:pPr>
                <a:endParaRPr lang="zh-CN" altLang="en-US">
                  <a:solidFill>
                    <a:prstClr val="black"/>
                  </a:solidFill>
                  <a:latin typeface="Calibri"/>
                  <a:ea typeface="宋体"/>
                </a:endParaRPr>
              </a:p>
            </p:txBody>
          </p:sp>
          <p:sp>
            <p:nvSpPr>
              <p:cNvPr id="18" name="Freeform 14"/>
              <p:cNvSpPr/>
              <p:nvPr/>
            </p:nvSpPr>
            <p:spPr bwMode="auto">
              <a:xfrm>
                <a:off x="3708401" y="4909790"/>
                <a:ext cx="942975" cy="717550"/>
              </a:xfrm>
              <a:custGeom>
                <a:avLst/>
                <a:gdLst>
                  <a:gd name="T0" fmla="*/ 202 w 251"/>
                  <a:gd name="T1" fmla="*/ 6 h 191"/>
                  <a:gd name="T2" fmla="*/ 188 w 251"/>
                  <a:gd name="T3" fmla="*/ 18 h 191"/>
                  <a:gd name="T4" fmla="*/ 172 w 251"/>
                  <a:gd name="T5" fmla="*/ 22 h 191"/>
                  <a:gd name="T6" fmla="*/ 161 w 251"/>
                  <a:gd name="T7" fmla="*/ 21 h 191"/>
                  <a:gd name="T8" fmla="*/ 161 w 251"/>
                  <a:gd name="T9" fmla="*/ 21 h 191"/>
                  <a:gd name="T10" fmla="*/ 147 w 251"/>
                  <a:gd name="T11" fmla="*/ 26 h 191"/>
                  <a:gd name="T12" fmla="*/ 137 w 251"/>
                  <a:gd name="T13" fmla="*/ 32 h 191"/>
                  <a:gd name="T14" fmla="*/ 127 w 251"/>
                  <a:gd name="T15" fmla="*/ 40 h 191"/>
                  <a:gd name="T16" fmla="*/ 120 w 251"/>
                  <a:gd name="T17" fmla="*/ 47 h 191"/>
                  <a:gd name="T18" fmla="*/ 118 w 251"/>
                  <a:gd name="T19" fmla="*/ 51 h 191"/>
                  <a:gd name="T20" fmla="*/ 103 w 251"/>
                  <a:gd name="T21" fmla="*/ 48 h 191"/>
                  <a:gd name="T22" fmla="*/ 85 w 251"/>
                  <a:gd name="T23" fmla="*/ 40 h 191"/>
                  <a:gd name="T24" fmla="*/ 80 w 251"/>
                  <a:gd name="T25" fmla="*/ 46 h 191"/>
                  <a:gd name="T26" fmla="*/ 74 w 251"/>
                  <a:gd name="T27" fmla="*/ 51 h 191"/>
                  <a:gd name="T28" fmla="*/ 63 w 251"/>
                  <a:gd name="T29" fmla="*/ 58 h 191"/>
                  <a:gd name="T30" fmla="*/ 51 w 251"/>
                  <a:gd name="T31" fmla="*/ 67 h 191"/>
                  <a:gd name="T32" fmla="*/ 23 w 251"/>
                  <a:gd name="T33" fmla="*/ 62 h 191"/>
                  <a:gd name="T34" fmla="*/ 9 w 251"/>
                  <a:gd name="T35" fmla="*/ 65 h 191"/>
                  <a:gd name="T36" fmla="*/ 1 w 251"/>
                  <a:gd name="T37" fmla="*/ 69 h 191"/>
                  <a:gd name="T38" fmla="*/ 2 w 251"/>
                  <a:gd name="T39" fmla="*/ 79 h 191"/>
                  <a:gd name="T40" fmla="*/ 21 w 251"/>
                  <a:gd name="T41" fmla="*/ 79 h 191"/>
                  <a:gd name="T42" fmla="*/ 23 w 251"/>
                  <a:gd name="T43" fmla="*/ 94 h 191"/>
                  <a:gd name="T44" fmla="*/ 38 w 251"/>
                  <a:gd name="T45" fmla="*/ 92 h 191"/>
                  <a:gd name="T46" fmla="*/ 50 w 251"/>
                  <a:gd name="T47" fmla="*/ 89 h 191"/>
                  <a:gd name="T48" fmla="*/ 53 w 251"/>
                  <a:gd name="T49" fmla="*/ 108 h 191"/>
                  <a:gd name="T50" fmla="*/ 46 w 251"/>
                  <a:gd name="T51" fmla="*/ 116 h 191"/>
                  <a:gd name="T52" fmla="*/ 35 w 251"/>
                  <a:gd name="T53" fmla="*/ 124 h 191"/>
                  <a:gd name="T54" fmla="*/ 53 w 251"/>
                  <a:gd name="T55" fmla="*/ 128 h 191"/>
                  <a:gd name="T56" fmla="*/ 61 w 251"/>
                  <a:gd name="T57" fmla="*/ 133 h 191"/>
                  <a:gd name="T58" fmla="*/ 77 w 251"/>
                  <a:gd name="T59" fmla="*/ 142 h 191"/>
                  <a:gd name="T60" fmla="*/ 70 w 251"/>
                  <a:gd name="T61" fmla="*/ 150 h 191"/>
                  <a:gd name="T62" fmla="*/ 97 w 251"/>
                  <a:gd name="T63" fmla="*/ 178 h 191"/>
                  <a:gd name="T64" fmla="*/ 107 w 251"/>
                  <a:gd name="T65" fmla="*/ 174 h 191"/>
                  <a:gd name="T66" fmla="*/ 123 w 251"/>
                  <a:gd name="T67" fmla="*/ 184 h 191"/>
                  <a:gd name="T68" fmla="*/ 127 w 251"/>
                  <a:gd name="T69" fmla="*/ 179 h 191"/>
                  <a:gd name="T70" fmla="*/ 135 w 251"/>
                  <a:gd name="T71" fmla="*/ 180 h 191"/>
                  <a:gd name="T72" fmla="*/ 155 w 251"/>
                  <a:gd name="T73" fmla="*/ 185 h 191"/>
                  <a:gd name="T74" fmla="*/ 157 w 251"/>
                  <a:gd name="T75" fmla="*/ 186 h 191"/>
                  <a:gd name="T76" fmla="*/ 173 w 251"/>
                  <a:gd name="T77" fmla="*/ 173 h 191"/>
                  <a:gd name="T78" fmla="*/ 179 w 251"/>
                  <a:gd name="T79" fmla="*/ 178 h 191"/>
                  <a:gd name="T80" fmla="*/ 183 w 251"/>
                  <a:gd name="T81" fmla="*/ 170 h 191"/>
                  <a:gd name="T82" fmla="*/ 198 w 251"/>
                  <a:gd name="T83" fmla="*/ 152 h 191"/>
                  <a:gd name="T84" fmla="*/ 207 w 251"/>
                  <a:gd name="T85" fmla="*/ 154 h 191"/>
                  <a:gd name="T86" fmla="*/ 205 w 251"/>
                  <a:gd name="T87" fmla="*/ 143 h 191"/>
                  <a:gd name="T88" fmla="*/ 207 w 251"/>
                  <a:gd name="T89" fmla="*/ 137 h 191"/>
                  <a:gd name="T90" fmla="*/ 229 w 251"/>
                  <a:gd name="T91" fmla="*/ 126 h 191"/>
                  <a:gd name="T92" fmla="*/ 228 w 251"/>
                  <a:gd name="T93" fmla="*/ 114 h 191"/>
                  <a:gd name="T94" fmla="*/ 233 w 251"/>
                  <a:gd name="T95" fmla="*/ 105 h 191"/>
                  <a:gd name="T96" fmla="*/ 239 w 251"/>
                  <a:gd name="T97" fmla="*/ 90 h 191"/>
                  <a:gd name="T98" fmla="*/ 248 w 251"/>
                  <a:gd name="T99" fmla="*/ 78 h 191"/>
                  <a:gd name="T100" fmla="*/ 248 w 251"/>
                  <a:gd name="T101" fmla="*/ 67 h 191"/>
                  <a:gd name="T102" fmla="*/ 248 w 251"/>
                  <a:gd name="T103" fmla="*/ 60 h 191"/>
                  <a:gd name="T104" fmla="*/ 227 w 251"/>
                  <a:gd name="T105" fmla="*/ 61 h 191"/>
                  <a:gd name="T106" fmla="*/ 221 w 251"/>
                  <a:gd name="T107" fmla="*/ 51 h 191"/>
                  <a:gd name="T108" fmla="*/ 211 w 251"/>
                  <a:gd name="T109" fmla="*/ 50 h 191"/>
                  <a:gd name="T110" fmla="*/ 222 w 251"/>
                  <a:gd name="T111" fmla="*/ 29 h 191"/>
                  <a:gd name="T112" fmla="*/ 221 w 251"/>
                  <a:gd name="T113" fmla="*/ 14 h 191"/>
                  <a:gd name="T114" fmla="*/ 217 w 251"/>
                  <a:gd name="T115" fmla="*/ 0 h 191"/>
                  <a:gd name="T116" fmla="*/ 208 w 251"/>
                  <a:gd name="T117" fmla="*/ 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191">
                    <a:moveTo>
                      <a:pt x="201" y="4"/>
                    </a:moveTo>
                    <a:cubicBezTo>
                      <a:pt x="201" y="5"/>
                      <a:pt x="201" y="5"/>
                      <a:pt x="201" y="5"/>
                    </a:cubicBezTo>
                    <a:cubicBezTo>
                      <a:pt x="202" y="6"/>
                      <a:pt x="202" y="6"/>
                      <a:pt x="202" y="6"/>
                    </a:cubicBezTo>
                    <a:cubicBezTo>
                      <a:pt x="197" y="14"/>
                      <a:pt x="197" y="14"/>
                      <a:pt x="197" y="14"/>
                    </a:cubicBezTo>
                    <a:cubicBezTo>
                      <a:pt x="195" y="16"/>
                      <a:pt x="192" y="18"/>
                      <a:pt x="189" y="18"/>
                    </a:cubicBezTo>
                    <a:cubicBezTo>
                      <a:pt x="188" y="18"/>
                      <a:pt x="188" y="18"/>
                      <a:pt x="188" y="18"/>
                    </a:cubicBezTo>
                    <a:cubicBezTo>
                      <a:pt x="184" y="15"/>
                      <a:pt x="184" y="15"/>
                      <a:pt x="184" y="15"/>
                    </a:cubicBezTo>
                    <a:cubicBezTo>
                      <a:pt x="180" y="16"/>
                      <a:pt x="180" y="16"/>
                      <a:pt x="180" y="16"/>
                    </a:cubicBezTo>
                    <a:cubicBezTo>
                      <a:pt x="172" y="22"/>
                      <a:pt x="172" y="22"/>
                      <a:pt x="172" y="22"/>
                    </a:cubicBezTo>
                    <a:cubicBezTo>
                      <a:pt x="170" y="22"/>
                      <a:pt x="167" y="20"/>
                      <a:pt x="164" y="16"/>
                    </a:cubicBezTo>
                    <a:cubicBezTo>
                      <a:pt x="161" y="21"/>
                      <a:pt x="161" y="21"/>
                      <a:pt x="161" y="21"/>
                    </a:cubicBezTo>
                    <a:cubicBezTo>
                      <a:pt x="161" y="21"/>
                      <a:pt x="161" y="21"/>
                      <a:pt x="161" y="21"/>
                    </a:cubicBezTo>
                    <a:cubicBezTo>
                      <a:pt x="161" y="21"/>
                      <a:pt x="161" y="21"/>
                      <a:pt x="161" y="21"/>
                    </a:cubicBezTo>
                    <a:cubicBezTo>
                      <a:pt x="161" y="21"/>
                      <a:pt x="161" y="21"/>
                      <a:pt x="161" y="21"/>
                    </a:cubicBezTo>
                    <a:cubicBezTo>
                      <a:pt x="161" y="21"/>
                      <a:pt x="161" y="21"/>
                      <a:pt x="161" y="21"/>
                    </a:cubicBezTo>
                    <a:cubicBezTo>
                      <a:pt x="158" y="24"/>
                      <a:pt x="158" y="24"/>
                      <a:pt x="158" y="24"/>
                    </a:cubicBezTo>
                    <a:cubicBezTo>
                      <a:pt x="153" y="24"/>
                      <a:pt x="153" y="24"/>
                      <a:pt x="153" y="24"/>
                    </a:cubicBezTo>
                    <a:cubicBezTo>
                      <a:pt x="147" y="26"/>
                      <a:pt x="147" y="26"/>
                      <a:pt x="147" y="26"/>
                    </a:cubicBezTo>
                    <a:cubicBezTo>
                      <a:pt x="141" y="30"/>
                      <a:pt x="141" y="30"/>
                      <a:pt x="141" y="30"/>
                    </a:cubicBezTo>
                    <a:cubicBezTo>
                      <a:pt x="139" y="30"/>
                      <a:pt x="139" y="30"/>
                      <a:pt x="139" y="30"/>
                    </a:cubicBezTo>
                    <a:cubicBezTo>
                      <a:pt x="137" y="32"/>
                      <a:pt x="137" y="32"/>
                      <a:pt x="137" y="32"/>
                    </a:cubicBezTo>
                    <a:cubicBezTo>
                      <a:pt x="135" y="34"/>
                      <a:pt x="134" y="36"/>
                      <a:pt x="135" y="37"/>
                    </a:cubicBezTo>
                    <a:cubicBezTo>
                      <a:pt x="138" y="41"/>
                      <a:pt x="138" y="41"/>
                      <a:pt x="138" y="41"/>
                    </a:cubicBezTo>
                    <a:cubicBezTo>
                      <a:pt x="127" y="40"/>
                      <a:pt x="127" y="40"/>
                      <a:pt x="127" y="40"/>
                    </a:cubicBezTo>
                    <a:cubicBezTo>
                      <a:pt x="121" y="45"/>
                      <a:pt x="121" y="45"/>
                      <a:pt x="121" y="45"/>
                    </a:cubicBezTo>
                    <a:cubicBezTo>
                      <a:pt x="120" y="47"/>
                      <a:pt x="120" y="47"/>
                      <a:pt x="120" y="47"/>
                    </a:cubicBezTo>
                    <a:cubicBezTo>
                      <a:pt x="120" y="47"/>
                      <a:pt x="120" y="47"/>
                      <a:pt x="120" y="47"/>
                    </a:cubicBezTo>
                    <a:cubicBezTo>
                      <a:pt x="119" y="50"/>
                      <a:pt x="119" y="50"/>
                      <a:pt x="119" y="50"/>
                    </a:cubicBezTo>
                    <a:cubicBezTo>
                      <a:pt x="118" y="51"/>
                      <a:pt x="118" y="51"/>
                      <a:pt x="118" y="51"/>
                    </a:cubicBezTo>
                    <a:cubicBezTo>
                      <a:pt x="118" y="51"/>
                      <a:pt x="118" y="51"/>
                      <a:pt x="118" y="51"/>
                    </a:cubicBezTo>
                    <a:cubicBezTo>
                      <a:pt x="112" y="51"/>
                      <a:pt x="112" y="51"/>
                      <a:pt x="112" y="51"/>
                    </a:cubicBezTo>
                    <a:cubicBezTo>
                      <a:pt x="105" y="48"/>
                      <a:pt x="105" y="48"/>
                      <a:pt x="105" y="48"/>
                    </a:cubicBezTo>
                    <a:cubicBezTo>
                      <a:pt x="103" y="48"/>
                      <a:pt x="103" y="48"/>
                      <a:pt x="103" y="48"/>
                    </a:cubicBezTo>
                    <a:cubicBezTo>
                      <a:pt x="97" y="49"/>
                      <a:pt x="97" y="49"/>
                      <a:pt x="97" y="49"/>
                    </a:cubicBezTo>
                    <a:cubicBezTo>
                      <a:pt x="95" y="49"/>
                      <a:pt x="92" y="46"/>
                      <a:pt x="89" y="42"/>
                    </a:cubicBezTo>
                    <a:cubicBezTo>
                      <a:pt x="85" y="40"/>
                      <a:pt x="85" y="40"/>
                      <a:pt x="85" y="40"/>
                    </a:cubicBezTo>
                    <a:cubicBezTo>
                      <a:pt x="81" y="46"/>
                      <a:pt x="81" y="46"/>
                      <a:pt x="81" y="46"/>
                    </a:cubicBezTo>
                    <a:cubicBezTo>
                      <a:pt x="81" y="46"/>
                      <a:pt x="81" y="46"/>
                      <a:pt x="81" y="46"/>
                    </a:cubicBezTo>
                    <a:cubicBezTo>
                      <a:pt x="80" y="46"/>
                      <a:pt x="80" y="46"/>
                      <a:pt x="80" y="46"/>
                    </a:cubicBezTo>
                    <a:cubicBezTo>
                      <a:pt x="75" y="50"/>
                      <a:pt x="75" y="50"/>
                      <a:pt x="75" y="50"/>
                    </a:cubicBezTo>
                    <a:cubicBezTo>
                      <a:pt x="74" y="50"/>
                      <a:pt x="74" y="50"/>
                      <a:pt x="74" y="50"/>
                    </a:cubicBezTo>
                    <a:cubicBezTo>
                      <a:pt x="74" y="51"/>
                      <a:pt x="74" y="51"/>
                      <a:pt x="74" y="51"/>
                    </a:cubicBezTo>
                    <a:cubicBezTo>
                      <a:pt x="73" y="51"/>
                      <a:pt x="73" y="51"/>
                      <a:pt x="73" y="51"/>
                    </a:cubicBezTo>
                    <a:cubicBezTo>
                      <a:pt x="69" y="52"/>
                      <a:pt x="69" y="52"/>
                      <a:pt x="69" y="52"/>
                    </a:cubicBezTo>
                    <a:cubicBezTo>
                      <a:pt x="63" y="58"/>
                      <a:pt x="63" y="58"/>
                      <a:pt x="63" y="58"/>
                    </a:cubicBezTo>
                    <a:cubicBezTo>
                      <a:pt x="63" y="58"/>
                      <a:pt x="63" y="58"/>
                      <a:pt x="63" y="58"/>
                    </a:cubicBezTo>
                    <a:cubicBezTo>
                      <a:pt x="56" y="61"/>
                      <a:pt x="56" y="61"/>
                      <a:pt x="56" y="61"/>
                    </a:cubicBezTo>
                    <a:cubicBezTo>
                      <a:pt x="51" y="67"/>
                      <a:pt x="51" y="67"/>
                      <a:pt x="51" y="67"/>
                    </a:cubicBezTo>
                    <a:cubicBezTo>
                      <a:pt x="35" y="67"/>
                      <a:pt x="35" y="67"/>
                      <a:pt x="35" y="67"/>
                    </a:cubicBezTo>
                    <a:cubicBezTo>
                      <a:pt x="35" y="67"/>
                      <a:pt x="35" y="67"/>
                      <a:pt x="35" y="67"/>
                    </a:cubicBezTo>
                    <a:cubicBezTo>
                      <a:pt x="23" y="62"/>
                      <a:pt x="23" y="62"/>
                      <a:pt x="23" y="62"/>
                    </a:cubicBezTo>
                    <a:cubicBezTo>
                      <a:pt x="16" y="62"/>
                      <a:pt x="16" y="62"/>
                      <a:pt x="16" y="62"/>
                    </a:cubicBezTo>
                    <a:cubicBezTo>
                      <a:pt x="10" y="65"/>
                      <a:pt x="10" y="65"/>
                      <a:pt x="10" y="65"/>
                    </a:cubicBezTo>
                    <a:cubicBezTo>
                      <a:pt x="9" y="65"/>
                      <a:pt x="9" y="65"/>
                      <a:pt x="9" y="65"/>
                    </a:cubicBezTo>
                    <a:cubicBezTo>
                      <a:pt x="9" y="65"/>
                      <a:pt x="9" y="65"/>
                      <a:pt x="9" y="65"/>
                    </a:cubicBezTo>
                    <a:cubicBezTo>
                      <a:pt x="5" y="66"/>
                      <a:pt x="5" y="66"/>
                      <a:pt x="5" y="66"/>
                    </a:cubicBezTo>
                    <a:cubicBezTo>
                      <a:pt x="3" y="67"/>
                      <a:pt x="2" y="68"/>
                      <a:pt x="1" y="69"/>
                    </a:cubicBezTo>
                    <a:cubicBezTo>
                      <a:pt x="0" y="71"/>
                      <a:pt x="0" y="71"/>
                      <a:pt x="0" y="71"/>
                    </a:cubicBezTo>
                    <a:cubicBezTo>
                      <a:pt x="0" y="76"/>
                      <a:pt x="0" y="76"/>
                      <a:pt x="0" y="76"/>
                    </a:cubicBezTo>
                    <a:cubicBezTo>
                      <a:pt x="2" y="79"/>
                      <a:pt x="2" y="79"/>
                      <a:pt x="2" y="79"/>
                    </a:cubicBezTo>
                    <a:cubicBezTo>
                      <a:pt x="11" y="76"/>
                      <a:pt x="11" y="76"/>
                      <a:pt x="11" y="76"/>
                    </a:cubicBezTo>
                    <a:cubicBezTo>
                      <a:pt x="13" y="76"/>
                      <a:pt x="16" y="77"/>
                      <a:pt x="20" y="79"/>
                    </a:cubicBezTo>
                    <a:cubicBezTo>
                      <a:pt x="21" y="79"/>
                      <a:pt x="21" y="79"/>
                      <a:pt x="21" y="79"/>
                    </a:cubicBezTo>
                    <a:cubicBezTo>
                      <a:pt x="21" y="80"/>
                      <a:pt x="21" y="80"/>
                      <a:pt x="21" y="80"/>
                    </a:cubicBezTo>
                    <a:cubicBezTo>
                      <a:pt x="21" y="93"/>
                      <a:pt x="21" y="93"/>
                      <a:pt x="21" y="93"/>
                    </a:cubicBezTo>
                    <a:cubicBezTo>
                      <a:pt x="23" y="94"/>
                      <a:pt x="23" y="94"/>
                      <a:pt x="23" y="94"/>
                    </a:cubicBezTo>
                    <a:cubicBezTo>
                      <a:pt x="32" y="94"/>
                      <a:pt x="32" y="94"/>
                      <a:pt x="32" y="94"/>
                    </a:cubicBezTo>
                    <a:cubicBezTo>
                      <a:pt x="37" y="92"/>
                      <a:pt x="37" y="92"/>
                      <a:pt x="37" y="92"/>
                    </a:cubicBezTo>
                    <a:cubicBezTo>
                      <a:pt x="38" y="92"/>
                      <a:pt x="38" y="92"/>
                      <a:pt x="38" y="92"/>
                    </a:cubicBezTo>
                    <a:cubicBezTo>
                      <a:pt x="41" y="90"/>
                      <a:pt x="44" y="89"/>
                      <a:pt x="47" y="88"/>
                    </a:cubicBezTo>
                    <a:cubicBezTo>
                      <a:pt x="49" y="88"/>
                      <a:pt x="49" y="88"/>
                      <a:pt x="49" y="88"/>
                    </a:cubicBezTo>
                    <a:cubicBezTo>
                      <a:pt x="50" y="89"/>
                      <a:pt x="50" y="89"/>
                      <a:pt x="50" y="89"/>
                    </a:cubicBezTo>
                    <a:cubicBezTo>
                      <a:pt x="52" y="94"/>
                      <a:pt x="52" y="94"/>
                      <a:pt x="52" y="94"/>
                    </a:cubicBezTo>
                    <a:cubicBezTo>
                      <a:pt x="52" y="94"/>
                      <a:pt x="52" y="94"/>
                      <a:pt x="52" y="94"/>
                    </a:cubicBezTo>
                    <a:cubicBezTo>
                      <a:pt x="53" y="108"/>
                      <a:pt x="53" y="108"/>
                      <a:pt x="53" y="108"/>
                    </a:cubicBezTo>
                    <a:cubicBezTo>
                      <a:pt x="53" y="109"/>
                      <a:pt x="53" y="109"/>
                      <a:pt x="53" y="109"/>
                    </a:cubicBezTo>
                    <a:cubicBezTo>
                      <a:pt x="46" y="116"/>
                      <a:pt x="46" y="116"/>
                      <a:pt x="46" y="116"/>
                    </a:cubicBezTo>
                    <a:cubicBezTo>
                      <a:pt x="46" y="116"/>
                      <a:pt x="46" y="116"/>
                      <a:pt x="46" y="116"/>
                    </a:cubicBezTo>
                    <a:cubicBezTo>
                      <a:pt x="46" y="117"/>
                      <a:pt x="46" y="117"/>
                      <a:pt x="46" y="117"/>
                    </a:cubicBezTo>
                    <a:cubicBezTo>
                      <a:pt x="37" y="121"/>
                      <a:pt x="37" y="121"/>
                      <a:pt x="37" y="121"/>
                    </a:cubicBezTo>
                    <a:cubicBezTo>
                      <a:pt x="35" y="124"/>
                      <a:pt x="35" y="124"/>
                      <a:pt x="35" y="124"/>
                    </a:cubicBezTo>
                    <a:cubicBezTo>
                      <a:pt x="36" y="126"/>
                      <a:pt x="36" y="126"/>
                      <a:pt x="36" y="126"/>
                    </a:cubicBezTo>
                    <a:cubicBezTo>
                      <a:pt x="53" y="128"/>
                      <a:pt x="53" y="128"/>
                      <a:pt x="53" y="128"/>
                    </a:cubicBezTo>
                    <a:cubicBezTo>
                      <a:pt x="53" y="128"/>
                      <a:pt x="53" y="128"/>
                      <a:pt x="53" y="128"/>
                    </a:cubicBezTo>
                    <a:cubicBezTo>
                      <a:pt x="53" y="128"/>
                      <a:pt x="53" y="128"/>
                      <a:pt x="53" y="128"/>
                    </a:cubicBezTo>
                    <a:cubicBezTo>
                      <a:pt x="54" y="129"/>
                      <a:pt x="54" y="129"/>
                      <a:pt x="54" y="129"/>
                    </a:cubicBezTo>
                    <a:cubicBezTo>
                      <a:pt x="61" y="133"/>
                      <a:pt x="61" y="133"/>
                      <a:pt x="61" y="133"/>
                    </a:cubicBezTo>
                    <a:cubicBezTo>
                      <a:pt x="76" y="132"/>
                      <a:pt x="76" y="132"/>
                      <a:pt x="76" y="132"/>
                    </a:cubicBezTo>
                    <a:cubicBezTo>
                      <a:pt x="76" y="134"/>
                      <a:pt x="76" y="134"/>
                      <a:pt x="76" y="134"/>
                    </a:cubicBezTo>
                    <a:cubicBezTo>
                      <a:pt x="77" y="142"/>
                      <a:pt x="77" y="142"/>
                      <a:pt x="77" y="142"/>
                    </a:cubicBezTo>
                    <a:cubicBezTo>
                      <a:pt x="77" y="143"/>
                      <a:pt x="77" y="143"/>
                      <a:pt x="77" y="143"/>
                    </a:cubicBezTo>
                    <a:cubicBezTo>
                      <a:pt x="77" y="143"/>
                      <a:pt x="77" y="143"/>
                      <a:pt x="77" y="143"/>
                    </a:cubicBezTo>
                    <a:cubicBezTo>
                      <a:pt x="70" y="150"/>
                      <a:pt x="70" y="150"/>
                      <a:pt x="70" y="150"/>
                    </a:cubicBezTo>
                    <a:cubicBezTo>
                      <a:pt x="69" y="158"/>
                      <a:pt x="71" y="164"/>
                      <a:pt x="75" y="165"/>
                    </a:cubicBezTo>
                    <a:cubicBezTo>
                      <a:pt x="87" y="172"/>
                      <a:pt x="87" y="172"/>
                      <a:pt x="87" y="172"/>
                    </a:cubicBezTo>
                    <a:cubicBezTo>
                      <a:pt x="97" y="178"/>
                      <a:pt x="97" y="178"/>
                      <a:pt x="97" y="178"/>
                    </a:cubicBezTo>
                    <a:cubicBezTo>
                      <a:pt x="106" y="174"/>
                      <a:pt x="106" y="174"/>
                      <a:pt x="106" y="174"/>
                    </a:cubicBezTo>
                    <a:cubicBezTo>
                      <a:pt x="107" y="174"/>
                      <a:pt x="107" y="174"/>
                      <a:pt x="107" y="174"/>
                    </a:cubicBezTo>
                    <a:cubicBezTo>
                      <a:pt x="107" y="174"/>
                      <a:pt x="107" y="174"/>
                      <a:pt x="107" y="174"/>
                    </a:cubicBezTo>
                    <a:cubicBezTo>
                      <a:pt x="108" y="174"/>
                      <a:pt x="108" y="174"/>
                      <a:pt x="108" y="174"/>
                    </a:cubicBezTo>
                    <a:cubicBezTo>
                      <a:pt x="121" y="184"/>
                      <a:pt x="121" y="184"/>
                      <a:pt x="121" y="184"/>
                    </a:cubicBezTo>
                    <a:cubicBezTo>
                      <a:pt x="123" y="184"/>
                      <a:pt x="123" y="184"/>
                      <a:pt x="123" y="184"/>
                    </a:cubicBezTo>
                    <a:cubicBezTo>
                      <a:pt x="126" y="180"/>
                      <a:pt x="126" y="180"/>
                      <a:pt x="126" y="180"/>
                    </a:cubicBezTo>
                    <a:cubicBezTo>
                      <a:pt x="127" y="180"/>
                      <a:pt x="127" y="180"/>
                      <a:pt x="127" y="180"/>
                    </a:cubicBezTo>
                    <a:cubicBezTo>
                      <a:pt x="127" y="179"/>
                      <a:pt x="127" y="179"/>
                      <a:pt x="127" y="179"/>
                    </a:cubicBezTo>
                    <a:cubicBezTo>
                      <a:pt x="127" y="179"/>
                      <a:pt x="127" y="179"/>
                      <a:pt x="127" y="179"/>
                    </a:cubicBezTo>
                    <a:cubicBezTo>
                      <a:pt x="128" y="179"/>
                      <a:pt x="128" y="179"/>
                      <a:pt x="128" y="179"/>
                    </a:cubicBezTo>
                    <a:cubicBezTo>
                      <a:pt x="135" y="180"/>
                      <a:pt x="135" y="180"/>
                      <a:pt x="135" y="180"/>
                    </a:cubicBezTo>
                    <a:cubicBezTo>
                      <a:pt x="137" y="167"/>
                      <a:pt x="137" y="167"/>
                      <a:pt x="137" y="167"/>
                    </a:cubicBezTo>
                    <a:cubicBezTo>
                      <a:pt x="147" y="184"/>
                      <a:pt x="147" y="184"/>
                      <a:pt x="147" y="184"/>
                    </a:cubicBezTo>
                    <a:cubicBezTo>
                      <a:pt x="155" y="185"/>
                      <a:pt x="155" y="185"/>
                      <a:pt x="155" y="185"/>
                    </a:cubicBezTo>
                    <a:cubicBezTo>
                      <a:pt x="156" y="185"/>
                      <a:pt x="156" y="185"/>
                      <a:pt x="156" y="185"/>
                    </a:cubicBezTo>
                    <a:cubicBezTo>
                      <a:pt x="157" y="185"/>
                      <a:pt x="157" y="185"/>
                      <a:pt x="157" y="185"/>
                    </a:cubicBezTo>
                    <a:cubicBezTo>
                      <a:pt x="157" y="186"/>
                      <a:pt x="157" y="186"/>
                      <a:pt x="157" y="186"/>
                    </a:cubicBezTo>
                    <a:cubicBezTo>
                      <a:pt x="157" y="191"/>
                      <a:pt x="157" y="191"/>
                      <a:pt x="157" y="191"/>
                    </a:cubicBezTo>
                    <a:cubicBezTo>
                      <a:pt x="160" y="190"/>
                      <a:pt x="160" y="190"/>
                      <a:pt x="160" y="190"/>
                    </a:cubicBezTo>
                    <a:cubicBezTo>
                      <a:pt x="173" y="173"/>
                      <a:pt x="173" y="173"/>
                      <a:pt x="173" y="173"/>
                    </a:cubicBezTo>
                    <a:cubicBezTo>
                      <a:pt x="179" y="181"/>
                      <a:pt x="179" y="181"/>
                      <a:pt x="179" y="181"/>
                    </a:cubicBezTo>
                    <a:cubicBezTo>
                      <a:pt x="179" y="178"/>
                      <a:pt x="179" y="178"/>
                      <a:pt x="179" y="178"/>
                    </a:cubicBezTo>
                    <a:cubicBezTo>
                      <a:pt x="179" y="178"/>
                      <a:pt x="179" y="178"/>
                      <a:pt x="179" y="178"/>
                    </a:cubicBezTo>
                    <a:cubicBezTo>
                      <a:pt x="179" y="178"/>
                      <a:pt x="179" y="178"/>
                      <a:pt x="179" y="178"/>
                    </a:cubicBezTo>
                    <a:cubicBezTo>
                      <a:pt x="179" y="178"/>
                      <a:pt x="179" y="178"/>
                      <a:pt x="179" y="178"/>
                    </a:cubicBezTo>
                    <a:cubicBezTo>
                      <a:pt x="183" y="170"/>
                      <a:pt x="183" y="170"/>
                      <a:pt x="183" y="170"/>
                    </a:cubicBezTo>
                    <a:cubicBezTo>
                      <a:pt x="186" y="164"/>
                      <a:pt x="186" y="164"/>
                      <a:pt x="186" y="164"/>
                    </a:cubicBezTo>
                    <a:cubicBezTo>
                      <a:pt x="196" y="164"/>
                      <a:pt x="196" y="164"/>
                      <a:pt x="196" y="164"/>
                    </a:cubicBezTo>
                    <a:cubicBezTo>
                      <a:pt x="198" y="152"/>
                      <a:pt x="198" y="152"/>
                      <a:pt x="198" y="152"/>
                    </a:cubicBezTo>
                    <a:cubicBezTo>
                      <a:pt x="199" y="152"/>
                      <a:pt x="199" y="152"/>
                      <a:pt x="199" y="152"/>
                    </a:cubicBezTo>
                    <a:cubicBezTo>
                      <a:pt x="200" y="153"/>
                      <a:pt x="200" y="153"/>
                      <a:pt x="200" y="153"/>
                    </a:cubicBezTo>
                    <a:cubicBezTo>
                      <a:pt x="207" y="154"/>
                      <a:pt x="207" y="154"/>
                      <a:pt x="207" y="154"/>
                    </a:cubicBezTo>
                    <a:cubicBezTo>
                      <a:pt x="208" y="150"/>
                      <a:pt x="208" y="150"/>
                      <a:pt x="208" y="150"/>
                    </a:cubicBezTo>
                    <a:cubicBezTo>
                      <a:pt x="205" y="144"/>
                      <a:pt x="205" y="144"/>
                      <a:pt x="205" y="144"/>
                    </a:cubicBezTo>
                    <a:cubicBezTo>
                      <a:pt x="205" y="143"/>
                      <a:pt x="205" y="143"/>
                      <a:pt x="205" y="143"/>
                    </a:cubicBezTo>
                    <a:cubicBezTo>
                      <a:pt x="207" y="138"/>
                      <a:pt x="207" y="138"/>
                      <a:pt x="207" y="138"/>
                    </a:cubicBezTo>
                    <a:cubicBezTo>
                      <a:pt x="207" y="138"/>
                      <a:pt x="207" y="138"/>
                      <a:pt x="207" y="138"/>
                    </a:cubicBezTo>
                    <a:cubicBezTo>
                      <a:pt x="207" y="137"/>
                      <a:pt x="207" y="137"/>
                      <a:pt x="207" y="137"/>
                    </a:cubicBezTo>
                    <a:cubicBezTo>
                      <a:pt x="208" y="137"/>
                      <a:pt x="208" y="137"/>
                      <a:pt x="208" y="137"/>
                    </a:cubicBezTo>
                    <a:cubicBezTo>
                      <a:pt x="208" y="137"/>
                      <a:pt x="208" y="137"/>
                      <a:pt x="208" y="137"/>
                    </a:cubicBezTo>
                    <a:cubicBezTo>
                      <a:pt x="229" y="126"/>
                      <a:pt x="229" y="126"/>
                      <a:pt x="229" y="126"/>
                    </a:cubicBezTo>
                    <a:cubicBezTo>
                      <a:pt x="228" y="115"/>
                      <a:pt x="228" y="115"/>
                      <a:pt x="228" y="115"/>
                    </a:cubicBezTo>
                    <a:cubicBezTo>
                      <a:pt x="228" y="115"/>
                      <a:pt x="228" y="115"/>
                      <a:pt x="228" y="115"/>
                    </a:cubicBezTo>
                    <a:cubicBezTo>
                      <a:pt x="228" y="114"/>
                      <a:pt x="228" y="114"/>
                      <a:pt x="228" y="114"/>
                    </a:cubicBezTo>
                    <a:cubicBezTo>
                      <a:pt x="232" y="106"/>
                      <a:pt x="232" y="106"/>
                      <a:pt x="232" y="106"/>
                    </a:cubicBezTo>
                    <a:cubicBezTo>
                      <a:pt x="233" y="105"/>
                      <a:pt x="233" y="105"/>
                      <a:pt x="233" y="105"/>
                    </a:cubicBezTo>
                    <a:cubicBezTo>
                      <a:pt x="233" y="105"/>
                      <a:pt x="233" y="105"/>
                      <a:pt x="233" y="105"/>
                    </a:cubicBezTo>
                    <a:cubicBezTo>
                      <a:pt x="239" y="90"/>
                      <a:pt x="239" y="90"/>
                      <a:pt x="239" y="90"/>
                    </a:cubicBezTo>
                    <a:cubicBezTo>
                      <a:pt x="239" y="90"/>
                      <a:pt x="239" y="90"/>
                      <a:pt x="239" y="90"/>
                    </a:cubicBezTo>
                    <a:cubicBezTo>
                      <a:pt x="239" y="90"/>
                      <a:pt x="239" y="90"/>
                      <a:pt x="239" y="90"/>
                    </a:cubicBezTo>
                    <a:cubicBezTo>
                      <a:pt x="245" y="84"/>
                      <a:pt x="245" y="84"/>
                      <a:pt x="245" y="84"/>
                    </a:cubicBezTo>
                    <a:cubicBezTo>
                      <a:pt x="248" y="78"/>
                      <a:pt x="248" y="78"/>
                      <a:pt x="248" y="78"/>
                    </a:cubicBezTo>
                    <a:cubicBezTo>
                      <a:pt x="248" y="78"/>
                      <a:pt x="248" y="78"/>
                      <a:pt x="248" y="78"/>
                    </a:cubicBezTo>
                    <a:cubicBezTo>
                      <a:pt x="248" y="78"/>
                      <a:pt x="248" y="78"/>
                      <a:pt x="248" y="78"/>
                    </a:cubicBezTo>
                    <a:cubicBezTo>
                      <a:pt x="251" y="73"/>
                      <a:pt x="251" y="73"/>
                      <a:pt x="251" y="73"/>
                    </a:cubicBezTo>
                    <a:cubicBezTo>
                      <a:pt x="248" y="67"/>
                      <a:pt x="248" y="67"/>
                      <a:pt x="248" y="67"/>
                    </a:cubicBezTo>
                    <a:cubicBezTo>
                      <a:pt x="248" y="66"/>
                      <a:pt x="248" y="66"/>
                      <a:pt x="248" y="66"/>
                    </a:cubicBezTo>
                    <a:cubicBezTo>
                      <a:pt x="248" y="66"/>
                      <a:pt x="248" y="66"/>
                      <a:pt x="248" y="66"/>
                    </a:cubicBezTo>
                    <a:cubicBezTo>
                      <a:pt x="248" y="60"/>
                      <a:pt x="248" y="60"/>
                      <a:pt x="248" y="60"/>
                    </a:cubicBezTo>
                    <a:cubicBezTo>
                      <a:pt x="245" y="60"/>
                      <a:pt x="245" y="60"/>
                      <a:pt x="245" y="60"/>
                    </a:cubicBezTo>
                    <a:cubicBezTo>
                      <a:pt x="239" y="63"/>
                      <a:pt x="239" y="63"/>
                      <a:pt x="239" y="63"/>
                    </a:cubicBezTo>
                    <a:cubicBezTo>
                      <a:pt x="236" y="65"/>
                      <a:pt x="232" y="64"/>
                      <a:pt x="227" y="61"/>
                    </a:cubicBezTo>
                    <a:cubicBezTo>
                      <a:pt x="225" y="59"/>
                      <a:pt x="225" y="55"/>
                      <a:pt x="226" y="49"/>
                    </a:cubicBezTo>
                    <a:cubicBezTo>
                      <a:pt x="223" y="49"/>
                      <a:pt x="223" y="49"/>
                      <a:pt x="223" y="49"/>
                    </a:cubicBezTo>
                    <a:cubicBezTo>
                      <a:pt x="221" y="51"/>
                      <a:pt x="221" y="51"/>
                      <a:pt x="221" y="51"/>
                    </a:cubicBezTo>
                    <a:cubicBezTo>
                      <a:pt x="217" y="55"/>
                      <a:pt x="215" y="57"/>
                      <a:pt x="214" y="57"/>
                    </a:cubicBezTo>
                    <a:cubicBezTo>
                      <a:pt x="213" y="57"/>
                      <a:pt x="213" y="57"/>
                      <a:pt x="212" y="57"/>
                    </a:cubicBezTo>
                    <a:cubicBezTo>
                      <a:pt x="211" y="56"/>
                      <a:pt x="211" y="54"/>
                      <a:pt x="211" y="50"/>
                    </a:cubicBezTo>
                    <a:cubicBezTo>
                      <a:pt x="211" y="47"/>
                      <a:pt x="211" y="44"/>
                      <a:pt x="212" y="44"/>
                    </a:cubicBezTo>
                    <a:cubicBezTo>
                      <a:pt x="213" y="42"/>
                      <a:pt x="213" y="42"/>
                      <a:pt x="214" y="43"/>
                    </a:cubicBezTo>
                    <a:cubicBezTo>
                      <a:pt x="222" y="29"/>
                      <a:pt x="222" y="29"/>
                      <a:pt x="222" y="29"/>
                    </a:cubicBezTo>
                    <a:cubicBezTo>
                      <a:pt x="224" y="24"/>
                      <a:pt x="224" y="24"/>
                      <a:pt x="224" y="24"/>
                    </a:cubicBezTo>
                    <a:cubicBezTo>
                      <a:pt x="225" y="18"/>
                      <a:pt x="225" y="18"/>
                      <a:pt x="225" y="18"/>
                    </a:cubicBezTo>
                    <a:cubicBezTo>
                      <a:pt x="221" y="14"/>
                      <a:pt x="221" y="14"/>
                      <a:pt x="221" y="14"/>
                    </a:cubicBezTo>
                    <a:cubicBezTo>
                      <a:pt x="219" y="13"/>
                      <a:pt x="219" y="10"/>
                      <a:pt x="220" y="6"/>
                    </a:cubicBezTo>
                    <a:cubicBezTo>
                      <a:pt x="220" y="4"/>
                      <a:pt x="220" y="4"/>
                      <a:pt x="220" y="4"/>
                    </a:cubicBezTo>
                    <a:cubicBezTo>
                      <a:pt x="220" y="2"/>
                      <a:pt x="219" y="1"/>
                      <a:pt x="217" y="0"/>
                    </a:cubicBezTo>
                    <a:cubicBezTo>
                      <a:pt x="217" y="0"/>
                      <a:pt x="217" y="0"/>
                      <a:pt x="217" y="0"/>
                    </a:cubicBezTo>
                    <a:cubicBezTo>
                      <a:pt x="216" y="1"/>
                      <a:pt x="216" y="1"/>
                      <a:pt x="216" y="1"/>
                    </a:cubicBezTo>
                    <a:cubicBezTo>
                      <a:pt x="215" y="4"/>
                      <a:pt x="212" y="6"/>
                      <a:pt x="208" y="4"/>
                    </a:cubicBezTo>
                    <a:cubicBezTo>
                      <a:pt x="206" y="4"/>
                      <a:pt x="203" y="4"/>
                      <a:pt x="201" y="4"/>
                    </a:cubicBezTo>
                    <a:close/>
                  </a:path>
                </a:pathLst>
              </a:custGeom>
              <a:solidFill>
                <a:srgbClr val="D9D9D9"/>
              </a:solidFill>
              <a:ln>
                <a:noFill/>
              </a:ln>
            </p:spPr>
            <p:txBody>
              <a:bodyPr/>
              <a:lstStyle/>
              <a:p>
                <a:pPr>
                  <a:defRPr/>
                </a:pPr>
                <a:endParaRPr lang="zh-CN" altLang="en-US">
                  <a:solidFill>
                    <a:prstClr val="black"/>
                  </a:solidFill>
                  <a:latin typeface="Calibri"/>
                  <a:ea typeface="宋体"/>
                </a:endParaRPr>
              </a:p>
            </p:txBody>
          </p:sp>
          <p:sp>
            <p:nvSpPr>
              <p:cNvPr id="19" name="Freeform 15"/>
              <p:cNvSpPr/>
              <p:nvPr/>
            </p:nvSpPr>
            <p:spPr bwMode="auto">
              <a:xfrm>
                <a:off x="3840163" y="4120802"/>
                <a:ext cx="533400" cy="539750"/>
              </a:xfrm>
              <a:custGeom>
                <a:avLst/>
                <a:gdLst>
                  <a:gd name="T0" fmla="*/ 134 w 142"/>
                  <a:gd name="T1" fmla="*/ 16 h 144"/>
                  <a:gd name="T2" fmla="*/ 129 w 142"/>
                  <a:gd name="T3" fmla="*/ 14 h 144"/>
                  <a:gd name="T4" fmla="*/ 125 w 142"/>
                  <a:gd name="T5" fmla="*/ 12 h 144"/>
                  <a:gd name="T6" fmla="*/ 117 w 142"/>
                  <a:gd name="T7" fmla="*/ 14 h 144"/>
                  <a:gd name="T8" fmla="*/ 111 w 142"/>
                  <a:gd name="T9" fmla="*/ 11 h 144"/>
                  <a:gd name="T10" fmla="*/ 110 w 142"/>
                  <a:gd name="T11" fmla="*/ 10 h 144"/>
                  <a:gd name="T12" fmla="*/ 102 w 142"/>
                  <a:gd name="T13" fmla="*/ 2 h 144"/>
                  <a:gd name="T14" fmla="*/ 88 w 142"/>
                  <a:gd name="T15" fmla="*/ 8 h 144"/>
                  <a:gd name="T16" fmla="*/ 86 w 142"/>
                  <a:gd name="T17" fmla="*/ 20 h 144"/>
                  <a:gd name="T18" fmla="*/ 81 w 142"/>
                  <a:gd name="T19" fmla="*/ 30 h 144"/>
                  <a:gd name="T20" fmla="*/ 72 w 142"/>
                  <a:gd name="T21" fmla="*/ 43 h 144"/>
                  <a:gd name="T22" fmla="*/ 58 w 142"/>
                  <a:gd name="T23" fmla="*/ 59 h 144"/>
                  <a:gd name="T24" fmla="*/ 44 w 142"/>
                  <a:gd name="T25" fmla="*/ 72 h 144"/>
                  <a:gd name="T26" fmla="*/ 36 w 142"/>
                  <a:gd name="T27" fmla="*/ 82 h 144"/>
                  <a:gd name="T28" fmla="*/ 0 w 142"/>
                  <a:gd name="T29" fmla="*/ 84 h 144"/>
                  <a:gd name="T30" fmla="*/ 10 w 142"/>
                  <a:gd name="T31" fmla="*/ 113 h 144"/>
                  <a:gd name="T32" fmla="*/ 16 w 142"/>
                  <a:gd name="T33" fmla="*/ 117 h 144"/>
                  <a:gd name="T34" fmla="*/ 21 w 142"/>
                  <a:gd name="T35" fmla="*/ 131 h 144"/>
                  <a:gd name="T36" fmla="*/ 22 w 142"/>
                  <a:gd name="T37" fmla="*/ 134 h 144"/>
                  <a:gd name="T38" fmla="*/ 31 w 142"/>
                  <a:gd name="T39" fmla="*/ 131 h 144"/>
                  <a:gd name="T40" fmla="*/ 35 w 142"/>
                  <a:gd name="T41" fmla="*/ 133 h 144"/>
                  <a:gd name="T42" fmla="*/ 38 w 142"/>
                  <a:gd name="T43" fmla="*/ 123 h 144"/>
                  <a:gd name="T44" fmla="*/ 55 w 142"/>
                  <a:gd name="T45" fmla="*/ 116 h 144"/>
                  <a:gd name="T46" fmla="*/ 56 w 142"/>
                  <a:gd name="T47" fmla="*/ 106 h 144"/>
                  <a:gd name="T48" fmla="*/ 60 w 142"/>
                  <a:gd name="T49" fmla="*/ 103 h 144"/>
                  <a:gd name="T50" fmla="*/ 61 w 142"/>
                  <a:gd name="T51" fmla="*/ 103 h 144"/>
                  <a:gd name="T52" fmla="*/ 68 w 142"/>
                  <a:gd name="T53" fmla="*/ 110 h 144"/>
                  <a:gd name="T54" fmla="*/ 70 w 142"/>
                  <a:gd name="T55" fmla="*/ 116 h 144"/>
                  <a:gd name="T56" fmla="*/ 76 w 142"/>
                  <a:gd name="T57" fmla="*/ 108 h 144"/>
                  <a:gd name="T58" fmla="*/ 81 w 142"/>
                  <a:gd name="T59" fmla="*/ 106 h 144"/>
                  <a:gd name="T60" fmla="*/ 87 w 142"/>
                  <a:gd name="T61" fmla="*/ 107 h 144"/>
                  <a:gd name="T62" fmla="*/ 90 w 142"/>
                  <a:gd name="T63" fmla="*/ 118 h 144"/>
                  <a:gd name="T64" fmla="*/ 94 w 142"/>
                  <a:gd name="T65" fmla="*/ 127 h 144"/>
                  <a:gd name="T66" fmla="*/ 97 w 142"/>
                  <a:gd name="T67" fmla="*/ 135 h 144"/>
                  <a:gd name="T68" fmla="*/ 104 w 142"/>
                  <a:gd name="T69" fmla="*/ 135 h 144"/>
                  <a:gd name="T70" fmla="*/ 104 w 142"/>
                  <a:gd name="T71" fmla="*/ 136 h 144"/>
                  <a:gd name="T72" fmla="*/ 108 w 142"/>
                  <a:gd name="T73" fmla="*/ 144 h 144"/>
                  <a:gd name="T74" fmla="*/ 110 w 142"/>
                  <a:gd name="T75" fmla="*/ 138 h 144"/>
                  <a:gd name="T76" fmla="*/ 112 w 142"/>
                  <a:gd name="T77" fmla="*/ 137 h 144"/>
                  <a:gd name="T78" fmla="*/ 115 w 142"/>
                  <a:gd name="T79" fmla="*/ 135 h 144"/>
                  <a:gd name="T80" fmla="*/ 118 w 142"/>
                  <a:gd name="T81" fmla="*/ 132 h 144"/>
                  <a:gd name="T82" fmla="*/ 94 w 142"/>
                  <a:gd name="T83" fmla="*/ 84 h 144"/>
                  <a:gd name="T84" fmla="*/ 88 w 142"/>
                  <a:gd name="T85" fmla="*/ 64 h 144"/>
                  <a:gd name="T86" fmla="*/ 87 w 142"/>
                  <a:gd name="T87" fmla="*/ 64 h 144"/>
                  <a:gd name="T88" fmla="*/ 91 w 142"/>
                  <a:gd name="T89" fmla="*/ 52 h 144"/>
                  <a:gd name="T90" fmla="*/ 130 w 142"/>
                  <a:gd name="T91" fmla="*/ 44 h 144"/>
                  <a:gd name="T92" fmla="*/ 140 w 142"/>
                  <a:gd name="T93" fmla="*/ 3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 h="144">
                    <a:moveTo>
                      <a:pt x="142" y="29"/>
                    </a:moveTo>
                    <a:cubicBezTo>
                      <a:pt x="139" y="22"/>
                      <a:pt x="139" y="22"/>
                      <a:pt x="139" y="22"/>
                    </a:cubicBezTo>
                    <a:cubicBezTo>
                      <a:pt x="134" y="16"/>
                      <a:pt x="134" y="16"/>
                      <a:pt x="134" y="16"/>
                    </a:cubicBezTo>
                    <a:cubicBezTo>
                      <a:pt x="130" y="15"/>
                      <a:pt x="130" y="15"/>
                      <a:pt x="130" y="15"/>
                    </a:cubicBezTo>
                    <a:cubicBezTo>
                      <a:pt x="129" y="15"/>
                      <a:pt x="129" y="15"/>
                      <a:pt x="129" y="15"/>
                    </a:cubicBezTo>
                    <a:cubicBezTo>
                      <a:pt x="129" y="14"/>
                      <a:pt x="129" y="14"/>
                      <a:pt x="129" y="14"/>
                    </a:cubicBezTo>
                    <a:cubicBezTo>
                      <a:pt x="129" y="14"/>
                      <a:pt x="129" y="14"/>
                      <a:pt x="129" y="14"/>
                    </a:cubicBezTo>
                    <a:cubicBezTo>
                      <a:pt x="125" y="12"/>
                      <a:pt x="125" y="12"/>
                      <a:pt x="125" y="12"/>
                    </a:cubicBezTo>
                    <a:cubicBezTo>
                      <a:pt x="125" y="12"/>
                      <a:pt x="125" y="12"/>
                      <a:pt x="125" y="12"/>
                    </a:cubicBezTo>
                    <a:cubicBezTo>
                      <a:pt x="124" y="12"/>
                      <a:pt x="124" y="12"/>
                      <a:pt x="124" y="12"/>
                    </a:cubicBezTo>
                    <a:cubicBezTo>
                      <a:pt x="122" y="13"/>
                      <a:pt x="122" y="13"/>
                      <a:pt x="122" y="13"/>
                    </a:cubicBezTo>
                    <a:cubicBezTo>
                      <a:pt x="117" y="14"/>
                      <a:pt x="117" y="14"/>
                      <a:pt x="117" y="14"/>
                    </a:cubicBezTo>
                    <a:cubicBezTo>
                      <a:pt x="117" y="14"/>
                      <a:pt x="117" y="14"/>
                      <a:pt x="117" y="14"/>
                    </a:cubicBezTo>
                    <a:cubicBezTo>
                      <a:pt x="116" y="13"/>
                      <a:pt x="116" y="13"/>
                      <a:pt x="116" y="13"/>
                    </a:cubicBezTo>
                    <a:cubicBezTo>
                      <a:pt x="111" y="11"/>
                      <a:pt x="111" y="11"/>
                      <a:pt x="111" y="11"/>
                    </a:cubicBezTo>
                    <a:cubicBezTo>
                      <a:pt x="111" y="11"/>
                      <a:pt x="111" y="11"/>
                      <a:pt x="111" y="11"/>
                    </a:cubicBezTo>
                    <a:cubicBezTo>
                      <a:pt x="110" y="11"/>
                      <a:pt x="110" y="11"/>
                      <a:pt x="110" y="11"/>
                    </a:cubicBezTo>
                    <a:cubicBezTo>
                      <a:pt x="110" y="10"/>
                      <a:pt x="110" y="10"/>
                      <a:pt x="110" y="10"/>
                    </a:cubicBezTo>
                    <a:cubicBezTo>
                      <a:pt x="110" y="10"/>
                      <a:pt x="110" y="10"/>
                      <a:pt x="110" y="10"/>
                    </a:cubicBezTo>
                    <a:cubicBezTo>
                      <a:pt x="106" y="6"/>
                      <a:pt x="106" y="6"/>
                      <a:pt x="106" y="6"/>
                    </a:cubicBezTo>
                    <a:cubicBezTo>
                      <a:pt x="102" y="2"/>
                      <a:pt x="102" y="2"/>
                      <a:pt x="102" y="2"/>
                    </a:cubicBezTo>
                    <a:cubicBezTo>
                      <a:pt x="98" y="0"/>
                      <a:pt x="98" y="0"/>
                      <a:pt x="98" y="0"/>
                    </a:cubicBezTo>
                    <a:cubicBezTo>
                      <a:pt x="94" y="4"/>
                      <a:pt x="94" y="4"/>
                      <a:pt x="94" y="4"/>
                    </a:cubicBezTo>
                    <a:cubicBezTo>
                      <a:pt x="88" y="8"/>
                      <a:pt x="88" y="8"/>
                      <a:pt x="88" y="8"/>
                    </a:cubicBezTo>
                    <a:cubicBezTo>
                      <a:pt x="86" y="20"/>
                      <a:pt x="86" y="20"/>
                      <a:pt x="86" y="20"/>
                    </a:cubicBezTo>
                    <a:cubicBezTo>
                      <a:pt x="86" y="20"/>
                      <a:pt x="86" y="20"/>
                      <a:pt x="86" y="20"/>
                    </a:cubicBezTo>
                    <a:cubicBezTo>
                      <a:pt x="86" y="20"/>
                      <a:pt x="86" y="20"/>
                      <a:pt x="86" y="20"/>
                    </a:cubicBezTo>
                    <a:cubicBezTo>
                      <a:pt x="81" y="29"/>
                      <a:pt x="81" y="29"/>
                      <a:pt x="81" y="29"/>
                    </a:cubicBezTo>
                    <a:cubicBezTo>
                      <a:pt x="81" y="30"/>
                      <a:pt x="81" y="30"/>
                      <a:pt x="81" y="30"/>
                    </a:cubicBezTo>
                    <a:cubicBezTo>
                      <a:pt x="81" y="30"/>
                      <a:pt x="81" y="30"/>
                      <a:pt x="81" y="30"/>
                    </a:cubicBezTo>
                    <a:cubicBezTo>
                      <a:pt x="77" y="34"/>
                      <a:pt x="77" y="34"/>
                      <a:pt x="77" y="34"/>
                    </a:cubicBezTo>
                    <a:cubicBezTo>
                      <a:pt x="72" y="43"/>
                      <a:pt x="72" y="43"/>
                      <a:pt x="72" y="43"/>
                    </a:cubicBezTo>
                    <a:cubicBezTo>
                      <a:pt x="72" y="43"/>
                      <a:pt x="72" y="43"/>
                      <a:pt x="72" y="43"/>
                    </a:cubicBezTo>
                    <a:cubicBezTo>
                      <a:pt x="72" y="44"/>
                      <a:pt x="72" y="44"/>
                      <a:pt x="72" y="44"/>
                    </a:cubicBezTo>
                    <a:cubicBezTo>
                      <a:pt x="68" y="46"/>
                      <a:pt x="65" y="49"/>
                      <a:pt x="62" y="52"/>
                    </a:cubicBezTo>
                    <a:cubicBezTo>
                      <a:pt x="58" y="59"/>
                      <a:pt x="58" y="59"/>
                      <a:pt x="58" y="59"/>
                    </a:cubicBezTo>
                    <a:cubicBezTo>
                      <a:pt x="57" y="61"/>
                      <a:pt x="54" y="63"/>
                      <a:pt x="48" y="66"/>
                    </a:cubicBezTo>
                    <a:cubicBezTo>
                      <a:pt x="44" y="72"/>
                      <a:pt x="44" y="72"/>
                      <a:pt x="44" y="72"/>
                    </a:cubicBezTo>
                    <a:cubicBezTo>
                      <a:pt x="44" y="72"/>
                      <a:pt x="44" y="72"/>
                      <a:pt x="44" y="72"/>
                    </a:cubicBezTo>
                    <a:cubicBezTo>
                      <a:pt x="37" y="82"/>
                      <a:pt x="37" y="82"/>
                      <a:pt x="37" y="82"/>
                    </a:cubicBezTo>
                    <a:cubicBezTo>
                      <a:pt x="36" y="82"/>
                      <a:pt x="36" y="82"/>
                      <a:pt x="36" y="82"/>
                    </a:cubicBezTo>
                    <a:cubicBezTo>
                      <a:pt x="36" y="82"/>
                      <a:pt x="36" y="82"/>
                      <a:pt x="36" y="82"/>
                    </a:cubicBezTo>
                    <a:cubicBezTo>
                      <a:pt x="36" y="82"/>
                      <a:pt x="36" y="82"/>
                      <a:pt x="36" y="82"/>
                    </a:cubicBezTo>
                    <a:cubicBezTo>
                      <a:pt x="4" y="80"/>
                      <a:pt x="4" y="80"/>
                      <a:pt x="4" y="80"/>
                    </a:cubicBezTo>
                    <a:cubicBezTo>
                      <a:pt x="0" y="84"/>
                      <a:pt x="0" y="84"/>
                      <a:pt x="0" y="84"/>
                    </a:cubicBezTo>
                    <a:cubicBezTo>
                      <a:pt x="0" y="90"/>
                      <a:pt x="0" y="90"/>
                      <a:pt x="0" y="90"/>
                    </a:cubicBezTo>
                    <a:cubicBezTo>
                      <a:pt x="3" y="104"/>
                      <a:pt x="3" y="104"/>
                      <a:pt x="3" y="104"/>
                    </a:cubicBezTo>
                    <a:cubicBezTo>
                      <a:pt x="10" y="113"/>
                      <a:pt x="10" y="113"/>
                      <a:pt x="10" y="113"/>
                    </a:cubicBezTo>
                    <a:cubicBezTo>
                      <a:pt x="16" y="116"/>
                      <a:pt x="16" y="116"/>
                      <a:pt x="16" y="116"/>
                    </a:cubicBezTo>
                    <a:cubicBezTo>
                      <a:pt x="16" y="117"/>
                      <a:pt x="16" y="117"/>
                      <a:pt x="16" y="117"/>
                    </a:cubicBezTo>
                    <a:cubicBezTo>
                      <a:pt x="16" y="117"/>
                      <a:pt x="16" y="117"/>
                      <a:pt x="16" y="117"/>
                    </a:cubicBezTo>
                    <a:cubicBezTo>
                      <a:pt x="16" y="117"/>
                      <a:pt x="16" y="117"/>
                      <a:pt x="16" y="117"/>
                    </a:cubicBezTo>
                    <a:cubicBezTo>
                      <a:pt x="19" y="121"/>
                      <a:pt x="21" y="124"/>
                      <a:pt x="21" y="126"/>
                    </a:cubicBezTo>
                    <a:cubicBezTo>
                      <a:pt x="21" y="131"/>
                      <a:pt x="21" y="131"/>
                      <a:pt x="21" y="131"/>
                    </a:cubicBezTo>
                    <a:cubicBezTo>
                      <a:pt x="19" y="133"/>
                      <a:pt x="19" y="133"/>
                      <a:pt x="19" y="133"/>
                    </a:cubicBezTo>
                    <a:cubicBezTo>
                      <a:pt x="20" y="134"/>
                      <a:pt x="20" y="134"/>
                      <a:pt x="20" y="134"/>
                    </a:cubicBezTo>
                    <a:cubicBezTo>
                      <a:pt x="22" y="134"/>
                      <a:pt x="22" y="134"/>
                      <a:pt x="22" y="134"/>
                    </a:cubicBezTo>
                    <a:cubicBezTo>
                      <a:pt x="24" y="129"/>
                      <a:pt x="24" y="129"/>
                      <a:pt x="24" y="129"/>
                    </a:cubicBezTo>
                    <a:cubicBezTo>
                      <a:pt x="25" y="129"/>
                      <a:pt x="25" y="129"/>
                      <a:pt x="25" y="129"/>
                    </a:cubicBezTo>
                    <a:cubicBezTo>
                      <a:pt x="31" y="131"/>
                      <a:pt x="31" y="131"/>
                      <a:pt x="31" y="131"/>
                    </a:cubicBezTo>
                    <a:cubicBezTo>
                      <a:pt x="32" y="133"/>
                      <a:pt x="32" y="133"/>
                      <a:pt x="32" y="133"/>
                    </a:cubicBezTo>
                    <a:cubicBezTo>
                      <a:pt x="35" y="133"/>
                      <a:pt x="35" y="133"/>
                      <a:pt x="35" y="133"/>
                    </a:cubicBezTo>
                    <a:cubicBezTo>
                      <a:pt x="35" y="133"/>
                      <a:pt x="35" y="133"/>
                      <a:pt x="35" y="133"/>
                    </a:cubicBezTo>
                    <a:cubicBezTo>
                      <a:pt x="34" y="130"/>
                      <a:pt x="34" y="130"/>
                      <a:pt x="34" y="130"/>
                    </a:cubicBezTo>
                    <a:cubicBezTo>
                      <a:pt x="34" y="130"/>
                      <a:pt x="34" y="130"/>
                      <a:pt x="34" y="130"/>
                    </a:cubicBezTo>
                    <a:cubicBezTo>
                      <a:pt x="38" y="123"/>
                      <a:pt x="38" y="123"/>
                      <a:pt x="38" y="123"/>
                    </a:cubicBezTo>
                    <a:cubicBezTo>
                      <a:pt x="39" y="121"/>
                      <a:pt x="41" y="120"/>
                      <a:pt x="44" y="121"/>
                    </a:cubicBezTo>
                    <a:cubicBezTo>
                      <a:pt x="51" y="121"/>
                      <a:pt x="51" y="121"/>
                      <a:pt x="51" y="121"/>
                    </a:cubicBezTo>
                    <a:cubicBezTo>
                      <a:pt x="55" y="116"/>
                      <a:pt x="55" y="116"/>
                      <a:pt x="55" y="116"/>
                    </a:cubicBezTo>
                    <a:cubicBezTo>
                      <a:pt x="55" y="111"/>
                      <a:pt x="55" y="111"/>
                      <a:pt x="55" y="111"/>
                    </a:cubicBezTo>
                    <a:cubicBezTo>
                      <a:pt x="56" y="106"/>
                      <a:pt x="56" y="106"/>
                      <a:pt x="56" y="106"/>
                    </a:cubicBezTo>
                    <a:cubicBezTo>
                      <a:pt x="56" y="106"/>
                      <a:pt x="56" y="106"/>
                      <a:pt x="56" y="106"/>
                    </a:cubicBezTo>
                    <a:cubicBezTo>
                      <a:pt x="57" y="105"/>
                      <a:pt x="57" y="105"/>
                      <a:pt x="57" y="105"/>
                    </a:cubicBezTo>
                    <a:cubicBezTo>
                      <a:pt x="57" y="105"/>
                      <a:pt x="57" y="105"/>
                      <a:pt x="57" y="105"/>
                    </a:cubicBezTo>
                    <a:cubicBezTo>
                      <a:pt x="60" y="103"/>
                      <a:pt x="60" y="103"/>
                      <a:pt x="60" y="103"/>
                    </a:cubicBezTo>
                    <a:cubicBezTo>
                      <a:pt x="60" y="103"/>
                      <a:pt x="60" y="103"/>
                      <a:pt x="60" y="103"/>
                    </a:cubicBezTo>
                    <a:cubicBezTo>
                      <a:pt x="60" y="103"/>
                      <a:pt x="60" y="103"/>
                      <a:pt x="60" y="103"/>
                    </a:cubicBezTo>
                    <a:cubicBezTo>
                      <a:pt x="61" y="103"/>
                      <a:pt x="61" y="103"/>
                      <a:pt x="61" y="103"/>
                    </a:cubicBezTo>
                    <a:cubicBezTo>
                      <a:pt x="67" y="104"/>
                      <a:pt x="67" y="104"/>
                      <a:pt x="67" y="104"/>
                    </a:cubicBezTo>
                    <a:cubicBezTo>
                      <a:pt x="67" y="105"/>
                      <a:pt x="67" y="105"/>
                      <a:pt x="67" y="105"/>
                    </a:cubicBezTo>
                    <a:cubicBezTo>
                      <a:pt x="68" y="110"/>
                      <a:pt x="68" y="110"/>
                      <a:pt x="68" y="110"/>
                    </a:cubicBezTo>
                    <a:cubicBezTo>
                      <a:pt x="68" y="112"/>
                      <a:pt x="68" y="112"/>
                      <a:pt x="68" y="112"/>
                    </a:cubicBezTo>
                    <a:cubicBezTo>
                      <a:pt x="69" y="116"/>
                      <a:pt x="69" y="116"/>
                      <a:pt x="69" y="116"/>
                    </a:cubicBezTo>
                    <a:cubicBezTo>
                      <a:pt x="70" y="116"/>
                      <a:pt x="70" y="116"/>
                      <a:pt x="70" y="116"/>
                    </a:cubicBezTo>
                    <a:cubicBezTo>
                      <a:pt x="72" y="113"/>
                      <a:pt x="72" y="113"/>
                      <a:pt x="72" y="113"/>
                    </a:cubicBezTo>
                    <a:cubicBezTo>
                      <a:pt x="72" y="113"/>
                      <a:pt x="72" y="113"/>
                      <a:pt x="72" y="113"/>
                    </a:cubicBezTo>
                    <a:cubicBezTo>
                      <a:pt x="76" y="108"/>
                      <a:pt x="76" y="108"/>
                      <a:pt x="76" y="108"/>
                    </a:cubicBezTo>
                    <a:cubicBezTo>
                      <a:pt x="76" y="108"/>
                      <a:pt x="76" y="108"/>
                      <a:pt x="76" y="108"/>
                    </a:cubicBezTo>
                    <a:cubicBezTo>
                      <a:pt x="80" y="106"/>
                      <a:pt x="80" y="106"/>
                      <a:pt x="80" y="106"/>
                    </a:cubicBezTo>
                    <a:cubicBezTo>
                      <a:pt x="81" y="106"/>
                      <a:pt x="81" y="106"/>
                      <a:pt x="81" y="106"/>
                    </a:cubicBezTo>
                    <a:cubicBezTo>
                      <a:pt x="81" y="105"/>
                      <a:pt x="81" y="105"/>
                      <a:pt x="81" y="105"/>
                    </a:cubicBezTo>
                    <a:cubicBezTo>
                      <a:pt x="86" y="107"/>
                      <a:pt x="86" y="107"/>
                      <a:pt x="86" y="107"/>
                    </a:cubicBezTo>
                    <a:cubicBezTo>
                      <a:pt x="87" y="107"/>
                      <a:pt x="87" y="107"/>
                      <a:pt x="87" y="107"/>
                    </a:cubicBezTo>
                    <a:cubicBezTo>
                      <a:pt x="88" y="107"/>
                      <a:pt x="88" y="107"/>
                      <a:pt x="88" y="107"/>
                    </a:cubicBezTo>
                    <a:cubicBezTo>
                      <a:pt x="90" y="113"/>
                      <a:pt x="90" y="113"/>
                      <a:pt x="90" y="113"/>
                    </a:cubicBezTo>
                    <a:cubicBezTo>
                      <a:pt x="90" y="118"/>
                      <a:pt x="90" y="118"/>
                      <a:pt x="90" y="118"/>
                    </a:cubicBezTo>
                    <a:cubicBezTo>
                      <a:pt x="94" y="126"/>
                      <a:pt x="94" y="126"/>
                      <a:pt x="94" y="126"/>
                    </a:cubicBezTo>
                    <a:cubicBezTo>
                      <a:pt x="94" y="126"/>
                      <a:pt x="94" y="126"/>
                      <a:pt x="94" y="126"/>
                    </a:cubicBezTo>
                    <a:cubicBezTo>
                      <a:pt x="94" y="127"/>
                      <a:pt x="94" y="127"/>
                      <a:pt x="94" y="127"/>
                    </a:cubicBezTo>
                    <a:cubicBezTo>
                      <a:pt x="94" y="132"/>
                      <a:pt x="94" y="132"/>
                      <a:pt x="94" y="132"/>
                    </a:cubicBezTo>
                    <a:cubicBezTo>
                      <a:pt x="96" y="135"/>
                      <a:pt x="96" y="135"/>
                      <a:pt x="96" y="135"/>
                    </a:cubicBezTo>
                    <a:cubicBezTo>
                      <a:pt x="97" y="135"/>
                      <a:pt x="97" y="135"/>
                      <a:pt x="97" y="135"/>
                    </a:cubicBezTo>
                    <a:cubicBezTo>
                      <a:pt x="98" y="133"/>
                      <a:pt x="98" y="133"/>
                      <a:pt x="98" y="133"/>
                    </a:cubicBezTo>
                    <a:cubicBezTo>
                      <a:pt x="99" y="132"/>
                      <a:pt x="99" y="132"/>
                      <a:pt x="99" y="132"/>
                    </a:cubicBezTo>
                    <a:cubicBezTo>
                      <a:pt x="104" y="135"/>
                      <a:pt x="104" y="135"/>
                      <a:pt x="104" y="135"/>
                    </a:cubicBezTo>
                    <a:cubicBezTo>
                      <a:pt x="104" y="135"/>
                      <a:pt x="104" y="135"/>
                      <a:pt x="104" y="135"/>
                    </a:cubicBezTo>
                    <a:cubicBezTo>
                      <a:pt x="104" y="135"/>
                      <a:pt x="104" y="135"/>
                      <a:pt x="104" y="135"/>
                    </a:cubicBezTo>
                    <a:cubicBezTo>
                      <a:pt x="104" y="136"/>
                      <a:pt x="104" y="136"/>
                      <a:pt x="104" y="136"/>
                    </a:cubicBezTo>
                    <a:cubicBezTo>
                      <a:pt x="104" y="136"/>
                      <a:pt x="104" y="136"/>
                      <a:pt x="104" y="136"/>
                    </a:cubicBezTo>
                    <a:cubicBezTo>
                      <a:pt x="106" y="143"/>
                      <a:pt x="106" y="143"/>
                      <a:pt x="106" y="143"/>
                    </a:cubicBezTo>
                    <a:cubicBezTo>
                      <a:pt x="108" y="144"/>
                      <a:pt x="108" y="144"/>
                      <a:pt x="108" y="144"/>
                    </a:cubicBezTo>
                    <a:cubicBezTo>
                      <a:pt x="108" y="143"/>
                      <a:pt x="108" y="143"/>
                      <a:pt x="108" y="143"/>
                    </a:cubicBezTo>
                    <a:cubicBezTo>
                      <a:pt x="110" y="138"/>
                      <a:pt x="110" y="138"/>
                      <a:pt x="110" y="138"/>
                    </a:cubicBezTo>
                    <a:cubicBezTo>
                      <a:pt x="110" y="138"/>
                      <a:pt x="110" y="138"/>
                      <a:pt x="110" y="138"/>
                    </a:cubicBezTo>
                    <a:cubicBezTo>
                      <a:pt x="111" y="137"/>
                      <a:pt x="111" y="137"/>
                      <a:pt x="111" y="137"/>
                    </a:cubicBezTo>
                    <a:cubicBezTo>
                      <a:pt x="111" y="137"/>
                      <a:pt x="111" y="137"/>
                      <a:pt x="111" y="137"/>
                    </a:cubicBezTo>
                    <a:cubicBezTo>
                      <a:pt x="112" y="137"/>
                      <a:pt x="112" y="137"/>
                      <a:pt x="112" y="137"/>
                    </a:cubicBezTo>
                    <a:cubicBezTo>
                      <a:pt x="114" y="135"/>
                      <a:pt x="114" y="135"/>
                      <a:pt x="114" y="135"/>
                    </a:cubicBezTo>
                    <a:cubicBezTo>
                      <a:pt x="115" y="135"/>
                      <a:pt x="115" y="135"/>
                      <a:pt x="115" y="135"/>
                    </a:cubicBezTo>
                    <a:cubicBezTo>
                      <a:pt x="115" y="135"/>
                      <a:pt x="115" y="135"/>
                      <a:pt x="115" y="135"/>
                    </a:cubicBezTo>
                    <a:cubicBezTo>
                      <a:pt x="118" y="135"/>
                      <a:pt x="118" y="135"/>
                      <a:pt x="118" y="135"/>
                    </a:cubicBezTo>
                    <a:cubicBezTo>
                      <a:pt x="118" y="133"/>
                      <a:pt x="118" y="133"/>
                      <a:pt x="118" y="133"/>
                    </a:cubicBezTo>
                    <a:cubicBezTo>
                      <a:pt x="118" y="132"/>
                      <a:pt x="118" y="132"/>
                      <a:pt x="118" y="132"/>
                    </a:cubicBezTo>
                    <a:cubicBezTo>
                      <a:pt x="116" y="113"/>
                      <a:pt x="116" y="113"/>
                      <a:pt x="116" y="113"/>
                    </a:cubicBezTo>
                    <a:cubicBezTo>
                      <a:pt x="108" y="101"/>
                      <a:pt x="108" y="101"/>
                      <a:pt x="108" y="101"/>
                    </a:cubicBezTo>
                    <a:cubicBezTo>
                      <a:pt x="94" y="84"/>
                      <a:pt x="94" y="84"/>
                      <a:pt x="94" y="84"/>
                    </a:cubicBezTo>
                    <a:cubicBezTo>
                      <a:pt x="93" y="84"/>
                      <a:pt x="93" y="84"/>
                      <a:pt x="93" y="84"/>
                    </a:cubicBezTo>
                    <a:cubicBezTo>
                      <a:pt x="92" y="73"/>
                      <a:pt x="92" y="73"/>
                      <a:pt x="92" y="73"/>
                    </a:cubicBezTo>
                    <a:cubicBezTo>
                      <a:pt x="88" y="64"/>
                      <a:pt x="88" y="64"/>
                      <a:pt x="88" y="64"/>
                    </a:cubicBezTo>
                    <a:cubicBezTo>
                      <a:pt x="88" y="64"/>
                      <a:pt x="88" y="64"/>
                      <a:pt x="88" y="64"/>
                    </a:cubicBezTo>
                    <a:cubicBezTo>
                      <a:pt x="87" y="64"/>
                      <a:pt x="87" y="64"/>
                      <a:pt x="87" y="64"/>
                    </a:cubicBezTo>
                    <a:cubicBezTo>
                      <a:pt x="87" y="64"/>
                      <a:pt x="87" y="64"/>
                      <a:pt x="87" y="64"/>
                    </a:cubicBezTo>
                    <a:cubicBezTo>
                      <a:pt x="88" y="63"/>
                      <a:pt x="88" y="63"/>
                      <a:pt x="88" y="63"/>
                    </a:cubicBezTo>
                    <a:cubicBezTo>
                      <a:pt x="90" y="52"/>
                      <a:pt x="90" y="52"/>
                      <a:pt x="90" y="52"/>
                    </a:cubicBezTo>
                    <a:cubicBezTo>
                      <a:pt x="91" y="52"/>
                      <a:pt x="91" y="52"/>
                      <a:pt x="91" y="52"/>
                    </a:cubicBezTo>
                    <a:cubicBezTo>
                      <a:pt x="92" y="52"/>
                      <a:pt x="92" y="52"/>
                      <a:pt x="92" y="52"/>
                    </a:cubicBezTo>
                    <a:cubicBezTo>
                      <a:pt x="117" y="51"/>
                      <a:pt x="117" y="51"/>
                      <a:pt x="117" y="51"/>
                    </a:cubicBezTo>
                    <a:cubicBezTo>
                      <a:pt x="130" y="44"/>
                      <a:pt x="130" y="44"/>
                      <a:pt x="130" y="44"/>
                    </a:cubicBezTo>
                    <a:cubicBezTo>
                      <a:pt x="130" y="44"/>
                      <a:pt x="130" y="44"/>
                      <a:pt x="130" y="44"/>
                    </a:cubicBezTo>
                    <a:cubicBezTo>
                      <a:pt x="131" y="43"/>
                      <a:pt x="131" y="43"/>
                      <a:pt x="131" y="43"/>
                    </a:cubicBezTo>
                    <a:cubicBezTo>
                      <a:pt x="136" y="42"/>
                      <a:pt x="139" y="40"/>
                      <a:pt x="140" y="38"/>
                    </a:cubicBezTo>
                    <a:cubicBezTo>
                      <a:pt x="141" y="36"/>
                      <a:pt x="142" y="33"/>
                      <a:pt x="142" y="29"/>
                    </a:cubicBezTo>
                    <a:close/>
                  </a:path>
                </a:pathLst>
              </a:custGeom>
              <a:grpFill/>
              <a:ln>
                <a:noFill/>
              </a:ln>
            </p:spPr>
            <p:txBody>
              <a:bodyPr/>
              <a:lstStyle/>
              <a:p>
                <a:pPr>
                  <a:defRPr/>
                </a:pPr>
                <a:endParaRPr lang="zh-CN" altLang="en-US">
                  <a:solidFill>
                    <a:prstClr val="black"/>
                  </a:solidFill>
                  <a:latin typeface="Calibri"/>
                  <a:ea typeface="宋体"/>
                </a:endParaRPr>
              </a:p>
            </p:txBody>
          </p:sp>
          <p:sp>
            <p:nvSpPr>
              <p:cNvPr id="20" name="Freeform 16"/>
              <p:cNvSpPr/>
              <p:nvPr/>
            </p:nvSpPr>
            <p:spPr bwMode="auto">
              <a:xfrm>
                <a:off x="3840163" y="3068290"/>
                <a:ext cx="608013" cy="1085850"/>
              </a:xfrm>
              <a:custGeom>
                <a:avLst/>
                <a:gdLst>
                  <a:gd name="T0" fmla="*/ 48 w 162"/>
                  <a:gd name="T1" fmla="*/ 90 h 289"/>
                  <a:gd name="T2" fmla="*/ 61 w 162"/>
                  <a:gd name="T3" fmla="*/ 100 h 289"/>
                  <a:gd name="T4" fmla="*/ 70 w 162"/>
                  <a:gd name="T5" fmla="*/ 108 h 289"/>
                  <a:gd name="T6" fmla="*/ 88 w 162"/>
                  <a:gd name="T7" fmla="*/ 114 h 289"/>
                  <a:gd name="T8" fmla="*/ 88 w 162"/>
                  <a:gd name="T9" fmla="*/ 115 h 289"/>
                  <a:gd name="T10" fmla="*/ 93 w 162"/>
                  <a:gd name="T11" fmla="*/ 123 h 289"/>
                  <a:gd name="T12" fmla="*/ 89 w 162"/>
                  <a:gd name="T13" fmla="*/ 136 h 289"/>
                  <a:gd name="T14" fmla="*/ 88 w 162"/>
                  <a:gd name="T15" fmla="*/ 144 h 289"/>
                  <a:gd name="T16" fmla="*/ 84 w 162"/>
                  <a:gd name="T17" fmla="*/ 158 h 289"/>
                  <a:gd name="T18" fmla="*/ 70 w 162"/>
                  <a:gd name="T19" fmla="*/ 156 h 289"/>
                  <a:gd name="T20" fmla="*/ 56 w 162"/>
                  <a:gd name="T21" fmla="*/ 166 h 289"/>
                  <a:gd name="T22" fmla="*/ 58 w 162"/>
                  <a:gd name="T23" fmla="*/ 177 h 289"/>
                  <a:gd name="T24" fmla="*/ 44 w 162"/>
                  <a:gd name="T25" fmla="*/ 174 h 289"/>
                  <a:gd name="T26" fmla="*/ 32 w 162"/>
                  <a:gd name="T27" fmla="*/ 169 h 289"/>
                  <a:gd name="T28" fmla="*/ 20 w 162"/>
                  <a:gd name="T29" fmla="*/ 196 h 289"/>
                  <a:gd name="T30" fmla="*/ 24 w 162"/>
                  <a:gd name="T31" fmla="*/ 204 h 289"/>
                  <a:gd name="T32" fmla="*/ 26 w 162"/>
                  <a:gd name="T33" fmla="*/ 211 h 289"/>
                  <a:gd name="T34" fmla="*/ 27 w 162"/>
                  <a:gd name="T35" fmla="*/ 222 h 289"/>
                  <a:gd name="T36" fmla="*/ 3 w 162"/>
                  <a:gd name="T37" fmla="*/ 227 h 289"/>
                  <a:gd name="T38" fmla="*/ 3 w 162"/>
                  <a:gd name="T39" fmla="*/ 243 h 289"/>
                  <a:gd name="T40" fmla="*/ 6 w 162"/>
                  <a:gd name="T41" fmla="*/ 254 h 289"/>
                  <a:gd name="T42" fmla="*/ 33 w 162"/>
                  <a:gd name="T43" fmla="*/ 252 h 289"/>
                  <a:gd name="T44" fmla="*/ 43 w 162"/>
                  <a:gd name="T45" fmla="*/ 260 h 289"/>
                  <a:gd name="T46" fmla="*/ 51 w 162"/>
                  <a:gd name="T47" fmla="*/ 266 h 289"/>
                  <a:gd name="T48" fmla="*/ 58 w 162"/>
                  <a:gd name="T49" fmla="*/ 260 h 289"/>
                  <a:gd name="T50" fmla="*/ 76 w 162"/>
                  <a:gd name="T51" fmla="*/ 273 h 289"/>
                  <a:gd name="T52" fmla="*/ 98 w 162"/>
                  <a:gd name="T53" fmla="*/ 274 h 289"/>
                  <a:gd name="T54" fmla="*/ 104 w 162"/>
                  <a:gd name="T55" fmla="*/ 278 h 289"/>
                  <a:gd name="T56" fmla="*/ 104 w 162"/>
                  <a:gd name="T57" fmla="*/ 279 h 289"/>
                  <a:gd name="T58" fmla="*/ 113 w 162"/>
                  <a:gd name="T59" fmla="*/ 287 h 289"/>
                  <a:gd name="T60" fmla="*/ 124 w 162"/>
                  <a:gd name="T61" fmla="*/ 280 h 289"/>
                  <a:gd name="T62" fmla="*/ 120 w 162"/>
                  <a:gd name="T63" fmla="*/ 274 h 289"/>
                  <a:gd name="T64" fmla="*/ 124 w 162"/>
                  <a:gd name="T65" fmla="*/ 257 h 289"/>
                  <a:gd name="T66" fmla="*/ 134 w 162"/>
                  <a:gd name="T67" fmla="*/ 256 h 289"/>
                  <a:gd name="T68" fmla="*/ 121 w 162"/>
                  <a:gd name="T69" fmla="*/ 242 h 289"/>
                  <a:gd name="T70" fmla="*/ 117 w 162"/>
                  <a:gd name="T71" fmla="*/ 237 h 289"/>
                  <a:gd name="T72" fmla="*/ 122 w 162"/>
                  <a:gd name="T73" fmla="*/ 231 h 289"/>
                  <a:gd name="T74" fmla="*/ 151 w 162"/>
                  <a:gd name="T75" fmla="*/ 233 h 289"/>
                  <a:gd name="T76" fmla="*/ 162 w 162"/>
                  <a:gd name="T77" fmla="*/ 231 h 289"/>
                  <a:gd name="T78" fmla="*/ 145 w 162"/>
                  <a:gd name="T79" fmla="*/ 187 h 289"/>
                  <a:gd name="T80" fmla="*/ 137 w 162"/>
                  <a:gd name="T81" fmla="*/ 184 h 289"/>
                  <a:gd name="T82" fmla="*/ 136 w 162"/>
                  <a:gd name="T83" fmla="*/ 172 h 289"/>
                  <a:gd name="T84" fmla="*/ 138 w 162"/>
                  <a:gd name="T85" fmla="*/ 95 h 289"/>
                  <a:gd name="T86" fmla="*/ 140 w 162"/>
                  <a:gd name="T87" fmla="*/ 80 h 289"/>
                  <a:gd name="T88" fmla="*/ 148 w 162"/>
                  <a:gd name="T89" fmla="*/ 68 h 289"/>
                  <a:gd name="T90" fmla="*/ 139 w 162"/>
                  <a:gd name="T91" fmla="*/ 55 h 289"/>
                  <a:gd name="T92" fmla="*/ 138 w 162"/>
                  <a:gd name="T93" fmla="*/ 44 h 289"/>
                  <a:gd name="T94" fmla="*/ 138 w 162"/>
                  <a:gd name="T95" fmla="*/ 43 h 289"/>
                  <a:gd name="T96" fmla="*/ 146 w 162"/>
                  <a:gd name="T97" fmla="*/ 18 h 289"/>
                  <a:gd name="T98" fmla="*/ 150 w 162"/>
                  <a:gd name="T99" fmla="*/ 10 h 289"/>
                  <a:gd name="T100" fmla="*/ 156 w 162"/>
                  <a:gd name="T101" fmla="*/ 6 h 289"/>
                  <a:gd name="T102" fmla="*/ 148 w 162"/>
                  <a:gd name="T103" fmla="*/ 0 h 289"/>
                  <a:gd name="T104" fmla="*/ 134 w 162"/>
                  <a:gd name="T105" fmla="*/ 5 h 289"/>
                  <a:gd name="T106" fmla="*/ 122 w 162"/>
                  <a:gd name="T107" fmla="*/ 16 h 289"/>
                  <a:gd name="T108" fmla="*/ 105 w 162"/>
                  <a:gd name="T109" fmla="*/ 28 h 289"/>
                  <a:gd name="T110" fmla="*/ 98 w 162"/>
                  <a:gd name="T111" fmla="*/ 35 h 289"/>
                  <a:gd name="T112" fmla="*/ 93 w 162"/>
                  <a:gd name="T113" fmla="*/ 59 h 289"/>
                  <a:gd name="T114" fmla="*/ 92 w 162"/>
                  <a:gd name="T115" fmla="*/ 66 h 289"/>
                  <a:gd name="T116" fmla="*/ 87 w 162"/>
                  <a:gd name="T117" fmla="*/ 72 h 289"/>
                  <a:gd name="T118" fmla="*/ 86 w 162"/>
                  <a:gd name="T119" fmla="*/ 73 h 289"/>
                  <a:gd name="T120" fmla="*/ 76 w 162"/>
                  <a:gd name="T121" fmla="*/ 74 h 289"/>
                  <a:gd name="T122" fmla="*/ 76 w 162"/>
                  <a:gd name="T123" fmla="*/ 74 h 289"/>
                  <a:gd name="T124" fmla="*/ 54 w 162"/>
                  <a:gd name="T125" fmla="*/ 6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2" h="289">
                    <a:moveTo>
                      <a:pt x="54" y="66"/>
                    </a:moveTo>
                    <a:cubicBezTo>
                      <a:pt x="52" y="65"/>
                      <a:pt x="52" y="65"/>
                      <a:pt x="52" y="65"/>
                    </a:cubicBezTo>
                    <a:cubicBezTo>
                      <a:pt x="48" y="90"/>
                      <a:pt x="48" y="90"/>
                      <a:pt x="48" y="90"/>
                    </a:cubicBezTo>
                    <a:cubicBezTo>
                      <a:pt x="54" y="98"/>
                      <a:pt x="54" y="98"/>
                      <a:pt x="54" y="98"/>
                    </a:cubicBezTo>
                    <a:cubicBezTo>
                      <a:pt x="61" y="100"/>
                      <a:pt x="61" y="100"/>
                      <a:pt x="61" y="100"/>
                    </a:cubicBezTo>
                    <a:cubicBezTo>
                      <a:pt x="61" y="100"/>
                      <a:pt x="61" y="100"/>
                      <a:pt x="61" y="100"/>
                    </a:cubicBezTo>
                    <a:cubicBezTo>
                      <a:pt x="61" y="100"/>
                      <a:pt x="61" y="100"/>
                      <a:pt x="61" y="100"/>
                    </a:cubicBezTo>
                    <a:cubicBezTo>
                      <a:pt x="62" y="101"/>
                      <a:pt x="62" y="101"/>
                      <a:pt x="62" y="101"/>
                    </a:cubicBezTo>
                    <a:cubicBezTo>
                      <a:pt x="70" y="108"/>
                      <a:pt x="70" y="108"/>
                      <a:pt x="70" y="108"/>
                    </a:cubicBezTo>
                    <a:cubicBezTo>
                      <a:pt x="82" y="110"/>
                      <a:pt x="82" y="110"/>
                      <a:pt x="82" y="110"/>
                    </a:cubicBezTo>
                    <a:cubicBezTo>
                      <a:pt x="82" y="110"/>
                      <a:pt x="82" y="110"/>
                      <a:pt x="82" y="110"/>
                    </a:cubicBezTo>
                    <a:cubicBezTo>
                      <a:pt x="88" y="114"/>
                      <a:pt x="88" y="114"/>
                      <a:pt x="88" y="114"/>
                    </a:cubicBezTo>
                    <a:cubicBezTo>
                      <a:pt x="88" y="114"/>
                      <a:pt x="88" y="114"/>
                      <a:pt x="88" y="114"/>
                    </a:cubicBezTo>
                    <a:cubicBezTo>
                      <a:pt x="88" y="114"/>
                      <a:pt x="88" y="114"/>
                      <a:pt x="88" y="114"/>
                    </a:cubicBezTo>
                    <a:cubicBezTo>
                      <a:pt x="88" y="115"/>
                      <a:pt x="88" y="115"/>
                      <a:pt x="88" y="115"/>
                    </a:cubicBezTo>
                    <a:cubicBezTo>
                      <a:pt x="93" y="122"/>
                      <a:pt x="93" y="122"/>
                      <a:pt x="93" y="122"/>
                    </a:cubicBezTo>
                    <a:cubicBezTo>
                      <a:pt x="94" y="122"/>
                      <a:pt x="94" y="122"/>
                      <a:pt x="94" y="122"/>
                    </a:cubicBezTo>
                    <a:cubicBezTo>
                      <a:pt x="93" y="123"/>
                      <a:pt x="93" y="123"/>
                      <a:pt x="93" y="123"/>
                    </a:cubicBezTo>
                    <a:cubicBezTo>
                      <a:pt x="89" y="130"/>
                      <a:pt x="89" y="130"/>
                      <a:pt x="89" y="130"/>
                    </a:cubicBezTo>
                    <a:cubicBezTo>
                      <a:pt x="88" y="130"/>
                      <a:pt x="88" y="132"/>
                      <a:pt x="88" y="136"/>
                    </a:cubicBezTo>
                    <a:cubicBezTo>
                      <a:pt x="89" y="136"/>
                      <a:pt x="89" y="136"/>
                      <a:pt x="89" y="136"/>
                    </a:cubicBezTo>
                    <a:cubicBezTo>
                      <a:pt x="89" y="143"/>
                      <a:pt x="89" y="143"/>
                      <a:pt x="89" y="143"/>
                    </a:cubicBezTo>
                    <a:cubicBezTo>
                      <a:pt x="88" y="144"/>
                      <a:pt x="88" y="144"/>
                      <a:pt x="88" y="144"/>
                    </a:cubicBezTo>
                    <a:cubicBezTo>
                      <a:pt x="88" y="144"/>
                      <a:pt x="88" y="144"/>
                      <a:pt x="88" y="144"/>
                    </a:cubicBezTo>
                    <a:cubicBezTo>
                      <a:pt x="85" y="156"/>
                      <a:pt x="85" y="156"/>
                      <a:pt x="85" y="156"/>
                    </a:cubicBezTo>
                    <a:cubicBezTo>
                      <a:pt x="84" y="158"/>
                      <a:pt x="84" y="158"/>
                      <a:pt x="84" y="158"/>
                    </a:cubicBezTo>
                    <a:cubicBezTo>
                      <a:pt x="84" y="158"/>
                      <a:pt x="84" y="158"/>
                      <a:pt x="84" y="158"/>
                    </a:cubicBezTo>
                    <a:cubicBezTo>
                      <a:pt x="82" y="157"/>
                      <a:pt x="82" y="157"/>
                      <a:pt x="82" y="157"/>
                    </a:cubicBezTo>
                    <a:cubicBezTo>
                      <a:pt x="77" y="156"/>
                      <a:pt x="77" y="156"/>
                      <a:pt x="77" y="156"/>
                    </a:cubicBezTo>
                    <a:cubicBezTo>
                      <a:pt x="70" y="156"/>
                      <a:pt x="70" y="156"/>
                      <a:pt x="70" y="156"/>
                    </a:cubicBezTo>
                    <a:cubicBezTo>
                      <a:pt x="64" y="158"/>
                      <a:pt x="64" y="158"/>
                      <a:pt x="64" y="158"/>
                    </a:cubicBezTo>
                    <a:cubicBezTo>
                      <a:pt x="58" y="164"/>
                      <a:pt x="58" y="164"/>
                      <a:pt x="58" y="164"/>
                    </a:cubicBezTo>
                    <a:cubicBezTo>
                      <a:pt x="56" y="166"/>
                      <a:pt x="56" y="166"/>
                      <a:pt x="56" y="166"/>
                    </a:cubicBezTo>
                    <a:cubicBezTo>
                      <a:pt x="65" y="170"/>
                      <a:pt x="65" y="170"/>
                      <a:pt x="65" y="170"/>
                    </a:cubicBezTo>
                    <a:cubicBezTo>
                      <a:pt x="64" y="172"/>
                      <a:pt x="64" y="172"/>
                      <a:pt x="64" y="172"/>
                    </a:cubicBezTo>
                    <a:cubicBezTo>
                      <a:pt x="64" y="174"/>
                      <a:pt x="62" y="176"/>
                      <a:pt x="58" y="177"/>
                    </a:cubicBezTo>
                    <a:cubicBezTo>
                      <a:pt x="53" y="177"/>
                      <a:pt x="53" y="177"/>
                      <a:pt x="53" y="177"/>
                    </a:cubicBezTo>
                    <a:cubicBezTo>
                      <a:pt x="44" y="174"/>
                      <a:pt x="44" y="174"/>
                      <a:pt x="44" y="174"/>
                    </a:cubicBezTo>
                    <a:cubicBezTo>
                      <a:pt x="44" y="174"/>
                      <a:pt x="44" y="174"/>
                      <a:pt x="44" y="174"/>
                    </a:cubicBezTo>
                    <a:cubicBezTo>
                      <a:pt x="44" y="174"/>
                      <a:pt x="44" y="174"/>
                      <a:pt x="44" y="174"/>
                    </a:cubicBezTo>
                    <a:cubicBezTo>
                      <a:pt x="35" y="169"/>
                      <a:pt x="35" y="169"/>
                      <a:pt x="35" y="169"/>
                    </a:cubicBezTo>
                    <a:cubicBezTo>
                      <a:pt x="32" y="169"/>
                      <a:pt x="32" y="169"/>
                      <a:pt x="32" y="169"/>
                    </a:cubicBezTo>
                    <a:cubicBezTo>
                      <a:pt x="22" y="183"/>
                      <a:pt x="22" y="183"/>
                      <a:pt x="22" y="183"/>
                    </a:cubicBezTo>
                    <a:cubicBezTo>
                      <a:pt x="20" y="188"/>
                      <a:pt x="20" y="188"/>
                      <a:pt x="20" y="188"/>
                    </a:cubicBezTo>
                    <a:cubicBezTo>
                      <a:pt x="20" y="196"/>
                      <a:pt x="20" y="196"/>
                      <a:pt x="20" y="196"/>
                    </a:cubicBezTo>
                    <a:cubicBezTo>
                      <a:pt x="24" y="203"/>
                      <a:pt x="24" y="203"/>
                      <a:pt x="24" y="203"/>
                    </a:cubicBezTo>
                    <a:cubicBezTo>
                      <a:pt x="24" y="204"/>
                      <a:pt x="24" y="204"/>
                      <a:pt x="24" y="204"/>
                    </a:cubicBezTo>
                    <a:cubicBezTo>
                      <a:pt x="24" y="204"/>
                      <a:pt x="24" y="204"/>
                      <a:pt x="24" y="204"/>
                    </a:cubicBezTo>
                    <a:cubicBezTo>
                      <a:pt x="24" y="204"/>
                      <a:pt x="24" y="204"/>
                      <a:pt x="24" y="204"/>
                    </a:cubicBezTo>
                    <a:cubicBezTo>
                      <a:pt x="26" y="210"/>
                      <a:pt x="26" y="210"/>
                      <a:pt x="26" y="210"/>
                    </a:cubicBezTo>
                    <a:cubicBezTo>
                      <a:pt x="26" y="211"/>
                      <a:pt x="26" y="211"/>
                      <a:pt x="26" y="211"/>
                    </a:cubicBezTo>
                    <a:cubicBezTo>
                      <a:pt x="26" y="220"/>
                      <a:pt x="26" y="220"/>
                      <a:pt x="26" y="220"/>
                    </a:cubicBezTo>
                    <a:cubicBezTo>
                      <a:pt x="26" y="221"/>
                      <a:pt x="26" y="221"/>
                      <a:pt x="26" y="221"/>
                    </a:cubicBezTo>
                    <a:cubicBezTo>
                      <a:pt x="27" y="222"/>
                      <a:pt x="27" y="222"/>
                      <a:pt x="27" y="222"/>
                    </a:cubicBezTo>
                    <a:cubicBezTo>
                      <a:pt x="20" y="223"/>
                      <a:pt x="20" y="223"/>
                      <a:pt x="20" y="223"/>
                    </a:cubicBezTo>
                    <a:cubicBezTo>
                      <a:pt x="8" y="223"/>
                      <a:pt x="8" y="223"/>
                      <a:pt x="8" y="223"/>
                    </a:cubicBezTo>
                    <a:cubicBezTo>
                      <a:pt x="3" y="227"/>
                      <a:pt x="3" y="227"/>
                      <a:pt x="3" y="227"/>
                    </a:cubicBezTo>
                    <a:cubicBezTo>
                      <a:pt x="0" y="231"/>
                      <a:pt x="0" y="231"/>
                      <a:pt x="0" y="231"/>
                    </a:cubicBezTo>
                    <a:cubicBezTo>
                      <a:pt x="1" y="231"/>
                      <a:pt x="1" y="231"/>
                      <a:pt x="1" y="231"/>
                    </a:cubicBezTo>
                    <a:cubicBezTo>
                      <a:pt x="3" y="243"/>
                      <a:pt x="3" y="243"/>
                      <a:pt x="3" y="243"/>
                    </a:cubicBezTo>
                    <a:cubicBezTo>
                      <a:pt x="4" y="243"/>
                      <a:pt x="4" y="243"/>
                      <a:pt x="4" y="243"/>
                    </a:cubicBezTo>
                    <a:cubicBezTo>
                      <a:pt x="4" y="248"/>
                      <a:pt x="4" y="248"/>
                      <a:pt x="4" y="248"/>
                    </a:cubicBezTo>
                    <a:cubicBezTo>
                      <a:pt x="6" y="254"/>
                      <a:pt x="6" y="254"/>
                      <a:pt x="6" y="254"/>
                    </a:cubicBezTo>
                    <a:cubicBezTo>
                      <a:pt x="15" y="259"/>
                      <a:pt x="15" y="259"/>
                      <a:pt x="15" y="259"/>
                    </a:cubicBezTo>
                    <a:cubicBezTo>
                      <a:pt x="27" y="256"/>
                      <a:pt x="27" y="256"/>
                      <a:pt x="27" y="256"/>
                    </a:cubicBezTo>
                    <a:cubicBezTo>
                      <a:pt x="33" y="252"/>
                      <a:pt x="33" y="252"/>
                      <a:pt x="33" y="252"/>
                    </a:cubicBezTo>
                    <a:cubicBezTo>
                      <a:pt x="34" y="252"/>
                      <a:pt x="34" y="252"/>
                      <a:pt x="34" y="252"/>
                    </a:cubicBezTo>
                    <a:cubicBezTo>
                      <a:pt x="40" y="252"/>
                      <a:pt x="40" y="252"/>
                      <a:pt x="40" y="252"/>
                    </a:cubicBezTo>
                    <a:cubicBezTo>
                      <a:pt x="43" y="260"/>
                      <a:pt x="43" y="260"/>
                      <a:pt x="43" y="260"/>
                    </a:cubicBezTo>
                    <a:cubicBezTo>
                      <a:pt x="45" y="262"/>
                      <a:pt x="46" y="264"/>
                      <a:pt x="47" y="266"/>
                    </a:cubicBezTo>
                    <a:cubicBezTo>
                      <a:pt x="50" y="266"/>
                      <a:pt x="50" y="266"/>
                      <a:pt x="50" y="266"/>
                    </a:cubicBezTo>
                    <a:cubicBezTo>
                      <a:pt x="51" y="266"/>
                      <a:pt x="51" y="266"/>
                      <a:pt x="51" y="266"/>
                    </a:cubicBezTo>
                    <a:cubicBezTo>
                      <a:pt x="52" y="266"/>
                      <a:pt x="52" y="266"/>
                      <a:pt x="52" y="266"/>
                    </a:cubicBezTo>
                    <a:cubicBezTo>
                      <a:pt x="52" y="265"/>
                      <a:pt x="52" y="265"/>
                      <a:pt x="52" y="265"/>
                    </a:cubicBezTo>
                    <a:cubicBezTo>
                      <a:pt x="58" y="260"/>
                      <a:pt x="58" y="260"/>
                      <a:pt x="58" y="260"/>
                    </a:cubicBezTo>
                    <a:cubicBezTo>
                      <a:pt x="63" y="270"/>
                      <a:pt x="63" y="270"/>
                      <a:pt x="63" y="270"/>
                    </a:cubicBezTo>
                    <a:cubicBezTo>
                      <a:pt x="68" y="273"/>
                      <a:pt x="68" y="273"/>
                      <a:pt x="68" y="273"/>
                    </a:cubicBezTo>
                    <a:cubicBezTo>
                      <a:pt x="76" y="273"/>
                      <a:pt x="76" y="273"/>
                      <a:pt x="76" y="273"/>
                    </a:cubicBezTo>
                    <a:cubicBezTo>
                      <a:pt x="82" y="272"/>
                      <a:pt x="82" y="272"/>
                      <a:pt x="82" y="272"/>
                    </a:cubicBezTo>
                    <a:cubicBezTo>
                      <a:pt x="84" y="272"/>
                      <a:pt x="84" y="272"/>
                      <a:pt x="84" y="272"/>
                    </a:cubicBezTo>
                    <a:cubicBezTo>
                      <a:pt x="98" y="274"/>
                      <a:pt x="98" y="274"/>
                      <a:pt x="98" y="274"/>
                    </a:cubicBezTo>
                    <a:cubicBezTo>
                      <a:pt x="98" y="274"/>
                      <a:pt x="98" y="274"/>
                      <a:pt x="98" y="274"/>
                    </a:cubicBezTo>
                    <a:cubicBezTo>
                      <a:pt x="98" y="275"/>
                      <a:pt x="98" y="275"/>
                      <a:pt x="98" y="275"/>
                    </a:cubicBezTo>
                    <a:cubicBezTo>
                      <a:pt x="104" y="278"/>
                      <a:pt x="104" y="278"/>
                      <a:pt x="104" y="278"/>
                    </a:cubicBezTo>
                    <a:cubicBezTo>
                      <a:pt x="104" y="278"/>
                      <a:pt x="104" y="278"/>
                      <a:pt x="104" y="278"/>
                    </a:cubicBezTo>
                    <a:cubicBezTo>
                      <a:pt x="104" y="278"/>
                      <a:pt x="104" y="278"/>
                      <a:pt x="104" y="278"/>
                    </a:cubicBezTo>
                    <a:cubicBezTo>
                      <a:pt x="104" y="279"/>
                      <a:pt x="104" y="279"/>
                      <a:pt x="104" y="279"/>
                    </a:cubicBezTo>
                    <a:cubicBezTo>
                      <a:pt x="110" y="283"/>
                      <a:pt x="110" y="283"/>
                      <a:pt x="110" y="283"/>
                    </a:cubicBezTo>
                    <a:cubicBezTo>
                      <a:pt x="110" y="283"/>
                      <a:pt x="110" y="283"/>
                      <a:pt x="110" y="283"/>
                    </a:cubicBezTo>
                    <a:cubicBezTo>
                      <a:pt x="113" y="287"/>
                      <a:pt x="113" y="287"/>
                      <a:pt x="113" y="287"/>
                    </a:cubicBezTo>
                    <a:cubicBezTo>
                      <a:pt x="117" y="289"/>
                      <a:pt x="117" y="289"/>
                      <a:pt x="117" y="289"/>
                    </a:cubicBezTo>
                    <a:cubicBezTo>
                      <a:pt x="124" y="288"/>
                      <a:pt x="124" y="288"/>
                      <a:pt x="124" y="288"/>
                    </a:cubicBezTo>
                    <a:cubicBezTo>
                      <a:pt x="124" y="280"/>
                      <a:pt x="124" y="280"/>
                      <a:pt x="124" y="280"/>
                    </a:cubicBezTo>
                    <a:cubicBezTo>
                      <a:pt x="120" y="274"/>
                      <a:pt x="120" y="274"/>
                      <a:pt x="120" y="274"/>
                    </a:cubicBezTo>
                    <a:cubicBezTo>
                      <a:pt x="120" y="274"/>
                      <a:pt x="120" y="274"/>
                      <a:pt x="120" y="274"/>
                    </a:cubicBezTo>
                    <a:cubicBezTo>
                      <a:pt x="120" y="274"/>
                      <a:pt x="120" y="274"/>
                      <a:pt x="120" y="274"/>
                    </a:cubicBezTo>
                    <a:cubicBezTo>
                      <a:pt x="118" y="263"/>
                      <a:pt x="118" y="263"/>
                      <a:pt x="118" y="263"/>
                    </a:cubicBezTo>
                    <a:cubicBezTo>
                      <a:pt x="123" y="258"/>
                      <a:pt x="123" y="258"/>
                      <a:pt x="123" y="258"/>
                    </a:cubicBezTo>
                    <a:cubicBezTo>
                      <a:pt x="124" y="257"/>
                      <a:pt x="124" y="257"/>
                      <a:pt x="124" y="257"/>
                    </a:cubicBezTo>
                    <a:cubicBezTo>
                      <a:pt x="124" y="257"/>
                      <a:pt x="124" y="257"/>
                      <a:pt x="124" y="257"/>
                    </a:cubicBezTo>
                    <a:cubicBezTo>
                      <a:pt x="129" y="256"/>
                      <a:pt x="129" y="256"/>
                      <a:pt x="129" y="256"/>
                    </a:cubicBezTo>
                    <a:cubicBezTo>
                      <a:pt x="134" y="256"/>
                      <a:pt x="134" y="256"/>
                      <a:pt x="134" y="256"/>
                    </a:cubicBezTo>
                    <a:cubicBezTo>
                      <a:pt x="136" y="254"/>
                      <a:pt x="136" y="254"/>
                      <a:pt x="136" y="254"/>
                    </a:cubicBezTo>
                    <a:cubicBezTo>
                      <a:pt x="132" y="250"/>
                      <a:pt x="132" y="250"/>
                      <a:pt x="132" y="250"/>
                    </a:cubicBezTo>
                    <a:cubicBezTo>
                      <a:pt x="121" y="242"/>
                      <a:pt x="121" y="242"/>
                      <a:pt x="121" y="242"/>
                    </a:cubicBezTo>
                    <a:cubicBezTo>
                      <a:pt x="118" y="238"/>
                      <a:pt x="118" y="238"/>
                      <a:pt x="118" y="238"/>
                    </a:cubicBezTo>
                    <a:cubicBezTo>
                      <a:pt x="118" y="238"/>
                      <a:pt x="118" y="238"/>
                      <a:pt x="118" y="238"/>
                    </a:cubicBezTo>
                    <a:cubicBezTo>
                      <a:pt x="117" y="237"/>
                      <a:pt x="117" y="237"/>
                      <a:pt x="117" y="237"/>
                    </a:cubicBezTo>
                    <a:cubicBezTo>
                      <a:pt x="118" y="236"/>
                      <a:pt x="118" y="236"/>
                      <a:pt x="118" y="236"/>
                    </a:cubicBezTo>
                    <a:cubicBezTo>
                      <a:pt x="121" y="230"/>
                      <a:pt x="121" y="230"/>
                      <a:pt x="121" y="230"/>
                    </a:cubicBezTo>
                    <a:cubicBezTo>
                      <a:pt x="122" y="231"/>
                      <a:pt x="122" y="231"/>
                      <a:pt x="122" y="231"/>
                    </a:cubicBezTo>
                    <a:cubicBezTo>
                      <a:pt x="130" y="233"/>
                      <a:pt x="130" y="233"/>
                      <a:pt x="130" y="233"/>
                    </a:cubicBezTo>
                    <a:cubicBezTo>
                      <a:pt x="151" y="232"/>
                      <a:pt x="151" y="232"/>
                      <a:pt x="151" y="232"/>
                    </a:cubicBezTo>
                    <a:cubicBezTo>
                      <a:pt x="151" y="233"/>
                      <a:pt x="151" y="233"/>
                      <a:pt x="151" y="233"/>
                    </a:cubicBezTo>
                    <a:cubicBezTo>
                      <a:pt x="152" y="233"/>
                      <a:pt x="152" y="233"/>
                      <a:pt x="152" y="233"/>
                    </a:cubicBezTo>
                    <a:cubicBezTo>
                      <a:pt x="158" y="235"/>
                      <a:pt x="158" y="235"/>
                      <a:pt x="158" y="235"/>
                    </a:cubicBezTo>
                    <a:cubicBezTo>
                      <a:pt x="162" y="231"/>
                      <a:pt x="162" y="231"/>
                      <a:pt x="162" y="231"/>
                    </a:cubicBezTo>
                    <a:cubicBezTo>
                      <a:pt x="160" y="219"/>
                      <a:pt x="160" y="219"/>
                      <a:pt x="160" y="219"/>
                    </a:cubicBezTo>
                    <a:cubicBezTo>
                      <a:pt x="152" y="214"/>
                      <a:pt x="152" y="214"/>
                      <a:pt x="152" y="214"/>
                    </a:cubicBezTo>
                    <a:cubicBezTo>
                      <a:pt x="146" y="210"/>
                      <a:pt x="144" y="202"/>
                      <a:pt x="145" y="187"/>
                    </a:cubicBezTo>
                    <a:cubicBezTo>
                      <a:pt x="138" y="184"/>
                      <a:pt x="138" y="184"/>
                      <a:pt x="138" y="184"/>
                    </a:cubicBezTo>
                    <a:cubicBezTo>
                      <a:pt x="138" y="184"/>
                      <a:pt x="138" y="184"/>
                      <a:pt x="138" y="184"/>
                    </a:cubicBezTo>
                    <a:cubicBezTo>
                      <a:pt x="137" y="184"/>
                      <a:pt x="137" y="184"/>
                      <a:pt x="137" y="184"/>
                    </a:cubicBezTo>
                    <a:cubicBezTo>
                      <a:pt x="137" y="183"/>
                      <a:pt x="137" y="183"/>
                      <a:pt x="137" y="183"/>
                    </a:cubicBezTo>
                    <a:cubicBezTo>
                      <a:pt x="137" y="182"/>
                      <a:pt x="137" y="182"/>
                      <a:pt x="137" y="182"/>
                    </a:cubicBezTo>
                    <a:cubicBezTo>
                      <a:pt x="136" y="172"/>
                      <a:pt x="136" y="172"/>
                      <a:pt x="136" y="172"/>
                    </a:cubicBezTo>
                    <a:cubicBezTo>
                      <a:pt x="144" y="131"/>
                      <a:pt x="144" y="131"/>
                      <a:pt x="144" y="131"/>
                    </a:cubicBezTo>
                    <a:cubicBezTo>
                      <a:pt x="141" y="119"/>
                      <a:pt x="139" y="111"/>
                      <a:pt x="139" y="107"/>
                    </a:cubicBezTo>
                    <a:cubicBezTo>
                      <a:pt x="138" y="95"/>
                      <a:pt x="138" y="95"/>
                      <a:pt x="138" y="95"/>
                    </a:cubicBezTo>
                    <a:cubicBezTo>
                      <a:pt x="139" y="82"/>
                      <a:pt x="139" y="82"/>
                      <a:pt x="139" y="82"/>
                    </a:cubicBezTo>
                    <a:cubicBezTo>
                      <a:pt x="139" y="81"/>
                      <a:pt x="139" y="81"/>
                      <a:pt x="139" y="81"/>
                    </a:cubicBezTo>
                    <a:cubicBezTo>
                      <a:pt x="140" y="80"/>
                      <a:pt x="140" y="80"/>
                      <a:pt x="140" y="80"/>
                    </a:cubicBezTo>
                    <a:cubicBezTo>
                      <a:pt x="140" y="80"/>
                      <a:pt x="140" y="80"/>
                      <a:pt x="140" y="80"/>
                    </a:cubicBezTo>
                    <a:cubicBezTo>
                      <a:pt x="148" y="74"/>
                      <a:pt x="148" y="74"/>
                      <a:pt x="148" y="74"/>
                    </a:cubicBezTo>
                    <a:cubicBezTo>
                      <a:pt x="148" y="68"/>
                      <a:pt x="148" y="68"/>
                      <a:pt x="148" y="68"/>
                    </a:cubicBezTo>
                    <a:cubicBezTo>
                      <a:pt x="148" y="66"/>
                      <a:pt x="147" y="64"/>
                      <a:pt x="145" y="61"/>
                    </a:cubicBezTo>
                    <a:cubicBezTo>
                      <a:pt x="140" y="55"/>
                      <a:pt x="140" y="55"/>
                      <a:pt x="140" y="55"/>
                    </a:cubicBezTo>
                    <a:cubicBezTo>
                      <a:pt x="139" y="55"/>
                      <a:pt x="139" y="55"/>
                      <a:pt x="139" y="55"/>
                    </a:cubicBezTo>
                    <a:cubicBezTo>
                      <a:pt x="139" y="54"/>
                      <a:pt x="139" y="54"/>
                      <a:pt x="139" y="54"/>
                    </a:cubicBezTo>
                    <a:cubicBezTo>
                      <a:pt x="138" y="44"/>
                      <a:pt x="138" y="44"/>
                      <a:pt x="138" y="44"/>
                    </a:cubicBezTo>
                    <a:cubicBezTo>
                      <a:pt x="138" y="44"/>
                      <a:pt x="138" y="44"/>
                      <a:pt x="138" y="44"/>
                    </a:cubicBezTo>
                    <a:cubicBezTo>
                      <a:pt x="138" y="44"/>
                      <a:pt x="138" y="44"/>
                      <a:pt x="138" y="44"/>
                    </a:cubicBezTo>
                    <a:cubicBezTo>
                      <a:pt x="138" y="43"/>
                      <a:pt x="138" y="43"/>
                      <a:pt x="138" y="43"/>
                    </a:cubicBezTo>
                    <a:cubicBezTo>
                      <a:pt x="138" y="43"/>
                      <a:pt x="138" y="43"/>
                      <a:pt x="138" y="43"/>
                    </a:cubicBezTo>
                    <a:cubicBezTo>
                      <a:pt x="149" y="30"/>
                      <a:pt x="149" y="30"/>
                      <a:pt x="149" y="30"/>
                    </a:cubicBezTo>
                    <a:cubicBezTo>
                      <a:pt x="149" y="24"/>
                      <a:pt x="149" y="24"/>
                      <a:pt x="149" y="24"/>
                    </a:cubicBezTo>
                    <a:cubicBezTo>
                      <a:pt x="146" y="18"/>
                      <a:pt x="146" y="18"/>
                      <a:pt x="146" y="18"/>
                    </a:cubicBezTo>
                    <a:cubicBezTo>
                      <a:pt x="146" y="18"/>
                      <a:pt x="146" y="18"/>
                      <a:pt x="146" y="18"/>
                    </a:cubicBezTo>
                    <a:cubicBezTo>
                      <a:pt x="145" y="17"/>
                      <a:pt x="145" y="17"/>
                      <a:pt x="145" y="17"/>
                    </a:cubicBezTo>
                    <a:cubicBezTo>
                      <a:pt x="150" y="10"/>
                      <a:pt x="150" y="10"/>
                      <a:pt x="150" y="10"/>
                    </a:cubicBezTo>
                    <a:cubicBezTo>
                      <a:pt x="150" y="10"/>
                      <a:pt x="150" y="10"/>
                      <a:pt x="150" y="10"/>
                    </a:cubicBezTo>
                    <a:cubicBezTo>
                      <a:pt x="151" y="10"/>
                      <a:pt x="151" y="10"/>
                      <a:pt x="151" y="10"/>
                    </a:cubicBezTo>
                    <a:cubicBezTo>
                      <a:pt x="156" y="6"/>
                      <a:pt x="156" y="6"/>
                      <a:pt x="156" y="6"/>
                    </a:cubicBezTo>
                    <a:cubicBezTo>
                      <a:pt x="156" y="0"/>
                      <a:pt x="156" y="0"/>
                      <a:pt x="156" y="0"/>
                    </a:cubicBezTo>
                    <a:cubicBezTo>
                      <a:pt x="153" y="0"/>
                      <a:pt x="153" y="0"/>
                      <a:pt x="153" y="0"/>
                    </a:cubicBezTo>
                    <a:cubicBezTo>
                      <a:pt x="148" y="0"/>
                      <a:pt x="148" y="0"/>
                      <a:pt x="148" y="0"/>
                    </a:cubicBezTo>
                    <a:cubicBezTo>
                      <a:pt x="146" y="9"/>
                      <a:pt x="146" y="9"/>
                      <a:pt x="146" y="9"/>
                    </a:cubicBezTo>
                    <a:cubicBezTo>
                      <a:pt x="145" y="9"/>
                      <a:pt x="145" y="9"/>
                      <a:pt x="145" y="9"/>
                    </a:cubicBezTo>
                    <a:cubicBezTo>
                      <a:pt x="134" y="5"/>
                      <a:pt x="134" y="5"/>
                      <a:pt x="134" y="5"/>
                    </a:cubicBezTo>
                    <a:cubicBezTo>
                      <a:pt x="128" y="4"/>
                      <a:pt x="128" y="4"/>
                      <a:pt x="128" y="4"/>
                    </a:cubicBezTo>
                    <a:cubicBezTo>
                      <a:pt x="130" y="14"/>
                      <a:pt x="130" y="14"/>
                      <a:pt x="130" y="14"/>
                    </a:cubicBezTo>
                    <a:cubicBezTo>
                      <a:pt x="122" y="16"/>
                      <a:pt x="122" y="16"/>
                      <a:pt x="122" y="16"/>
                    </a:cubicBezTo>
                    <a:cubicBezTo>
                      <a:pt x="109" y="23"/>
                      <a:pt x="109" y="23"/>
                      <a:pt x="109" y="23"/>
                    </a:cubicBezTo>
                    <a:cubicBezTo>
                      <a:pt x="105" y="28"/>
                      <a:pt x="105" y="28"/>
                      <a:pt x="105" y="28"/>
                    </a:cubicBezTo>
                    <a:cubicBezTo>
                      <a:pt x="105" y="28"/>
                      <a:pt x="105" y="28"/>
                      <a:pt x="105" y="28"/>
                    </a:cubicBezTo>
                    <a:cubicBezTo>
                      <a:pt x="105" y="29"/>
                      <a:pt x="105" y="29"/>
                      <a:pt x="105" y="29"/>
                    </a:cubicBezTo>
                    <a:cubicBezTo>
                      <a:pt x="104" y="29"/>
                      <a:pt x="104" y="29"/>
                      <a:pt x="104" y="29"/>
                    </a:cubicBezTo>
                    <a:cubicBezTo>
                      <a:pt x="98" y="35"/>
                      <a:pt x="98" y="35"/>
                      <a:pt x="98" y="35"/>
                    </a:cubicBezTo>
                    <a:cubicBezTo>
                      <a:pt x="96" y="44"/>
                      <a:pt x="96" y="44"/>
                      <a:pt x="96" y="44"/>
                    </a:cubicBezTo>
                    <a:cubicBezTo>
                      <a:pt x="96" y="45"/>
                      <a:pt x="96" y="45"/>
                      <a:pt x="96" y="45"/>
                    </a:cubicBezTo>
                    <a:cubicBezTo>
                      <a:pt x="93" y="59"/>
                      <a:pt x="93" y="59"/>
                      <a:pt x="93" y="59"/>
                    </a:cubicBezTo>
                    <a:cubicBezTo>
                      <a:pt x="93" y="59"/>
                      <a:pt x="93" y="59"/>
                      <a:pt x="93" y="59"/>
                    </a:cubicBezTo>
                    <a:cubicBezTo>
                      <a:pt x="92" y="65"/>
                      <a:pt x="92" y="65"/>
                      <a:pt x="92" y="65"/>
                    </a:cubicBezTo>
                    <a:cubicBezTo>
                      <a:pt x="92" y="66"/>
                      <a:pt x="92" y="66"/>
                      <a:pt x="92" y="66"/>
                    </a:cubicBezTo>
                    <a:cubicBezTo>
                      <a:pt x="92" y="66"/>
                      <a:pt x="92" y="66"/>
                      <a:pt x="92" y="66"/>
                    </a:cubicBezTo>
                    <a:cubicBezTo>
                      <a:pt x="91" y="66"/>
                      <a:pt x="91" y="66"/>
                      <a:pt x="91" y="66"/>
                    </a:cubicBezTo>
                    <a:cubicBezTo>
                      <a:pt x="87" y="72"/>
                      <a:pt x="87" y="72"/>
                      <a:pt x="87" y="72"/>
                    </a:cubicBezTo>
                    <a:cubicBezTo>
                      <a:pt x="86" y="72"/>
                      <a:pt x="86" y="72"/>
                      <a:pt x="86" y="72"/>
                    </a:cubicBezTo>
                    <a:cubicBezTo>
                      <a:pt x="86" y="72"/>
                      <a:pt x="86" y="72"/>
                      <a:pt x="86" y="72"/>
                    </a:cubicBezTo>
                    <a:cubicBezTo>
                      <a:pt x="86" y="73"/>
                      <a:pt x="86" y="73"/>
                      <a:pt x="86" y="73"/>
                    </a:cubicBezTo>
                    <a:cubicBezTo>
                      <a:pt x="86" y="73"/>
                      <a:pt x="86" y="73"/>
                      <a:pt x="86" y="73"/>
                    </a:cubicBezTo>
                    <a:cubicBezTo>
                      <a:pt x="76" y="74"/>
                      <a:pt x="76" y="74"/>
                      <a:pt x="76" y="74"/>
                    </a:cubicBezTo>
                    <a:cubicBezTo>
                      <a:pt x="76" y="74"/>
                      <a:pt x="76" y="74"/>
                      <a:pt x="76" y="74"/>
                    </a:cubicBezTo>
                    <a:cubicBezTo>
                      <a:pt x="76" y="74"/>
                      <a:pt x="76" y="74"/>
                      <a:pt x="76" y="74"/>
                    </a:cubicBezTo>
                    <a:cubicBezTo>
                      <a:pt x="76" y="74"/>
                      <a:pt x="76" y="74"/>
                      <a:pt x="76" y="74"/>
                    </a:cubicBezTo>
                    <a:cubicBezTo>
                      <a:pt x="76" y="74"/>
                      <a:pt x="76" y="74"/>
                      <a:pt x="76" y="74"/>
                    </a:cubicBezTo>
                    <a:cubicBezTo>
                      <a:pt x="61" y="69"/>
                      <a:pt x="61" y="69"/>
                      <a:pt x="61" y="69"/>
                    </a:cubicBezTo>
                    <a:cubicBezTo>
                      <a:pt x="61" y="69"/>
                      <a:pt x="61" y="69"/>
                      <a:pt x="61" y="69"/>
                    </a:cubicBezTo>
                    <a:lnTo>
                      <a:pt x="54" y="66"/>
                    </a:lnTo>
                    <a:close/>
                  </a:path>
                </a:pathLst>
              </a:custGeom>
              <a:solidFill>
                <a:srgbClr val="D9D9D9"/>
              </a:solidFill>
              <a:ln>
                <a:noFill/>
              </a:ln>
            </p:spPr>
            <p:txBody>
              <a:bodyPr/>
              <a:lstStyle/>
              <a:p>
                <a:pPr>
                  <a:defRPr/>
                </a:pPr>
                <a:endParaRPr lang="zh-CN" altLang="en-US">
                  <a:solidFill>
                    <a:prstClr val="black"/>
                  </a:solidFill>
                  <a:latin typeface="Calibri"/>
                  <a:ea typeface="宋体"/>
                </a:endParaRPr>
              </a:p>
            </p:txBody>
          </p:sp>
          <p:sp>
            <p:nvSpPr>
              <p:cNvPr id="21" name="Freeform 17"/>
              <p:cNvSpPr/>
              <p:nvPr/>
            </p:nvSpPr>
            <p:spPr bwMode="auto">
              <a:xfrm>
                <a:off x="4365626" y="2865090"/>
                <a:ext cx="406400" cy="890588"/>
              </a:xfrm>
              <a:custGeom>
                <a:avLst/>
                <a:gdLst>
                  <a:gd name="T0" fmla="*/ 100 w 108"/>
                  <a:gd name="T1" fmla="*/ 4 h 237"/>
                  <a:gd name="T2" fmla="*/ 94 w 108"/>
                  <a:gd name="T3" fmla="*/ 6 h 237"/>
                  <a:gd name="T4" fmla="*/ 88 w 108"/>
                  <a:gd name="T5" fmla="*/ 12 h 237"/>
                  <a:gd name="T6" fmla="*/ 87 w 108"/>
                  <a:gd name="T7" fmla="*/ 12 h 237"/>
                  <a:gd name="T8" fmla="*/ 68 w 108"/>
                  <a:gd name="T9" fmla="*/ 14 h 237"/>
                  <a:gd name="T10" fmla="*/ 61 w 108"/>
                  <a:gd name="T11" fmla="*/ 20 h 237"/>
                  <a:gd name="T12" fmla="*/ 56 w 108"/>
                  <a:gd name="T13" fmla="*/ 24 h 237"/>
                  <a:gd name="T14" fmla="*/ 46 w 108"/>
                  <a:gd name="T15" fmla="*/ 24 h 237"/>
                  <a:gd name="T16" fmla="*/ 42 w 108"/>
                  <a:gd name="T17" fmla="*/ 38 h 237"/>
                  <a:gd name="T18" fmla="*/ 41 w 108"/>
                  <a:gd name="T19" fmla="*/ 38 h 237"/>
                  <a:gd name="T20" fmla="*/ 33 w 108"/>
                  <a:gd name="T21" fmla="*/ 46 h 237"/>
                  <a:gd name="T22" fmla="*/ 21 w 108"/>
                  <a:gd name="T23" fmla="*/ 60 h 237"/>
                  <a:gd name="T24" fmla="*/ 14 w 108"/>
                  <a:gd name="T25" fmla="*/ 68 h 237"/>
                  <a:gd name="T26" fmla="*/ 13 w 108"/>
                  <a:gd name="T27" fmla="*/ 77 h 237"/>
                  <a:gd name="T28" fmla="*/ 13 w 108"/>
                  <a:gd name="T29" fmla="*/ 85 h 237"/>
                  <a:gd name="T30" fmla="*/ 8 w 108"/>
                  <a:gd name="T31" fmla="*/ 92 h 237"/>
                  <a:gd name="T32" fmla="*/ 8 w 108"/>
                  <a:gd name="T33" fmla="*/ 112 h 237"/>
                  <a:gd name="T34" fmla="*/ 12 w 108"/>
                  <a:gd name="T35" fmla="*/ 122 h 237"/>
                  <a:gd name="T36" fmla="*/ 11 w 108"/>
                  <a:gd name="T37" fmla="*/ 132 h 237"/>
                  <a:gd name="T38" fmla="*/ 3 w 108"/>
                  <a:gd name="T39" fmla="*/ 162 h 237"/>
                  <a:gd name="T40" fmla="*/ 9 w 108"/>
                  <a:gd name="T41" fmla="*/ 186 h 237"/>
                  <a:gd name="T42" fmla="*/ 7 w 108"/>
                  <a:gd name="T43" fmla="*/ 237 h 237"/>
                  <a:gd name="T44" fmla="*/ 17 w 108"/>
                  <a:gd name="T45" fmla="*/ 228 h 237"/>
                  <a:gd name="T46" fmla="*/ 56 w 108"/>
                  <a:gd name="T47" fmla="*/ 208 h 237"/>
                  <a:gd name="T48" fmla="*/ 75 w 108"/>
                  <a:gd name="T49" fmla="*/ 210 h 237"/>
                  <a:gd name="T50" fmla="*/ 91 w 108"/>
                  <a:gd name="T51" fmla="*/ 196 h 237"/>
                  <a:gd name="T52" fmla="*/ 95 w 108"/>
                  <a:gd name="T53" fmla="*/ 186 h 237"/>
                  <a:gd name="T54" fmla="*/ 95 w 108"/>
                  <a:gd name="T55" fmla="*/ 184 h 237"/>
                  <a:gd name="T56" fmla="*/ 97 w 108"/>
                  <a:gd name="T57" fmla="*/ 170 h 237"/>
                  <a:gd name="T58" fmla="*/ 98 w 108"/>
                  <a:gd name="T59" fmla="*/ 162 h 237"/>
                  <a:gd name="T60" fmla="*/ 95 w 108"/>
                  <a:gd name="T61" fmla="*/ 140 h 237"/>
                  <a:gd name="T62" fmla="*/ 96 w 108"/>
                  <a:gd name="T63" fmla="*/ 134 h 237"/>
                  <a:gd name="T64" fmla="*/ 108 w 108"/>
                  <a:gd name="T65" fmla="*/ 108 h 237"/>
                  <a:gd name="T66" fmla="*/ 91 w 108"/>
                  <a:gd name="T67" fmla="*/ 92 h 237"/>
                  <a:gd name="T68" fmla="*/ 88 w 108"/>
                  <a:gd name="T69" fmla="*/ 85 h 237"/>
                  <a:gd name="T70" fmla="*/ 90 w 108"/>
                  <a:gd name="T71" fmla="*/ 73 h 237"/>
                  <a:gd name="T72" fmla="*/ 92 w 108"/>
                  <a:gd name="T73" fmla="*/ 65 h 237"/>
                  <a:gd name="T74" fmla="*/ 104 w 108"/>
                  <a:gd name="T75" fmla="*/ 56 h 237"/>
                  <a:gd name="T76" fmla="*/ 107 w 108"/>
                  <a:gd name="T77" fmla="*/ 33 h 237"/>
                  <a:gd name="T78" fmla="*/ 100 w 108"/>
                  <a:gd name="T79" fmla="*/ 32 h 237"/>
                  <a:gd name="T80" fmla="*/ 91 w 108"/>
                  <a:gd name="T81" fmla="*/ 26 h 237"/>
                  <a:gd name="T82" fmla="*/ 90 w 108"/>
                  <a:gd name="T83" fmla="*/ 1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 h="237">
                    <a:moveTo>
                      <a:pt x="101" y="12"/>
                    </a:moveTo>
                    <a:cubicBezTo>
                      <a:pt x="102" y="10"/>
                      <a:pt x="102" y="10"/>
                      <a:pt x="102" y="10"/>
                    </a:cubicBezTo>
                    <a:cubicBezTo>
                      <a:pt x="100" y="4"/>
                      <a:pt x="100" y="4"/>
                      <a:pt x="100" y="4"/>
                    </a:cubicBezTo>
                    <a:cubicBezTo>
                      <a:pt x="97" y="0"/>
                      <a:pt x="97" y="0"/>
                      <a:pt x="97" y="0"/>
                    </a:cubicBezTo>
                    <a:cubicBezTo>
                      <a:pt x="94" y="6"/>
                      <a:pt x="94" y="6"/>
                      <a:pt x="94" y="6"/>
                    </a:cubicBezTo>
                    <a:cubicBezTo>
                      <a:pt x="94" y="6"/>
                      <a:pt x="94" y="6"/>
                      <a:pt x="94" y="6"/>
                    </a:cubicBezTo>
                    <a:cubicBezTo>
                      <a:pt x="94" y="6"/>
                      <a:pt x="94" y="6"/>
                      <a:pt x="94" y="6"/>
                    </a:cubicBezTo>
                    <a:cubicBezTo>
                      <a:pt x="94" y="6"/>
                      <a:pt x="94" y="6"/>
                      <a:pt x="94" y="6"/>
                    </a:cubicBezTo>
                    <a:cubicBezTo>
                      <a:pt x="88" y="12"/>
                      <a:pt x="88" y="12"/>
                      <a:pt x="88" y="12"/>
                    </a:cubicBezTo>
                    <a:cubicBezTo>
                      <a:pt x="88" y="12"/>
                      <a:pt x="88" y="12"/>
                      <a:pt x="88" y="12"/>
                    </a:cubicBezTo>
                    <a:cubicBezTo>
                      <a:pt x="88" y="12"/>
                      <a:pt x="88" y="12"/>
                      <a:pt x="88" y="12"/>
                    </a:cubicBezTo>
                    <a:cubicBezTo>
                      <a:pt x="87" y="12"/>
                      <a:pt x="87" y="12"/>
                      <a:pt x="87" y="12"/>
                    </a:cubicBezTo>
                    <a:cubicBezTo>
                      <a:pt x="78" y="15"/>
                      <a:pt x="78" y="15"/>
                      <a:pt x="78" y="15"/>
                    </a:cubicBezTo>
                    <a:cubicBezTo>
                      <a:pt x="77" y="15"/>
                      <a:pt x="77" y="15"/>
                      <a:pt x="77" y="15"/>
                    </a:cubicBezTo>
                    <a:cubicBezTo>
                      <a:pt x="68" y="14"/>
                      <a:pt x="68" y="14"/>
                      <a:pt x="68" y="14"/>
                    </a:cubicBezTo>
                    <a:cubicBezTo>
                      <a:pt x="62" y="15"/>
                      <a:pt x="62" y="15"/>
                      <a:pt x="62" y="15"/>
                    </a:cubicBezTo>
                    <a:cubicBezTo>
                      <a:pt x="61" y="20"/>
                      <a:pt x="61" y="20"/>
                      <a:pt x="61" y="20"/>
                    </a:cubicBezTo>
                    <a:cubicBezTo>
                      <a:pt x="61" y="20"/>
                      <a:pt x="61" y="20"/>
                      <a:pt x="61" y="20"/>
                    </a:cubicBezTo>
                    <a:cubicBezTo>
                      <a:pt x="61" y="20"/>
                      <a:pt x="61" y="20"/>
                      <a:pt x="61" y="20"/>
                    </a:cubicBezTo>
                    <a:cubicBezTo>
                      <a:pt x="56" y="23"/>
                      <a:pt x="56" y="23"/>
                      <a:pt x="56" y="23"/>
                    </a:cubicBezTo>
                    <a:cubicBezTo>
                      <a:pt x="56" y="24"/>
                      <a:pt x="56" y="24"/>
                      <a:pt x="56" y="24"/>
                    </a:cubicBezTo>
                    <a:cubicBezTo>
                      <a:pt x="55" y="24"/>
                      <a:pt x="55" y="24"/>
                      <a:pt x="55" y="24"/>
                    </a:cubicBezTo>
                    <a:cubicBezTo>
                      <a:pt x="47" y="23"/>
                      <a:pt x="47" y="23"/>
                      <a:pt x="47" y="23"/>
                    </a:cubicBezTo>
                    <a:cubicBezTo>
                      <a:pt x="46" y="24"/>
                      <a:pt x="46" y="24"/>
                      <a:pt x="46" y="24"/>
                    </a:cubicBezTo>
                    <a:cubicBezTo>
                      <a:pt x="46" y="32"/>
                      <a:pt x="46" y="32"/>
                      <a:pt x="46" y="32"/>
                    </a:cubicBezTo>
                    <a:cubicBezTo>
                      <a:pt x="46" y="32"/>
                      <a:pt x="46" y="32"/>
                      <a:pt x="46" y="32"/>
                    </a:cubicBezTo>
                    <a:cubicBezTo>
                      <a:pt x="42" y="38"/>
                      <a:pt x="42" y="38"/>
                      <a:pt x="42" y="38"/>
                    </a:cubicBezTo>
                    <a:cubicBezTo>
                      <a:pt x="42" y="38"/>
                      <a:pt x="42" y="38"/>
                      <a:pt x="42" y="38"/>
                    </a:cubicBezTo>
                    <a:cubicBezTo>
                      <a:pt x="42" y="38"/>
                      <a:pt x="42" y="38"/>
                      <a:pt x="42" y="38"/>
                    </a:cubicBezTo>
                    <a:cubicBezTo>
                      <a:pt x="41" y="38"/>
                      <a:pt x="41" y="38"/>
                      <a:pt x="41" y="38"/>
                    </a:cubicBezTo>
                    <a:cubicBezTo>
                      <a:pt x="34" y="46"/>
                      <a:pt x="34" y="46"/>
                      <a:pt x="34" y="46"/>
                    </a:cubicBezTo>
                    <a:cubicBezTo>
                      <a:pt x="33" y="46"/>
                      <a:pt x="33" y="46"/>
                      <a:pt x="33" y="46"/>
                    </a:cubicBezTo>
                    <a:cubicBezTo>
                      <a:pt x="33" y="46"/>
                      <a:pt x="33" y="46"/>
                      <a:pt x="33" y="46"/>
                    </a:cubicBezTo>
                    <a:cubicBezTo>
                      <a:pt x="25" y="48"/>
                      <a:pt x="25" y="48"/>
                      <a:pt x="25" y="48"/>
                    </a:cubicBezTo>
                    <a:cubicBezTo>
                      <a:pt x="20" y="53"/>
                      <a:pt x="20" y="53"/>
                      <a:pt x="20" y="53"/>
                    </a:cubicBezTo>
                    <a:cubicBezTo>
                      <a:pt x="21" y="60"/>
                      <a:pt x="21" y="60"/>
                      <a:pt x="21" y="60"/>
                    </a:cubicBezTo>
                    <a:cubicBezTo>
                      <a:pt x="21" y="62"/>
                      <a:pt x="21" y="62"/>
                      <a:pt x="21" y="62"/>
                    </a:cubicBezTo>
                    <a:cubicBezTo>
                      <a:pt x="20" y="62"/>
                      <a:pt x="20" y="62"/>
                      <a:pt x="20" y="62"/>
                    </a:cubicBezTo>
                    <a:cubicBezTo>
                      <a:pt x="14" y="68"/>
                      <a:pt x="14" y="68"/>
                      <a:pt x="14" y="68"/>
                    </a:cubicBezTo>
                    <a:cubicBezTo>
                      <a:pt x="10" y="72"/>
                      <a:pt x="10" y="72"/>
                      <a:pt x="10" y="72"/>
                    </a:cubicBezTo>
                    <a:cubicBezTo>
                      <a:pt x="13" y="77"/>
                      <a:pt x="13" y="77"/>
                      <a:pt x="13" y="77"/>
                    </a:cubicBezTo>
                    <a:cubicBezTo>
                      <a:pt x="13" y="77"/>
                      <a:pt x="13" y="77"/>
                      <a:pt x="13" y="77"/>
                    </a:cubicBezTo>
                    <a:cubicBezTo>
                      <a:pt x="13" y="78"/>
                      <a:pt x="13" y="78"/>
                      <a:pt x="13" y="78"/>
                    </a:cubicBezTo>
                    <a:cubicBezTo>
                      <a:pt x="13" y="85"/>
                      <a:pt x="13" y="85"/>
                      <a:pt x="13" y="85"/>
                    </a:cubicBezTo>
                    <a:cubicBezTo>
                      <a:pt x="13" y="85"/>
                      <a:pt x="13" y="85"/>
                      <a:pt x="13" y="85"/>
                    </a:cubicBezTo>
                    <a:cubicBezTo>
                      <a:pt x="13" y="86"/>
                      <a:pt x="13" y="86"/>
                      <a:pt x="13" y="86"/>
                    </a:cubicBezTo>
                    <a:cubicBezTo>
                      <a:pt x="8" y="92"/>
                      <a:pt x="8" y="92"/>
                      <a:pt x="8" y="92"/>
                    </a:cubicBezTo>
                    <a:cubicBezTo>
                      <a:pt x="8" y="92"/>
                      <a:pt x="8" y="92"/>
                      <a:pt x="8" y="92"/>
                    </a:cubicBezTo>
                    <a:cubicBezTo>
                      <a:pt x="2" y="99"/>
                      <a:pt x="2" y="99"/>
                      <a:pt x="2" y="99"/>
                    </a:cubicBezTo>
                    <a:cubicBezTo>
                      <a:pt x="3" y="107"/>
                      <a:pt x="3" y="107"/>
                      <a:pt x="3" y="107"/>
                    </a:cubicBezTo>
                    <a:cubicBezTo>
                      <a:pt x="8" y="112"/>
                      <a:pt x="8" y="112"/>
                      <a:pt x="8" y="112"/>
                    </a:cubicBezTo>
                    <a:cubicBezTo>
                      <a:pt x="8" y="112"/>
                      <a:pt x="8" y="112"/>
                      <a:pt x="8" y="112"/>
                    </a:cubicBezTo>
                    <a:cubicBezTo>
                      <a:pt x="8" y="112"/>
                      <a:pt x="8" y="112"/>
                      <a:pt x="8" y="112"/>
                    </a:cubicBezTo>
                    <a:cubicBezTo>
                      <a:pt x="11" y="116"/>
                      <a:pt x="12" y="120"/>
                      <a:pt x="12" y="122"/>
                    </a:cubicBezTo>
                    <a:cubicBezTo>
                      <a:pt x="12" y="131"/>
                      <a:pt x="12" y="131"/>
                      <a:pt x="12" y="131"/>
                    </a:cubicBezTo>
                    <a:cubicBezTo>
                      <a:pt x="12" y="131"/>
                      <a:pt x="12" y="131"/>
                      <a:pt x="12" y="131"/>
                    </a:cubicBezTo>
                    <a:cubicBezTo>
                      <a:pt x="11" y="132"/>
                      <a:pt x="11" y="132"/>
                      <a:pt x="11" y="132"/>
                    </a:cubicBezTo>
                    <a:cubicBezTo>
                      <a:pt x="3" y="138"/>
                      <a:pt x="3" y="138"/>
                      <a:pt x="3" y="138"/>
                    </a:cubicBezTo>
                    <a:cubicBezTo>
                      <a:pt x="2" y="150"/>
                      <a:pt x="2" y="150"/>
                      <a:pt x="2" y="150"/>
                    </a:cubicBezTo>
                    <a:cubicBezTo>
                      <a:pt x="3" y="162"/>
                      <a:pt x="3" y="162"/>
                      <a:pt x="3" y="162"/>
                    </a:cubicBezTo>
                    <a:cubicBezTo>
                      <a:pt x="3" y="166"/>
                      <a:pt x="5" y="173"/>
                      <a:pt x="9" y="184"/>
                    </a:cubicBezTo>
                    <a:cubicBezTo>
                      <a:pt x="9" y="185"/>
                      <a:pt x="9" y="185"/>
                      <a:pt x="9" y="185"/>
                    </a:cubicBezTo>
                    <a:cubicBezTo>
                      <a:pt x="9" y="186"/>
                      <a:pt x="9" y="186"/>
                      <a:pt x="9" y="186"/>
                    </a:cubicBezTo>
                    <a:cubicBezTo>
                      <a:pt x="0" y="226"/>
                      <a:pt x="0" y="226"/>
                      <a:pt x="0" y="226"/>
                    </a:cubicBezTo>
                    <a:cubicBezTo>
                      <a:pt x="1" y="234"/>
                      <a:pt x="1" y="234"/>
                      <a:pt x="1" y="234"/>
                    </a:cubicBezTo>
                    <a:cubicBezTo>
                      <a:pt x="7" y="237"/>
                      <a:pt x="7" y="237"/>
                      <a:pt x="7" y="237"/>
                    </a:cubicBezTo>
                    <a:cubicBezTo>
                      <a:pt x="16" y="228"/>
                      <a:pt x="16" y="228"/>
                      <a:pt x="16" y="228"/>
                    </a:cubicBezTo>
                    <a:cubicBezTo>
                      <a:pt x="16" y="228"/>
                      <a:pt x="16" y="228"/>
                      <a:pt x="16" y="228"/>
                    </a:cubicBezTo>
                    <a:cubicBezTo>
                      <a:pt x="17" y="228"/>
                      <a:pt x="17" y="228"/>
                      <a:pt x="17" y="228"/>
                    </a:cubicBezTo>
                    <a:cubicBezTo>
                      <a:pt x="48" y="216"/>
                      <a:pt x="48" y="216"/>
                      <a:pt x="48" y="216"/>
                    </a:cubicBezTo>
                    <a:cubicBezTo>
                      <a:pt x="56" y="208"/>
                      <a:pt x="56" y="208"/>
                      <a:pt x="56" y="208"/>
                    </a:cubicBezTo>
                    <a:cubicBezTo>
                      <a:pt x="56" y="208"/>
                      <a:pt x="56" y="208"/>
                      <a:pt x="56" y="208"/>
                    </a:cubicBezTo>
                    <a:cubicBezTo>
                      <a:pt x="57" y="208"/>
                      <a:pt x="57" y="208"/>
                      <a:pt x="57" y="208"/>
                    </a:cubicBezTo>
                    <a:cubicBezTo>
                      <a:pt x="58" y="208"/>
                      <a:pt x="58" y="208"/>
                      <a:pt x="58" y="208"/>
                    </a:cubicBezTo>
                    <a:cubicBezTo>
                      <a:pt x="75" y="210"/>
                      <a:pt x="75" y="210"/>
                      <a:pt x="75" y="210"/>
                    </a:cubicBezTo>
                    <a:cubicBezTo>
                      <a:pt x="78" y="210"/>
                      <a:pt x="83" y="208"/>
                      <a:pt x="90" y="204"/>
                    </a:cubicBezTo>
                    <a:cubicBezTo>
                      <a:pt x="90" y="196"/>
                      <a:pt x="90" y="196"/>
                      <a:pt x="90" y="196"/>
                    </a:cubicBezTo>
                    <a:cubicBezTo>
                      <a:pt x="91" y="196"/>
                      <a:pt x="91" y="196"/>
                      <a:pt x="91" y="196"/>
                    </a:cubicBezTo>
                    <a:cubicBezTo>
                      <a:pt x="91" y="196"/>
                      <a:pt x="91" y="196"/>
                      <a:pt x="91" y="196"/>
                    </a:cubicBezTo>
                    <a:cubicBezTo>
                      <a:pt x="96" y="191"/>
                      <a:pt x="96" y="191"/>
                      <a:pt x="96" y="191"/>
                    </a:cubicBezTo>
                    <a:cubicBezTo>
                      <a:pt x="95" y="186"/>
                      <a:pt x="95" y="186"/>
                      <a:pt x="95" y="186"/>
                    </a:cubicBezTo>
                    <a:cubicBezTo>
                      <a:pt x="95" y="186"/>
                      <a:pt x="95" y="186"/>
                      <a:pt x="95" y="186"/>
                    </a:cubicBezTo>
                    <a:cubicBezTo>
                      <a:pt x="95" y="185"/>
                      <a:pt x="95" y="185"/>
                      <a:pt x="95" y="185"/>
                    </a:cubicBezTo>
                    <a:cubicBezTo>
                      <a:pt x="95" y="184"/>
                      <a:pt x="95" y="184"/>
                      <a:pt x="95" y="184"/>
                    </a:cubicBezTo>
                    <a:cubicBezTo>
                      <a:pt x="95" y="184"/>
                      <a:pt x="95" y="184"/>
                      <a:pt x="95" y="184"/>
                    </a:cubicBezTo>
                    <a:cubicBezTo>
                      <a:pt x="97" y="182"/>
                      <a:pt x="97" y="181"/>
                      <a:pt x="96" y="180"/>
                    </a:cubicBezTo>
                    <a:cubicBezTo>
                      <a:pt x="94" y="177"/>
                      <a:pt x="95" y="174"/>
                      <a:pt x="97" y="170"/>
                    </a:cubicBezTo>
                    <a:cubicBezTo>
                      <a:pt x="99" y="168"/>
                      <a:pt x="99" y="168"/>
                      <a:pt x="99" y="168"/>
                    </a:cubicBezTo>
                    <a:cubicBezTo>
                      <a:pt x="99" y="168"/>
                      <a:pt x="99" y="168"/>
                      <a:pt x="99" y="168"/>
                    </a:cubicBezTo>
                    <a:cubicBezTo>
                      <a:pt x="98" y="162"/>
                      <a:pt x="98" y="162"/>
                      <a:pt x="98" y="162"/>
                    </a:cubicBezTo>
                    <a:cubicBezTo>
                      <a:pt x="92" y="155"/>
                      <a:pt x="92" y="155"/>
                      <a:pt x="92" y="155"/>
                    </a:cubicBezTo>
                    <a:cubicBezTo>
                      <a:pt x="90" y="153"/>
                      <a:pt x="89" y="150"/>
                      <a:pt x="91" y="147"/>
                    </a:cubicBezTo>
                    <a:cubicBezTo>
                      <a:pt x="92" y="145"/>
                      <a:pt x="93" y="142"/>
                      <a:pt x="95" y="140"/>
                    </a:cubicBezTo>
                    <a:cubicBezTo>
                      <a:pt x="96" y="134"/>
                      <a:pt x="96" y="134"/>
                      <a:pt x="96" y="134"/>
                    </a:cubicBezTo>
                    <a:cubicBezTo>
                      <a:pt x="96" y="134"/>
                      <a:pt x="96" y="134"/>
                      <a:pt x="96" y="134"/>
                    </a:cubicBezTo>
                    <a:cubicBezTo>
                      <a:pt x="96" y="134"/>
                      <a:pt x="96" y="134"/>
                      <a:pt x="96" y="134"/>
                    </a:cubicBezTo>
                    <a:cubicBezTo>
                      <a:pt x="101" y="124"/>
                      <a:pt x="101" y="124"/>
                      <a:pt x="101" y="124"/>
                    </a:cubicBezTo>
                    <a:cubicBezTo>
                      <a:pt x="102" y="120"/>
                      <a:pt x="102" y="120"/>
                      <a:pt x="102" y="120"/>
                    </a:cubicBezTo>
                    <a:cubicBezTo>
                      <a:pt x="108" y="108"/>
                      <a:pt x="108" y="108"/>
                      <a:pt x="108" y="108"/>
                    </a:cubicBezTo>
                    <a:cubicBezTo>
                      <a:pt x="104" y="100"/>
                      <a:pt x="104" y="100"/>
                      <a:pt x="104" y="100"/>
                    </a:cubicBezTo>
                    <a:cubicBezTo>
                      <a:pt x="92" y="92"/>
                      <a:pt x="92" y="92"/>
                      <a:pt x="92" y="92"/>
                    </a:cubicBezTo>
                    <a:cubicBezTo>
                      <a:pt x="91" y="92"/>
                      <a:pt x="91" y="92"/>
                      <a:pt x="91" y="92"/>
                    </a:cubicBezTo>
                    <a:cubicBezTo>
                      <a:pt x="91" y="92"/>
                      <a:pt x="91" y="92"/>
                      <a:pt x="91" y="92"/>
                    </a:cubicBezTo>
                    <a:cubicBezTo>
                      <a:pt x="91" y="92"/>
                      <a:pt x="91" y="92"/>
                      <a:pt x="91" y="92"/>
                    </a:cubicBezTo>
                    <a:cubicBezTo>
                      <a:pt x="88" y="85"/>
                      <a:pt x="88" y="85"/>
                      <a:pt x="88" y="85"/>
                    </a:cubicBezTo>
                    <a:cubicBezTo>
                      <a:pt x="88" y="85"/>
                      <a:pt x="88" y="85"/>
                      <a:pt x="88" y="85"/>
                    </a:cubicBezTo>
                    <a:cubicBezTo>
                      <a:pt x="88" y="84"/>
                      <a:pt x="88" y="84"/>
                      <a:pt x="88" y="84"/>
                    </a:cubicBezTo>
                    <a:cubicBezTo>
                      <a:pt x="90" y="73"/>
                      <a:pt x="90" y="73"/>
                      <a:pt x="90" y="73"/>
                    </a:cubicBezTo>
                    <a:cubicBezTo>
                      <a:pt x="90" y="73"/>
                      <a:pt x="90" y="73"/>
                      <a:pt x="90" y="73"/>
                    </a:cubicBezTo>
                    <a:cubicBezTo>
                      <a:pt x="90" y="73"/>
                      <a:pt x="90" y="73"/>
                      <a:pt x="90" y="73"/>
                    </a:cubicBezTo>
                    <a:cubicBezTo>
                      <a:pt x="92" y="65"/>
                      <a:pt x="92" y="65"/>
                      <a:pt x="92" y="65"/>
                    </a:cubicBezTo>
                    <a:cubicBezTo>
                      <a:pt x="92" y="62"/>
                      <a:pt x="92" y="60"/>
                      <a:pt x="94" y="58"/>
                    </a:cubicBezTo>
                    <a:cubicBezTo>
                      <a:pt x="94" y="58"/>
                      <a:pt x="96" y="57"/>
                      <a:pt x="97" y="57"/>
                    </a:cubicBezTo>
                    <a:cubicBezTo>
                      <a:pt x="104" y="56"/>
                      <a:pt x="104" y="56"/>
                      <a:pt x="104" y="56"/>
                    </a:cubicBezTo>
                    <a:cubicBezTo>
                      <a:pt x="106" y="51"/>
                      <a:pt x="106" y="51"/>
                      <a:pt x="106" y="51"/>
                    </a:cubicBezTo>
                    <a:cubicBezTo>
                      <a:pt x="108" y="38"/>
                      <a:pt x="108" y="38"/>
                      <a:pt x="108" y="38"/>
                    </a:cubicBezTo>
                    <a:cubicBezTo>
                      <a:pt x="107" y="33"/>
                      <a:pt x="107" y="33"/>
                      <a:pt x="107" y="33"/>
                    </a:cubicBezTo>
                    <a:cubicBezTo>
                      <a:pt x="100" y="32"/>
                      <a:pt x="100" y="32"/>
                      <a:pt x="100" y="32"/>
                    </a:cubicBezTo>
                    <a:cubicBezTo>
                      <a:pt x="100" y="32"/>
                      <a:pt x="100" y="32"/>
                      <a:pt x="100" y="32"/>
                    </a:cubicBezTo>
                    <a:cubicBezTo>
                      <a:pt x="100" y="32"/>
                      <a:pt x="100" y="32"/>
                      <a:pt x="100" y="32"/>
                    </a:cubicBezTo>
                    <a:cubicBezTo>
                      <a:pt x="92" y="28"/>
                      <a:pt x="92" y="28"/>
                      <a:pt x="92" y="28"/>
                    </a:cubicBezTo>
                    <a:cubicBezTo>
                      <a:pt x="91" y="27"/>
                      <a:pt x="91" y="27"/>
                      <a:pt x="91" y="27"/>
                    </a:cubicBezTo>
                    <a:cubicBezTo>
                      <a:pt x="91" y="26"/>
                      <a:pt x="91" y="26"/>
                      <a:pt x="91" y="26"/>
                    </a:cubicBezTo>
                    <a:cubicBezTo>
                      <a:pt x="91" y="26"/>
                      <a:pt x="91" y="26"/>
                      <a:pt x="91" y="26"/>
                    </a:cubicBezTo>
                    <a:cubicBezTo>
                      <a:pt x="90" y="16"/>
                      <a:pt x="90" y="16"/>
                      <a:pt x="90" y="16"/>
                    </a:cubicBezTo>
                    <a:cubicBezTo>
                      <a:pt x="90" y="16"/>
                      <a:pt x="90" y="16"/>
                      <a:pt x="90" y="16"/>
                    </a:cubicBezTo>
                    <a:cubicBezTo>
                      <a:pt x="90" y="14"/>
                      <a:pt x="90" y="14"/>
                      <a:pt x="90" y="14"/>
                    </a:cubicBezTo>
                    <a:lnTo>
                      <a:pt x="101" y="12"/>
                    </a:lnTo>
                    <a:close/>
                  </a:path>
                </a:pathLst>
              </a:custGeom>
              <a:solidFill>
                <a:srgbClr val="D9D9D9"/>
              </a:solidFill>
              <a:ln>
                <a:noFill/>
              </a:ln>
            </p:spPr>
            <p:txBody>
              <a:bodyPr/>
              <a:lstStyle/>
              <a:p>
                <a:pPr>
                  <a:defRPr/>
                </a:pPr>
                <a:endParaRPr lang="zh-CN" altLang="en-US">
                  <a:solidFill>
                    <a:prstClr val="black"/>
                  </a:solidFill>
                  <a:latin typeface="Calibri"/>
                  <a:ea typeface="宋体"/>
                </a:endParaRPr>
              </a:p>
            </p:txBody>
          </p:sp>
          <p:sp>
            <p:nvSpPr>
              <p:cNvPr id="22" name="Freeform 18"/>
              <p:cNvSpPr/>
              <p:nvPr/>
            </p:nvSpPr>
            <p:spPr bwMode="auto">
              <a:xfrm>
                <a:off x="4260851" y="4382740"/>
                <a:ext cx="649288" cy="752475"/>
              </a:xfrm>
              <a:custGeom>
                <a:avLst/>
                <a:gdLst>
                  <a:gd name="T0" fmla="*/ 150 w 173"/>
                  <a:gd name="T1" fmla="*/ 34 h 200"/>
                  <a:gd name="T2" fmla="*/ 146 w 173"/>
                  <a:gd name="T3" fmla="*/ 26 h 200"/>
                  <a:gd name="T4" fmla="*/ 143 w 173"/>
                  <a:gd name="T5" fmla="*/ 12 h 200"/>
                  <a:gd name="T6" fmla="*/ 136 w 173"/>
                  <a:gd name="T7" fmla="*/ 17 h 200"/>
                  <a:gd name="T8" fmla="*/ 125 w 173"/>
                  <a:gd name="T9" fmla="*/ 15 h 200"/>
                  <a:gd name="T10" fmla="*/ 125 w 173"/>
                  <a:gd name="T11" fmla="*/ 7 h 200"/>
                  <a:gd name="T12" fmla="*/ 122 w 173"/>
                  <a:gd name="T13" fmla="*/ 10 h 200"/>
                  <a:gd name="T14" fmla="*/ 109 w 173"/>
                  <a:gd name="T15" fmla="*/ 22 h 200"/>
                  <a:gd name="T16" fmla="*/ 107 w 173"/>
                  <a:gd name="T17" fmla="*/ 22 h 200"/>
                  <a:gd name="T18" fmla="*/ 99 w 173"/>
                  <a:gd name="T19" fmla="*/ 16 h 200"/>
                  <a:gd name="T20" fmla="*/ 92 w 173"/>
                  <a:gd name="T21" fmla="*/ 13 h 200"/>
                  <a:gd name="T22" fmla="*/ 75 w 173"/>
                  <a:gd name="T23" fmla="*/ 8 h 200"/>
                  <a:gd name="T24" fmla="*/ 66 w 173"/>
                  <a:gd name="T25" fmla="*/ 4 h 200"/>
                  <a:gd name="T26" fmla="*/ 47 w 173"/>
                  <a:gd name="T27" fmla="*/ 0 h 200"/>
                  <a:gd name="T28" fmla="*/ 40 w 173"/>
                  <a:gd name="T29" fmla="*/ 16 h 200"/>
                  <a:gd name="T30" fmla="*/ 34 w 173"/>
                  <a:gd name="T31" fmla="*/ 16 h 200"/>
                  <a:gd name="T32" fmla="*/ 14 w 173"/>
                  <a:gd name="T33" fmla="*/ 26 h 200"/>
                  <a:gd name="T34" fmla="*/ 13 w 173"/>
                  <a:gd name="T35" fmla="*/ 72 h 200"/>
                  <a:gd name="T36" fmla="*/ 9 w 173"/>
                  <a:gd name="T37" fmla="*/ 83 h 200"/>
                  <a:gd name="T38" fmla="*/ 1 w 173"/>
                  <a:gd name="T39" fmla="*/ 109 h 200"/>
                  <a:gd name="T40" fmla="*/ 7 w 173"/>
                  <a:gd name="T41" fmla="*/ 111 h 200"/>
                  <a:gd name="T42" fmla="*/ 17 w 173"/>
                  <a:gd name="T43" fmla="*/ 126 h 200"/>
                  <a:gd name="T44" fmla="*/ 14 w 173"/>
                  <a:gd name="T45" fmla="*/ 132 h 200"/>
                  <a:gd name="T46" fmla="*/ 24 w 173"/>
                  <a:gd name="T47" fmla="*/ 158 h 200"/>
                  <a:gd name="T48" fmla="*/ 38 w 173"/>
                  <a:gd name="T49" fmla="*/ 151 h 200"/>
                  <a:gd name="T50" fmla="*/ 46 w 173"/>
                  <a:gd name="T51" fmla="*/ 151 h 200"/>
                  <a:gd name="T52" fmla="*/ 52 w 173"/>
                  <a:gd name="T53" fmla="*/ 140 h 200"/>
                  <a:gd name="T54" fmla="*/ 68 w 173"/>
                  <a:gd name="T55" fmla="*/ 135 h 200"/>
                  <a:gd name="T56" fmla="*/ 77 w 173"/>
                  <a:gd name="T57" fmla="*/ 151 h 200"/>
                  <a:gd name="T58" fmla="*/ 81 w 173"/>
                  <a:gd name="T59" fmla="*/ 165 h 200"/>
                  <a:gd name="T60" fmla="*/ 71 w 173"/>
                  <a:gd name="T61" fmla="*/ 185 h 200"/>
                  <a:gd name="T62" fmla="*/ 84 w 173"/>
                  <a:gd name="T63" fmla="*/ 187 h 200"/>
                  <a:gd name="T64" fmla="*/ 89 w 173"/>
                  <a:gd name="T65" fmla="*/ 199 h 200"/>
                  <a:gd name="T66" fmla="*/ 102 w 173"/>
                  <a:gd name="T67" fmla="*/ 196 h 200"/>
                  <a:gd name="T68" fmla="*/ 108 w 173"/>
                  <a:gd name="T69" fmla="*/ 178 h 200"/>
                  <a:gd name="T70" fmla="*/ 135 w 173"/>
                  <a:gd name="T71" fmla="*/ 189 h 200"/>
                  <a:gd name="T72" fmla="*/ 128 w 173"/>
                  <a:gd name="T73" fmla="*/ 172 h 200"/>
                  <a:gd name="T74" fmla="*/ 128 w 173"/>
                  <a:gd name="T75" fmla="*/ 170 h 200"/>
                  <a:gd name="T76" fmla="*/ 166 w 173"/>
                  <a:gd name="T77" fmla="*/ 166 h 200"/>
                  <a:gd name="T78" fmla="*/ 167 w 173"/>
                  <a:gd name="T79" fmla="*/ 165 h 200"/>
                  <a:gd name="T80" fmla="*/ 167 w 173"/>
                  <a:gd name="T81" fmla="*/ 163 h 200"/>
                  <a:gd name="T82" fmla="*/ 166 w 173"/>
                  <a:gd name="T83" fmla="*/ 142 h 200"/>
                  <a:gd name="T84" fmla="*/ 170 w 173"/>
                  <a:gd name="T85" fmla="*/ 134 h 200"/>
                  <a:gd name="T86" fmla="*/ 163 w 173"/>
                  <a:gd name="T87" fmla="*/ 126 h 200"/>
                  <a:gd name="T88" fmla="*/ 158 w 173"/>
                  <a:gd name="T89" fmla="*/ 98 h 200"/>
                  <a:gd name="T90" fmla="*/ 151 w 173"/>
                  <a:gd name="T91" fmla="*/ 102 h 200"/>
                  <a:gd name="T92" fmla="*/ 150 w 173"/>
                  <a:gd name="T93" fmla="*/ 84 h 200"/>
                  <a:gd name="T94" fmla="*/ 163 w 173"/>
                  <a:gd name="T95" fmla="*/ 50 h 200"/>
                  <a:gd name="T96" fmla="*/ 150 w 173"/>
                  <a:gd name="T97" fmla="*/ 3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200">
                    <a:moveTo>
                      <a:pt x="150" y="34"/>
                    </a:moveTo>
                    <a:cubicBezTo>
                      <a:pt x="150" y="34"/>
                      <a:pt x="150" y="34"/>
                      <a:pt x="150" y="34"/>
                    </a:cubicBezTo>
                    <a:cubicBezTo>
                      <a:pt x="150" y="34"/>
                      <a:pt x="150" y="34"/>
                      <a:pt x="150" y="34"/>
                    </a:cubicBezTo>
                    <a:cubicBezTo>
                      <a:pt x="150" y="33"/>
                      <a:pt x="150" y="33"/>
                      <a:pt x="150" y="33"/>
                    </a:cubicBezTo>
                    <a:cubicBezTo>
                      <a:pt x="146" y="27"/>
                      <a:pt x="146" y="27"/>
                      <a:pt x="146" y="27"/>
                    </a:cubicBezTo>
                    <a:cubicBezTo>
                      <a:pt x="146" y="26"/>
                      <a:pt x="146" y="26"/>
                      <a:pt x="146" y="26"/>
                    </a:cubicBezTo>
                    <a:cubicBezTo>
                      <a:pt x="146" y="26"/>
                      <a:pt x="146" y="26"/>
                      <a:pt x="146" y="26"/>
                    </a:cubicBezTo>
                    <a:cubicBezTo>
                      <a:pt x="147" y="16"/>
                      <a:pt x="147" y="16"/>
                      <a:pt x="147" y="16"/>
                    </a:cubicBezTo>
                    <a:cubicBezTo>
                      <a:pt x="147" y="15"/>
                      <a:pt x="146" y="14"/>
                      <a:pt x="143" y="12"/>
                    </a:cubicBezTo>
                    <a:cubicBezTo>
                      <a:pt x="141" y="12"/>
                      <a:pt x="141" y="12"/>
                      <a:pt x="141" y="12"/>
                    </a:cubicBezTo>
                    <a:cubicBezTo>
                      <a:pt x="137" y="17"/>
                      <a:pt x="137" y="17"/>
                      <a:pt x="137" y="17"/>
                    </a:cubicBezTo>
                    <a:cubicBezTo>
                      <a:pt x="136" y="17"/>
                      <a:pt x="136" y="17"/>
                      <a:pt x="136" y="17"/>
                    </a:cubicBezTo>
                    <a:cubicBezTo>
                      <a:pt x="136" y="17"/>
                      <a:pt x="136" y="17"/>
                      <a:pt x="136" y="17"/>
                    </a:cubicBezTo>
                    <a:cubicBezTo>
                      <a:pt x="126" y="22"/>
                      <a:pt x="126" y="22"/>
                      <a:pt x="126" y="22"/>
                    </a:cubicBezTo>
                    <a:cubicBezTo>
                      <a:pt x="125" y="15"/>
                      <a:pt x="125" y="15"/>
                      <a:pt x="125" y="15"/>
                    </a:cubicBezTo>
                    <a:cubicBezTo>
                      <a:pt x="125" y="14"/>
                      <a:pt x="125" y="14"/>
                      <a:pt x="125" y="14"/>
                    </a:cubicBezTo>
                    <a:cubicBezTo>
                      <a:pt x="126" y="11"/>
                      <a:pt x="126" y="11"/>
                      <a:pt x="126" y="11"/>
                    </a:cubicBezTo>
                    <a:cubicBezTo>
                      <a:pt x="125" y="7"/>
                      <a:pt x="125" y="7"/>
                      <a:pt x="125" y="7"/>
                    </a:cubicBezTo>
                    <a:cubicBezTo>
                      <a:pt x="124" y="6"/>
                      <a:pt x="124" y="6"/>
                      <a:pt x="124" y="6"/>
                    </a:cubicBezTo>
                    <a:cubicBezTo>
                      <a:pt x="122" y="10"/>
                      <a:pt x="122" y="10"/>
                      <a:pt x="122" y="10"/>
                    </a:cubicBezTo>
                    <a:cubicBezTo>
                      <a:pt x="122" y="10"/>
                      <a:pt x="122" y="10"/>
                      <a:pt x="122" y="10"/>
                    </a:cubicBezTo>
                    <a:cubicBezTo>
                      <a:pt x="122" y="10"/>
                      <a:pt x="122" y="10"/>
                      <a:pt x="122" y="10"/>
                    </a:cubicBezTo>
                    <a:cubicBezTo>
                      <a:pt x="109" y="21"/>
                      <a:pt x="109" y="21"/>
                      <a:pt x="109" y="21"/>
                    </a:cubicBezTo>
                    <a:cubicBezTo>
                      <a:pt x="109" y="22"/>
                      <a:pt x="109" y="22"/>
                      <a:pt x="109" y="22"/>
                    </a:cubicBezTo>
                    <a:cubicBezTo>
                      <a:pt x="108" y="22"/>
                      <a:pt x="108" y="22"/>
                      <a:pt x="108" y="22"/>
                    </a:cubicBezTo>
                    <a:cubicBezTo>
                      <a:pt x="108" y="22"/>
                      <a:pt x="108" y="22"/>
                      <a:pt x="108" y="22"/>
                    </a:cubicBezTo>
                    <a:cubicBezTo>
                      <a:pt x="107" y="22"/>
                      <a:pt x="107" y="22"/>
                      <a:pt x="107" y="22"/>
                    </a:cubicBezTo>
                    <a:cubicBezTo>
                      <a:pt x="103" y="20"/>
                      <a:pt x="103" y="20"/>
                      <a:pt x="103" y="20"/>
                    </a:cubicBezTo>
                    <a:cubicBezTo>
                      <a:pt x="103" y="20"/>
                      <a:pt x="103" y="20"/>
                      <a:pt x="103" y="20"/>
                    </a:cubicBezTo>
                    <a:cubicBezTo>
                      <a:pt x="99" y="16"/>
                      <a:pt x="99" y="16"/>
                      <a:pt x="99" y="16"/>
                    </a:cubicBezTo>
                    <a:cubicBezTo>
                      <a:pt x="92" y="14"/>
                      <a:pt x="92" y="14"/>
                      <a:pt x="92" y="14"/>
                    </a:cubicBezTo>
                    <a:cubicBezTo>
                      <a:pt x="92" y="14"/>
                      <a:pt x="92" y="14"/>
                      <a:pt x="92" y="14"/>
                    </a:cubicBezTo>
                    <a:cubicBezTo>
                      <a:pt x="92" y="13"/>
                      <a:pt x="92" y="13"/>
                      <a:pt x="92" y="13"/>
                    </a:cubicBezTo>
                    <a:cubicBezTo>
                      <a:pt x="88" y="10"/>
                      <a:pt x="88" y="10"/>
                      <a:pt x="88" y="10"/>
                    </a:cubicBezTo>
                    <a:cubicBezTo>
                      <a:pt x="75" y="8"/>
                      <a:pt x="75" y="8"/>
                      <a:pt x="75" y="8"/>
                    </a:cubicBezTo>
                    <a:cubicBezTo>
                      <a:pt x="75" y="8"/>
                      <a:pt x="75" y="8"/>
                      <a:pt x="75" y="8"/>
                    </a:cubicBezTo>
                    <a:cubicBezTo>
                      <a:pt x="74" y="8"/>
                      <a:pt x="74" y="8"/>
                      <a:pt x="74" y="8"/>
                    </a:cubicBezTo>
                    <a:cubicBezTo>
                      <a:pt x="66" y="3"/>
                      <a:pt x="66" y="3"/>
                      <a:pt x="66" y="3"/>
                    </a:cubicBezTo>
                    <a:cubicBezTo>
                      <a:pt x="66" y="4"/>
                      <a:pt x="66" y="4"/>
                      <a:pt x="66" y="4"/>
                    </a:cubicBezTo>
                    <a:cubicBezTo>
                      <a:pt x="59" y="0"/>
                      <a:pt x="59" y="0"/>
                      <a:pt x="59" y="0"/>
                    </a:cubicBezTo>
                    <a:cubicBezTo>
                      <a:pt x="50" y="0"/>
                      <a:pt x="50" y="0"/>
                      <a:pt x="50" y="0"/>
                    </a:cubicBezTo>
                    <a:cubicBezTo>
                      <a:pt x="47" y="0"/>
                      <a:pt x="47" y="0"/>
                      <a:pt x="47" y="0"/>
                    </a:cubicBezTo>
                    <a:cubicBezTo>
                      <a:pt x="50" y="15"/>
                      <a:pt x="50" y="15"/>
                      <a:pt x="50" y="15"/>
                    </a:cubicBezTo>
                    <a:cubicBezTo>
                      <a:pt x="48" y="15"/>
                      <a:pt x="48" y="15"/>
                      <a:pt x="48" y="15"/>
                    </a:cubicBezTo>
                    <a:cubicBezTo>
                      <a:pt x="40" y="16"/>
                      <a:pt x="40" y="16"/>
                      <a:pt x="40" y="16"/>
                    </a:cubicBezTo>
                    <a:cubicBezTo>
                      <a:pt x="35" y="16"/>
                      <a:pt x="35" y="16"/>
                      <a:pt x="35" y="16"/>
                    </a:cubicBezTo>
                    <a:cubicBezTo>
                      <a:pt x="34" y="16"/>
                      <a:pt x="34" y="16"/>
                      <a:pt x="34" y="16"/>
                    </a:cubicBezTo>
                    <a:cubicBezTo>
                      <a:pt x="34" y="16"/>
                      <a:pt x="34" y="16"/>
                      <a:pt x="34" y="16"/>
                    </a:cubicBezTo>
                    <a:cubicBezTo>
                      <a:pt x="30" y="12"/>
                      <a:pt x="30" y="12"/>
                      <a:pt x="30" y="12"/>
                    </a:cubicBezTo>
                    <a:cubicBezTo>
                      <a:pt x="22" y="16"/>
                      <a:pt x="22" y="16"/>
                      <a:pt x="22" y="16"/>
                    </a:cubicBezTo>
                    <a:cubicBezTo>
                      <a:pt x="14" y="26"/>
                      <a:pt x="14" y="26"/>
                      <a:pt x="14" y="26"/>
                    </a:cubicBezTo>
                    <a:cubicBezTo>
                      <a:pt x="8" y="43"/>
                      <a:pt x="8" y="43"/>
                      <a:pt x="8" y="43"/>
                    </a:cubicBezTo>
                    <a:cubicBezTo>
                      <a:pt x="10" y="62"/>
                      <a:pt x="10" y="62"/>
                      <a:pt x="10" y="62"/>
                    </a:cubicBezTo>
                    <a:cubicBezTo>
                      <a:pt x="13" y="72"/>
                      <a:pt x="13" y="72"/>
                      <a:pt x="13" y="72"/>
                    </a:cubicBezTo>
                    <a:cubicBezTo>
                      <a:pt x="13" y="74"/>
                      <a:pt x="13" y="74"/>
                      <a:pt x="13" y="74"/>
                    </a:cubicBezTo>
                    <a:cubicBezTo>
                      <a:pt x="12" y="75"/>
                      <a:pt x="12" y="75"/>
                      <a:pt x="12" y="75"/>
                    </a:cubicBezTo>
                    <a:cubicBezTo>
                      <a:pt x="10" y="76"/>
                      <a:pt x="9" y="79"/>
                      <a:pt x="9" y="83"/>
                    </a:cubicBezTo>
                    <a:cubicBezTo>
                      <a:pt x="13" y="99"/>
                      <a:pt x="13" y="99"/>
                      <a:pt x="13" y="99"/>
                    </a:cubicBezTo>
                    <a:cubicBezTo>
                      <a:pt x="12" y="100"/>
                      <a:pt x="12" y="100"/>
                      <a:pt x="12" y="100"/>
                    </a:cubicBezTo>
                    <a:cubicBezTo>
                      <a:pt x="5" y="104"/>
                      <a:pt x="1" y="107"/>
                      <a:pt x="1" y="109"/>
                    </a:cubicBezTo>
                    <a:cubicBezTo>
                      <a:pt x="0" y="114"/>
                      <a:pt x="0" y="114"/>
                      <a:pt x="0" y="114"/>
                    </a:cubicBezTo>
                    <a:cubicBezTo>
                      <a:pt x="7" y="112"/>
                      <a:pt x="7" y="112"/>
                      <a:pt x="7" y="112"/>
                    </a:cubicBezTo>
                    <a:cubicBezTo>
                      <a:pt x="7" y="111"/>
                      <a:pt x="7" y="111"/>
                      <a:pt x="7" y="111"/>
                    </a:cubicBezTo>
                    <a:cubicBezTo>
                      <a:pt x="8" y="111"/>
                      <a:pt x="8" y="111"/>
                      <a:pt x="8" y="111"/>
                    </a:cubicBezTo>
                    <a:cubicBezTo>
                      <a:pt x="12" y="111"/>
                      <a:pt x="15" y="113"/>
                      <a:pt x="16" y="117"/>
                    </a:cubicBezTo>
                    <a:cubicBezTo>
                      <a:pt x="17" y="126"/>
                      <a:pt x="17" y="126"/>
                      <a:pt x="17" y="126"/>
                    </a:cubicBezTo>
                    <a:cubicBezTo>
                      <a:pt x="16" y="127"/>
                      <a:pt x="16" y="127"/>
                      <a:pt x="16" y="127"/>
                    </a:cubicBezTo>
                    <a:cubicBezTo>
                      <a:pt x="16" y="128"/>
                      <a:pt x="16" y="128"/>
                      <a:pt x="16" y="128"/>
                    </a:cubicBezTo>
                    <a:cubicBezTo>
                      <a:pt x="14" y="129"/>
                      <a:pt x="14" y="130"/>
                      <a:pt x="14" y="132"/>
                    </a:cubicBezTo>
                    <a:cubicBezTo>
                      <a:pt x="12" y="141"/>
                      <a:pt x="12" y="141"/>
                      <a:pt x="12" y="141"/>
                    </a:cubicBezTo>
                    <a:cubicBezTo>
                      <a:pt x="13" y="144"/>
                      <a:pt x="14" y="146"/>
                      <a:pt x="16" y="148"/>
                    </a:cubicBezTo>
                    <a:cubicBezTo>
                      <a:pt x="24" y="158"/>
                      <a:pt x="24" y="158"/>
                      <a:pt x="24" y="158"/>
                    </a:cubicBezTo>
                    <a:cubicBezTo>
                      <a:pt x="32" y="152"/>
                      <a:pt x="32" y="152"/>
                      <a:pt x="32" y="152"/>
                    </a:cubicBezTo>
                    <a:cubicBezTo>
                      <a:pt x="38" y="151"/>
                      <a:pt x="38" y="151"/>
                      <a:pt x="38" y="151"/>
                    </a:cubicBezTo>
                    <a:cubicBezTo>
                      <a:pt x="38" y="151"/>
                      <a:pt x="38" y="151"/>
                      <a:pt x="38" y="151"/>
                    </a:cubicBezTo>
                    <a:cubicBezTo>
                      <a:pt x="38" y="152"/>
                      <a:pt x="38" y="152"/>
                      <a:pt x="38" y="152"/>
                    </a:cubicBezTo>
                    <a:cubicBezTo>
                      <a:pt x="42" y="153"/>
                      <a:pt x="42" y="153"/>
                      <a:pt x="42" y="153"/>
                    </a:cubicBezTo>
                    <a:cubicBezTo>
                      <a:pt x="44" y="153"/>
                      <a:pt x="45" y="152"/>
                      <a:pt x="46" y="151"/>
                    </a:cubicBezTo>
                    <a:cubicBezTo>
                      <a:pt x="50" y="146"/>
                      <a:pt x="50" y="146"/>
                      <a:pt x="50" y="146"/>
                    </a:cubicBezTo>
                    <a:cubicBezTo>
                      <a:pt x="49" y="143"/>
                      <a:pt x="49" y="143"/>
                      <a:pt x="49" y="143"/>
                    </a:cubicBezTo>
                    <a:cubicBezTo>
                      <a:pt x="50" y="142"/>
                      <a:pt x="51" y="141"/>
                      <a:pt x="52" y="140"/>
                    </a:cubicBezTo>
                    <a:cubicBezTo>
                      <a:pt x="62" y="140"/>
                      <a:pt x="62" y="140"/>
                      <a:pt x="62" y="140"/>
                    </a:cubicBezTo>
                    <a:cubicBezTo>
                      <a:pt x="64" y="141"/>
                      <a:pt x="65" y="140"/>
                      <a:pt x="65" y="140"/>
                    </a:cubicBezTo>
                    <a:cubicBezTo>
                      <a:pt x="66" y="137"/>
                      <a:pt x="67" y="136"/>
                      <a:pt x="68" y="135"/>
                    </a:cubicBezTo>
                    <a:cubicBezTo>
                      <a:pt x="70" y="135"/>
                      <a:pt x="72" y="135"/>
                      <a:pt x="73" y="136"/>
                    </a:cubicBezTo>
                    <a:cubicBezTo>
                      <a:pt x="76" y="139"/>
                      <a:pt x="78" y="141"/>
                      <a:pt x="78" y="144"/>
                    </a:cubicBezTo>
                    <a:cubicBezTo>
                      <a:pt x="77" y="151"/>
                      <a:pt x="77" y="151"/>
                      <a:pt x="77" y="151"/>
                    </a:cubicBezTo>
                    <a:cubicBezTo>
                      <a:pt x="78" y="152"/>
                      <a:pt x="78" y="152"/>
                      <a:pt x="78" y="152"/>
                    </a:cubicBezTo>
                    <a:cubicBezTo>
                      <a:pt x="81" y="154"/>
                      <a:pt x="82" y="156"/>
                      <a:pt x="82" y="158"/>
                    </a:cubicBezTo>
                    <a:cubicBezTo>
                      <a:pt x="81" y="165"/>
                      <a:pt x="81" y="165"/>
                      <a:pt x="81" y="165"/>
                    </a:cubicBezTo>
                    <a:cubicBezTo>
                      <a:pt x="80" y="169"/>
                      <a:pt x="78" y="172"/>
                      <a:pt x="77" y="172"/>
                    </a:cubicBezTo>
                    <a:cubicBezTo>
                      <a:pt x="77" y="172"/>
                      <a:pt x="77" y="172"/>
                      <a:pt x="77" y="172"/>
                    </a:cubicBezTo>
                    <a:cubicBezTo>
                      <a:pt x="71" y="185"/>
                      <a:pt x="71" y="185"/>
                      <a:pt x="71" y="185"/>
                    </a:cubicBezTo>
                    <a:cubicBezTo>
                      <a:pt x="73" y="186"/>
                      <a:pt x="73" y="186"/>
                      <a:pt x="73" y="186"/>
                    </a:cubicBezTo>
                    <a:cubicBezTo>
                      <a:pt x="82" y="186"/>
                      <a:pt x="82" y="186"/>
                      <a:pt x="82" y="186"/>
                    </a:cubicBezTo>
                    <a:cubicBezTo>
                      <a:pt x="84" y="187"/>
                      <a:pt x="84" y="187"/>
                      <a:pt x="84" y="187"/>
                    </a:cubicBezTo>
                    <a:cubicBezTo>
                      <a:pt x="84" y="188"/>
                      <a:pt x="84" y="188"/>
                      <a:pt x="84" y="188"/>
                    </a:cubicBezTo>
                    <a:cubicBezTo>
                      <a:pt x="82" y="192"/>
                      <a:pt x="82" y="195"/>
                      <a:pt x="82" y="197"/>
                    </a:cubicBezTo>
                    <a:cubicBezTo>
                      <a:pt x="86" y="199"/>
                      <a:pt x="88" y="200"/>
                      <a:pt x="89" y="199"/>
                    </a:cubicBezTo>
                    <a:cubicBezTo>
                      <a:pt x="94" y="197"/>
                      <a:pt x="94" y="197"/>
                      <a:pt x="94" y="197"/>
                    </a:cubicBezTo>
                    <a:cubicBezTo>
                      <a:pt x="97" y="196"/>
                      <a:pt x="97" y="196"/>
                      <a:pt x="97" y="196"/>
                    </a:cubicBezTo>
                    <a:cubicBezTo>
                      <a:pt x="102" y="196"/>
                      <a:pt x="102" y="196"/>
                      <a:pt x="102" y="196"/>
                    </a:cubicBezTo>
                    <a:cubicBezTo>
                      <a:pt x="108" y="190"/>
                      <a:pt x="108" y="190"/>
                      <a:pt x="108" y="190"/>
                    </a:cubicBezTo>
                    <a:cubicBezTo>
                      <a:pt x="108" y="183"/>
                      <a:pt x="108" y="183"/>
                      <a:pt x="108" y="183"/>
                    </a:cubicBezTo>
                    <a:cubicBezTo>
                      <a:pt x="107" y="181"/>
                      <a:pt x="108" y="179"/>
                      <a:pt x="108" y="178"/>
                    </a:cubicBezTo>
                    <a:cubicBezTo>
                      <a:pt x="110" y="177"/>
                      <a:pt x="113" y="177"/>
                      <a:pt x="118" y="180"/>
                    </a:cubicBezTo>
                    <a:cubicBezTo>
                      <a:pt x="128" y="186"/>
                      <a:pt x="128" y="186"/>
                      <a:pt x="128" y="186"/>
                    </a:cubicBezTo>
                    <a:cubicBezTo>
                      <a:pt x="131" y="188"/>
                      <a:pt x="133" y="189"/>
                      <a:pt x="135" y="189"/>
                    </a:cubicBezTo>
                    <a:cubicBezTo>
                      <a:pt x="135" y="188"/>
                      <a:pt x="135" y="188"/>
                      <a:pt x="135" y="188"/>
                    </a:cubicBezTo>
                    <a:cubicBezTo>
                      <a:pt x="136" y="187"/>
                      <a:pt x="135" y="184"/>
                      <a:pt x="133" y="180"/>
                    </a:cubicBezTo>
                    <a:cubicBezTo>
                      <a:pt x="128" y="172"/>
                      <a:pt x="128" y="172"/>
                      <a:pt x="128" y="172"/>
                    </a:cubicBezTo>
                    <a:cubicBezTo>
                      <a:pt x="128" y="171"/>
                      <a:pt x="128" y="171"/>
                      <a:pt x="128" y="171"/>
                    </a:cubicBezTo>
                    <a:cubicBezTo>
                      <a:pt x="128" y="171"/>
                      <a:pt x="128" y="171"/>
                      <a:pt x="128" y="171"/>
                    </a:cubicBezTo>
                    <a:cubicBezTo>
                      <a:pt x="128" y="170"/>
                      <a:pt x="128" y="170"/>
                      <a:pt x="128" y="170"/>
                    </a:cubicBezTo>
                    <a:cubicBezTo>
                      <a:pt x="134" y="163"/>
                      <a:pt x="139" y="160"/>
                      <a:pt x="146" y="163"/>
                    </a:cubicBezTo>
                    <a:cubicBezTo>
                      <a:pt x="160" y="170"/>
                      <a:pt x="160" y="170"/>
                      <a:pt x="160" y="170"/>
                    </a:cubicBezTo>
                    <a:cubicBezTo>
                      <a:pt x="166" y="166"/>
                      <a:pt x="166" y="166"/>
                      <a:pt x="166" y="166"/>
                    </a:cubicBezTo>
                    <a:cubicBezTo>
                      <a:pt x="167" y="166"/>
                      <a:pt x="167" y="166"/>
                      <a:pt x="167" y="166"/>
                    </a:cubicBezTo>
                    <a:cubicBezTo>
                      <a:pt x="167" y="165"/>
                      <a:pt x="167" y="165"/>
                      <a:pt x="167" y="165"/>
                    </a:cubicBezTo>
                    <a:cubicBezTo>
                      <a:pt x="167" y="165"/>
                      <a:pt x="167" y="165"/>
                      <a:pt x="167" y="165"/>
                    </a:cubicBezTo>
                    <a:cubicBezTo>
                      <a:pt x="166" y="164"/>
                      <a:pt x="166" y="164"/>
                      <a:pt x="166" y="164"/>
                    </a:cubicBezTo>
                    <a:cubicBezTo>
                      <a:pt x="166" y="164"/>
                      <a:pt x="166" y="164"/>
                      <a:pt x="166" y="164"/>
                    </a:cubicBezTo>
                    <a:cubicBezTo>
                      <a:pt x="167" y="163"/>
                      <a:pt x="167" y="163"/>
                      <a:pt x="167" y="163"/>
                    </a:cubicBezTo>
                    <a:cubicBezTo>
                      <a:pt x="172" y="155"/>
                      <a:pt x="173" y="149"/>
                      <a:pt x="172" y="146"/>
                    </a:cubicBezTo>
                    <a:cubicBezTo>
                      <a:pt x="170" y="143"/>
                      <a:pt x="168" y="142"/>
                      <a:pt x="167" y="142"/>
                    </a:cubicBezTo>
                    <a:cubicBezTo>
                      <a:pt x="166" y="142"/>
                      <a:pt x="166" y="142"/>
                      <a:pt x="166" y="142"/>
                    </a:cubicBezTo>
                    <a:cubicBezTo>
                      <a:pt x="165" y="138"/>
                      <a:pt x="165" y="138"/>
                      <a:pt x="165" y="138"/>
                    </a:cubicBezTo>
                    <a:cubicBezTo>
                      <a:pt x="166" y="138"/>
                      <a:pt x="166" y="138"/>
                      <a:pt x="166" y="138"/>
                    </a:cubicBezTo>
                    <a:cubicBezTo>
                      <a:pt x="168" y="136"/>
                      <a:pt x="170" y="135"/>
                      <a:pt x="170" y="134"/>
                    </a:cubicBezTo>
                    <a:cubicBezTo>
                      <a:pt x="169" y="132"/>
                      <a:pt x="169" y="132"/>
                      <a:pt x="169" y="132"/>
                    </a:cubicBezTo>
                    <a:cubicBezTo>
                      <a:pt x="163" y="126"/>
                      <a:pt x="163" y="126"/>
                      <a:pt x="163" y="126"/>
                    </a:cubicBezTo>
                    <a:cubicBezTo>
                      <a:pt x="163" y="126"/>
                      <a:pt x="163" y="126"/>
                      <a:pt x="163" y="126"/>
                    </a:cubicBezTo>
                    <a:cubicBezTo>
                      <a:pt x="163" y="125"/>
                      <a:pt x="163" y="125"/>
                      <a:pt x="163" y="125"/>
                    </a:cubicBezTo>
                    <a:cubicBezTo>
                      <a:pt x="160" y="116"/>
                      <a:pt x="160" y="116"/>
                      <a:pt x="160" y="116"/>
                    </a:cubicBezTo>
                    <a:cubicBezTo>
                      <a:pt x="158" y="110"/>
                      <a:pt x="158" y="104"/>
                      <a:pt x="158" y="98"/>
                    </a:cubicBezTo>
                    <a:cubicBezTo>
                      <a:pt x="158" y="94"/>
                      <a:pt x="158" y="94"/>
                      <a:pt x="158" y="94"/>
                    </a:cubicBezTo>
                    <a:cubicBezTo>
                      <a:pt x="154" y="98"/>
                      <a:pt x="154" y="98"/>
                      <a:pt x="154" y="98"/>
                    </a:cubicBezTo>
                    <a:cubicBezTo>
                      <a:pt x="151" y="102"/>
                      <a:pt x="151" y="102"/>
                      <a:pt x="151" y="102"/>
                    </a:cubicBezTo>
                    <a:cubicBezTo>
                      <a:pt x="150" y="85"/>
                      <a:pt x="150" y="85"/>
                      <a:pt x="150" y="85"/>
                    </a:cubicBezTo>
                    <a:cubicBezTo>
                      <a:pt x="150" y="85"/>
                      <a:pt x="150" y="85"/>
                      <a:pt x="150" y="85"/>
                    </a:cubicBezTo>
                    <a:cubicBezTo>
                      <a:pt x="150" y="84"/>
                      <a:pt x="150" y="84"/>
                      <a:pt x="150" y="84"/>
                    </a:cubicBezTo>
                    <a:cubicBezTo>
                      <a:pt x="150" y="84"/>
                      <a:pt x="150" y="84"/>
                      <a:pt x="150" y="84"/>
                    </a:cubicBezTo>
                    <a:cubicBezTo>
                      <a:pt x="159" y="71"/>
                      <a:pt x="165" y="64"/>
                      <a:pt x="167" y="62"/>
                    </a:cubicBezTo>
                    <a:cubicBezTo>
                      <a:pt x="163" y="50"/>
                      <a:pt x="163" y="50"/>
                      <a:pt x="163" y="50"/>
                    </a:cubicBezTo>
                    <a:cubicBezTo>
                      <a:pt x="162" y="44"/>
                      <a:pt x="161" y="40"/>
                      <a:pt x="161" y="38"/>
                    </a:cubicBezTo>
                    <a:cubicBezTo>
                      <a:pt x="154" y="35"/>
                      <a:pt x="154" y="35"/>
                      <a:pt x="154" y="35"/>
                    </a:cubicBezTo>
                    <a:lnTo>
                      <a:pt x="150" y="34"/>
                    </a:lnTo>
                    <a:close/>
                  </a:path>
                </a:pathLst>
              </a:custGeom>
              <a:grpFill/>
              <a:ln>
                <a:noFill/>
              </a:ln>
            </p:spPr>
            <p:txBody>
              <a:bodyPr/>
              <a:lstStyle/>
              <a:p>
                <a:pPr>
                  <a:defRPr/>
                </a:pPr>
                <a:endParaRPr lang="zh-CN" altLang="en-US">
                  <a:solidFill>
                    <a:prstClr val="black"/>
                  </a:solidFill>
                  <a:latin typeface="Calibri"/>
                  <a:ea typeface="宋体"/>
                </a:endParaRPr>
              </a:p>
            </p:txBody>
          </p:sp>
          <p:sp>
            <p:nvSpPr>
              <p:cNvPr id="23" name="Freeform 19"/>
              <p:cNvSpPr/>
              <p:nvPr/>
            </p:nvSpPr>
            <p:spPr bwMode="auto">
              <a:xfrm>
                <a:off x="4184651" y="3950940"/>
                <a:ext cx="917575" cy="574675"/>
              </a:xfrm>
              <a:custGeom>
                <a:avLst/>
                <a:gdLst>
                  <a:gd name="T0" fmla="*/ 32 w 244"/>
                  <a:gd name="T1" fmla="*/ 5 h 153"/>
                  <a:gd name="T2" fmla="*/ 43 w 244"/>
                  <a:gd name="T3" fmla="*/ 12 h 153"/>
                  <a:gd name="T4" fmla="*/ 49 w 244"/>
                  <a:gd name="T5" fmla="*/ 20 h 153"/>
                  <a:gd name="T6" fmla="*/ 44 w 244"/>
                  <a:gd name="T7" fmla="*/ 26 h 153"/>
                  <a:gd name="T8" fmla="*/ 30 w 244"/>
                  <a:gd name="T9" fmla="*/ 29 h 153"/>
                  <a:gd name="T10" fmla="*/ 32 w 244"/>
                  <a:gd name="T11" fmla="*/ 37 h 153"/>
                  <a:gd name="T12" fmla="*/ 36 w 244"/>
                  <a:gd name="T13" fmla="*/ 54 h 153"/>
                  <a:gd name="T14" fmla="*/ 45 w 244"/>
                  <a:gd name="T15" fmla="*/ 57 h 153"/>
                  <a:gd name="T16" fmla="*/ 46 w 244"/>
                  <a:gd name="T17" fmla="*/ 58 h 153"/>
                  <a:gd name="T18" fmla="*/ 51 w 244"/>
                  <a:gd name="T19" fmla="*/ 65 h 153"/>
                  <a:gd name="T20" fmla="*/ 54 w 244"/>
                  <a:gd name="T21" fmla="*/ 73 h 153"/>
                  <a:gd name="T22" fmla="*/ 40 w 244"/>
                  <a:gd name="T23" fmla="*/ 92 h 153"/>
                  <a:gd name="T24" fmla="*/ 2 w 244"/>
                  <a:gd name="T25" fmla="*/ 102 h 153"/>
                  <a:gd name="T26" fmla="*/ 4 w 244"/>
                  <a:gd name="T27" fmla="*/ 116 h 153"/>
                  <a:gd name="T28" fmla="*/ 19 w 244"/>
                  <a:gd name="T29" fmla="*/ 143 h 153"/>
                  <a:gd name="T30" fmla="*/ 20 w 244"/>
                  <a:gd name="T31" fmla="*/ 143 h 153"/>
                  <a:gd name="T32" fmla="*/ 26 w 244"/>
                  <a:gd name="T33" fmla="*/ 151 h 153"/>
                  <a:gd name="T34" fmla="*/ 30 w 244"/>
                  <a:gd name="T35" fmla="*/ 138 h 153"/>
                  <a:gd name="T36" fmla="*/ 39 w 244"/>
                  <a:gd name="T37" fmla="*/ 127 h 153"/>
                  <a:gd name="T38" fmla="*/ 56 w 244"/>
                  <a:gd name="T39" fmla="*/ 127 h 153"/>
                  <a:gd name="T40" fmla="*/ 63 w 244"/>
                  <a:gd name="T41" fmla="*/ 111 h 153"/>
                  <a:gd name="T42" fmla="*/ 80 w 244"/>
                  <a:gd name="T43" fmla="*/ 111 h 153"/>
                  <a:gd name="T44" fmla="*/ 109 w 244"/>
                  <a:gd name="T45" fmla="*/ 121 h 153"/>
                  <a:gd name="T46" fmla="*/ 110 w 244"/>
                  <a:gd name="T47" fmla="*/ 121 h 153"/>
                  <a:gd name="T48" fmla="*/ 121 w 244"/>
                  <a:gd name="T49" fmla="*/ 127 h 153"/>
                  <a:gd name="T50" fmla="*/ 121 w 244"/>
                  <a:gd name="T51" fmla="*/ 127 h 153"/>
                  <a:gd name="T52" fmla="*/ 132 w 244"/>
                  <a:gd name="T53" fmla="*/ 128 h 153"/>
                  <a:gd name="T54" fmla="*/ 142 w 244"/>
                  <a:gd name="T55" fmla="*/ 115 h 153"/>
                  <a:gd name="T56" fmla="*/ 148 w 244"/>
                  <a:gd name="T57" fmla="*/ 120 h 153"/>
                  <a:gd name="T58" fmla="*/ 149 w 244"/>
                  <a:gd name="T59" fmla="*/ 129 h 153"/>
                  <a:gd name="T60" fmla="*/ 159 w 244"/>
                  <a:gd name="T61" fmla="*/ 123 h 153"/>
                  <a:gd name="T62" fmla="*/ 165 w 244"/>
                  <a:gd name="T63" fmla="*/ 123 h 153"/>
                  <a:gd name="T64" fmla="*/ 170 w 244"/>
                  <a:gd name="T65" fmla="*/ 141 h 153"/>
                  <a:gd name="T66" fmla="*/ 194 w 244"/>
                  <a:gd name="T67" fmla="*/ 130 h 153"/>
                  <a:gd name="T68" fmla="*/ 215 w 244"/>
                  <a:gd name="T69" fmla="*/ 121 h 153"/>
                  <a:gd name="T70" fmla="*/ 237 w 244"/>
                  <a:gd name="T71" fmla="*/ 114 h 153"/>
                  <a:gd name="T72" fmla="*/ 242 w 244"/>
                  <a:gd name="T73" fmla="*/ 111 h 153"/>
                  <a:gd name="T74" fmla="*/ 230 w 244"/>
                  <a:gd name="T75" fmla="*/ 77 h 153"/>
                  <a:gd name="T76" fmla="*/ 236 w 244"/>
                  <a:gd name="T77" fmla="*/ 67 h 153"/>
                  <a:gd name="T78" fmla="*/ 222 w 244"/>
                  <a:gd name="T79" fmla="*/ 63 h 153"/>
                  <a:gd name="T80" fmla="*/ 215 w 244"/>
                  <a:gd name="T81" fmla="*/ 55 h 153"/>
                  <a:gd name="T82" fmla="*/ 214 w 244"/>
                  <a:gd name="T83" fmla="*/ 54 h 153"/>
                  <a:gd name="T84" fmla="*/ 186 w 244"/>
                  <a:gd name="T85" fmla="*/ 47 h 153"/>
                  <a:gd name="T86" fmla="*/ 162 w 244"/>
                  <a:gd name="T87" fmla="*/ 47 h 153"/>
                  <a:gd name="T88" fmla="*/ 108 w 244"/>
                  <a:gd name="T89" fmla="*/ 25 h 153"/>
                  <a:gd name="T90" fmla="*/ 72 w 244"/>
                  <a:gd name="T91" fmla="*/ 0 h 153"/>
                  <a:gd name="T92" fmla="*/ 37 w 244"/>
                  <a:gd name="T93" fmla="*/ 3 h 153"/>
                  <a:gd name="T94" fmla="*/ 31 w 244"/>
                  <a:gd name="T95"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153">
                    <a:moveTo>
                      <a:pt x="31" y="1"/>
                    </a:moveTo>
                    <a:cubicBezTo>
                      <a:pt x="30" y="2"/>
                      <a:pt x="30" y="2"/>
                      <a:pt x="30" y="2"/>
                    </a:cubicBezTo>
                    <a:cubicBezTo>
                      <a:pt x="32" y="5"/>
                      <a:pt x="32" y="5"/>
                      <a:pt x="32" y="5"/>
                    </a:cubicBezTo>
                    <a:cubicBezTo>
                      <a:pt x="43" y="12"/>
                      <a:pt x="43" y="12"/>
                      <a:pt x="43" y="12"/>
                    </a:cubicBezTo>
                    <a:cubicBezTo>
                      <a:pt x="43" y="12"/>
                      <a:pt x="43" y="12"/>
                      <a:pt x="43" y="12"/>
                    </a:cubicBezTo>
                    <a:cubicBezTo>
                      <a:pt x="43" y="12"/>
                      <a:pt x="43" y="12"/>
                      <a:pt x="43" y="12"/>
                    </a:cubicBezTo>
                    <a:cubicBezTo>
                      <a:pt x="43" y="12"/>
                      <a:pt x="43" y="12"/>
                      <a:pt x="43" y="12"/>
                    </a:cubicBezTo>
                    <a:cubicBezTo>
                      <a:pt x="50" y="19"/>
                      <a:pt x="50" y="19"/>
                      <a:pt x="50" y="19"/>
                    </a:cubicBezTo>
                    <a:cubicBezTo>
                      <a:pt x="49" y="20"/>
                      <a:pt x="49" y="20"/>
                      <a:pt x="49" y="20"/>
                    </a:cubicBezTo>
                    <a:cubicBezTo>
                      <a:pt x="45" y="25"/>
                      <a:pt x="45" y="25"/>
                      <a:pt x="45" y="25"/>
                    </a:cubicBezTo>
                    <a:cubicBezTo>
                      <a:pt x="44" y="25"/>
                      <a:pt x="44" y="25"/>
                      <a:pt x="44" y="25"/>
                    </a:cubicBezTo>
                    <a:cubicBezTo>
                      <a:pt x="44" y="26"/>
                      <a:pt x="44" y="26"/>
                      <a:pt x="44" y="26"/>
                    </a:cubicBezTo>
                    <a:cubicBezTo>
                      <a:pt x="37" y="26"/>
                      <a:pt x="37" y="26"/>
                      <a:pt x="37" y="26"/>
                    </a:cubicBezTo>
                    <a:cubicBezTo>
                      <a:pt x="33" y="27"/>
                      <a:pt x="33" y="27"/>
                      <a:pt x="33" y="27"/>
                    </a:cubicBezTo>
                    <a:cubicBezTo>
                      <a:pt x="30" y="29"/>
                      <a:pt x="30" y="29"/>
                      <a:pt x="30" y="29"/>
                    </a:cubicBezTo>
                    <a:cubicBezTo>
                      <a:pt x="32" y="33"/>
                      <a:pt x="32" y="33"/>
                      <a:pt x="32" y="33"/>
                    </a:cubicBezTo>
                    <a:cubicBezTo>
                      <a:pt x="32" y="33"/>
                      <a:pt x="32" y="33"/>
                      <a:pt x="32" y="33"/>
                    </a:cubicBezTo>
                    <a:cubicBezTo>
                      <a:pt x="32" y="37"/>
                      <a:pt x="32" y="37"/>
                      <a:pt x="32" y="37"/>
                    </a:cubicBezTo>
                    <a:cubicBezTo>
                      <a:pt x="36" y="43"/>
                      <a:pt x="36" y="43"/>
                      <a:pt x="36" y="43"/>
                    </a:cubicBezTo>
                    <a:cubicBezTo>
                      <a:pt x="36" y="43"/>
                      <a:pt x="36" y="43"/>
                      <a:pt x="36" y="43"/>
                    </a:cubicBezTo>
                    <a:cubicBezTo>
                      <a:pt x="36" y="54"/>
                      <a:pt x="36" y="54"/>
                      <a:pt x="36" y="54"/>
                    </a:cubicBezTo>
                    <a:cubicBezTo>
                      <a:pt x="39" y="55"/>
                      <a:pt x="39" y="55"/>
                      <a:pt x="39" y="55"/>
                    </a:cubicBezTo>
                    <a:cubicBezTo>
                      <a:pt x="44" y="57"/>
                      <a:pt x="44" y="57"/>
                      <a:pt x="44" y="57"/>
                    </a:cubicBezTo>
                    <a:cubicBezTo>
                      <a:pt x="45" y="57"/>
                      <a:pt x="45" y="57"/>
                      <a:pt x="45" y="57"/>
                    </a:cubicBezTo>
                    <a:cubicBezTo>
                      <a:pt x="45" y="57"/>
                      <a:pt x="45" y="57"/>
                      <a:pt x="45" y="57"/>
                    </a:cubicBezTo>
                    <a:cubicBezTo>
                      <a:pt x="45" y="57"/>
                      <a:pt x="45" y="57"/>
                      <a:pt x="45" y="57"/>
                    </a:cubicBezTo>
                    <a:cubicBezTo>
                      <a:pt x="46" y="58"/>
                      <a:pt x="46" y="58"/>
                      <a:pt x="46" y="58"/>
                    </a:cubicBezTo>
                    <a:cubicBezTo>
                      <a:pt x="51" y="65"/>
                      <a:pt x="51" y="65"/>
                      <a:pt x="51" y="65"/>
                    </a:cubicBezTo>
                    <a:cubicBezTo>
                      <a:pt x="51" y="65"/>
                      <a:pt x="51" y="65"/>
                      <a:pt x="51" y="65"/>
                    </a:cubicBezTo>
                    <a:cubicBezTo>
                      <a:pt x="51" y="65"/>
                      <a:pt x="51" y="65"/>
                      <a:pt x="51" y="65"/>
                    </a:cubicBezTo>
                    <a:cubicBezTo>
                      <a:pt x="54" y="73"/>
                      <a:pt x="54" y="73"/>
                      <a:pt x="54" y="73"/>
                    </a:cubicBezTo>
                    <a:cubicBezTo>
                      <a:pt x="54" y="73"/>
                      <a:pt x="54" y="73"/>
                      <a:pt x="54" y="73"/>
                    </a:cubicBezTo>
                    <a:cubicBezTo>
                      <a:pt x="54" y="73"/>
                      <a:pt x="54" y="73"/>
                      <a:pt x="54" y="73"/>
                    </a:cubicBezTo>
                    <a:cubicBezTo>
                      <a:pt x="54" y="78"/>
                      <a:pt x="54" y="78"/>
                      <a:pt x="54" y="78"/>
                    </a:cubicBezTo>
                    <a:cubicBezTo>
                      <a:pt x="53" y="81"/>
                      <a:pt x="52" y="83"/>
                      <a:pt x="52" y="85"/>
                    </a:cubicBezTo>
                    <a:cubicBezTo>
                      <a:pt x="50" y="87"/>
                      <a:pt x="46" y="90"/>
                      <a:pt x="40" y="92"/>
                    </a:cubicBezTo>
                    <a:cubicBezTo>
                      <a:pt x="27" y="100"/>
                      <a:pt x="27" y="100"/>
                      <a:pt x="27" y="100"/>
                    </a:cubicBezTo>
                    <a:cubicBezTo>
                      <a:pt x="26" y="100"/>
                      <a:pt x="26" y="100"/>
                      <a:pt x="26" y="100"/>
                    </a:cubicBezTo>
                    <a:cubicBezTo>
                      <a:pt x="2" y="102"/>
                      <a:pt x="2" y="102"/>
                      <a:pt x="2" y="102"/>
                    </a:cubicBezTo>
                    <a:cubicBezTo>
                      <a:pt x="0" y="108"/>
                      <a:pt x="0" y="108"/>
                      <a:pt x="0" y="108"/>
                    </a:cubicBezTo>
                    <a:cubicBezTo>
                      <a:pt x="4" y="116"/>
                      <a:pt x="4" y="116"/>
                      <a:pt x="4" y="116"/>
                    </a:cubicBezTo>
                    <a:cubicBezTo>
                      <a:pt x="4" y="116"/>
                      <a:pt x="4" y="116"/>
                      <a:pt x="4" y="116"/>
                    </a:cubicBezTo>
                    <a:cubicBezTo>
                      <a:pt x="4" y="117"/>
                      <a:pt x="4" y="117"/>
                      <a:pt x="4" y="117"/>
                    </a:cubicBezTo>
                    <a:cubicBezTo>
                      <a:pt x="6" y="127"/>
                      <a:pt x="6" y="127"/>
                      <a:pt x="6" y="127"/>
                    </a:cubicBezTo>
                    <a:cubicBezTo>
                      <a:pt x="19" y="143"/>
                      <a:pt x="19" y="143"/>
                      <a:pt x="19" y="143"/>
                    </a:cubicBezTo>
                    <a:cubicBezTo>
                      <a:pt x="20" y="143"/>
                      <a:pt x="20" y="143"/>
                      <a:pt x="20" y="143"/>
                    </a:cubicBezTo>
                    <a:cubicBezTo>
                      <a:pt x="20" y="143"/>
                      <a:pt x="20" y="143"/>
                      <a:pt x="20" y="143"/>
                    </a:cubicBezTo>
                    <a:cubicBezTo>
                      <a:pt x="20" y="143"/>
                      <a:pt x="20" y="143"/>
                      <a:pt x="20" y="143"/>
                    </a:cubicBezTo>
                    <a:cubicBezTo>
                      <a:pt x="25" y="153"/>
                      <a:pt x="25" y="153"/>
                      <a:pt x="25" y="153"/>
                    </a:cubicBezTo>
                    <a:cubicBezTo>
                      <a:pt x="26" y="151"/>
                      <a:pt x="26" y="151"/>
                      <a:pt x="26" y="151"/>
                    </a:cubicBezTo>
                    <a:cubicBezTo>
                      <a:pt x="26" y="151"/>
                      <a:pt x="26" y="151"/>
                      <a:pt x="26" y="151"/>
                    </a:cubicBezTo>
                    <a:cubicBezTo>
                      <a:pt x="30" y="139"/>
                      <a:pt x="30" y="139"/>
                      <a:pt x="30" y="139"/>
                    </a:cubicBezTo>
                    <a:cubicBezTo>
                      <a:pt x="30" y="139"/>
                      <a:pt x="30" y="139"/>
                      <a:pt x="30" y="139"/>
                    </a:cubicBezTo>
                    <a:cubicBezTo>
                      <a:pt x="30" y="138"/>
                      <a:pt x="30" y="138"/>
                      <a:pt x="30" y="138"/>
                    </a:cubicBezTo>
                    <a:cubicBezTo>
                      <a:pt x="30" y="138"/>
                      <a:pt x="30" y="138"/>
                      <a:pt x="30" y="138"/>
                    </a:cubicBezTo>
                    <a:cubicBezTo>
                      <a:pt x="38" y="128"/>
                      <a:pt x="38" y="128"/>
                      <a:pt x="38" y="128"/>
                    </a:cubicBezTo>
                    <a:cubicBezTo>
                      <a:pt x="39" y="127"/>
                      <a:pt x="39" y="127"/>
                      <a:pt x="39" y="127"/>
                    </a:cubicBezTo>
                    <a:cubicBezTo>
                      <a:pt x="49" y="123"/>
                      <a:pt x="49" y="123"/>
                      <a:pt x="49" y="123"/>
                    </a:cubicBezTo>
                    <a:cubicBezTo>
                      <a:pt x="50" y="123"/>
                      <a:pt x="50" y="123"/>
                      <a:pt x="50" y="123"/>
                    </a:cubicBezTo>
                    <a:cubicBezTo>
                      <a:pt x="56" y="127"/>
                      <a:pt x="56" y="127"/>
                      <a:pt x="56" y="127"/>
                    </a:cubicBezTo>
                    <a:cubicBezTo>
                      <a:pt x="64" y="126"/>
                      <a:pt x="64" y="126"/>
                      <a:pt x="64" y="126"/>
                    </a:cubicBezTo>
                    <a:cubicBezTo>
                      <a:pt x="62" y="112"/>
                      <a:pt x="62" y="112"/>
                      <a:pt x="62" y="112"/>
                    </a:cubicBezTo>
                    <a:cubicBezTo>
                      <a:pt x="63" y="111"/>
                      <a:pt x="63" y="111"/>
                      <a:pt x="63" y="111"/>
                    </a:cubicBezTo>
                    <a:cubicBezTo>
                      <a:pt x="71" y="111"/>
                      <a:pt x="71" y="111"/>
                      <a:pt x="71" y="111"/>
                    </a:cubicBezTo>
                    <a:cubicBezTo>
                      <a:pt x="79" y="111"/>
                      <a:pt x="79" y="111"/>
                      <a:pt x="79" y="111"/>
                    </a:cubicBezTo>
                    <a:cubicBezTo>
                      <a:pt x="80" y="111"/>
                      <a:pt x="80" y="111"/>
                      <a:pt x="80" y="111"/>
                    </a:cubicBezTo>
                    <a:cubicBezTo>
                      <a:pt x="80" y="111"/>
                      <a:pt x="80" y="111"/>
                      <a:pt x="80" y="111"/>
                    </a:cubicBezTo>
                    <a:cubicBezTo>
                      <a:pt x="96" y="119"/>
                      <a:pt x="96" y="119"/>
                      <a:pt x="96" y="119"/>
                    </a:cubicBezTo>
                    <a:cubicBezTo>
                      <a:pt x="109" y="121"/>
                      <a:pt x="109" y="121"/>
                      <a:pt x="109" y="121"/>
                    </a:cubicBezTo>
                    <a:cubicBezTo>
                      <a:pt x="110" y="121"/>
                      <a:pt x="110" y="121"/>
                      <a:pt x="110" y="121"/>
                    </a:cubicBezTo>
                    <a:cubicBezTo>
                      <a:pt x="110" y="121"/>
                      <a:pt x="110" y="121"/>
                      <a:pt x="110" y="121"/>
                    </a:cubicBezTo>
                    <a:cubicBezTo>
                      <a:pt x="110" y="121"/>
                      <a:pt x="110" y="121"/>
                      <a:pt x="110" y="121"/>
                    </a:cubicBezTo>
                    <a:cubicBezTo>
                      <a:pt x="114" y="125"/>
                      <a:pt x="114" y="125"/>
                      <a:pt x="114" y="125"/>
                    </a:cubicBezTo>
                    <a:cubicBezTo>
                      <a:pt x="121" y="127"/>
                      <a:pt x="121" y="127"/>
                      <a:pt x="121" y="127"/>
                    </a:cubicBezTo>
                    <a:cubicBezTo>
                      <a:pt x="121" y="127"/>
                      <a:pt x="121" y="127"/>
                      <a:pt x="121" y="127"/>
                    </a:cubicBezTo>
                    <a:cubicBezTo>
                      <a:pt x="121" y="127"/>
                      <a:pt x="121" y="127"/>
                      <a:pt x="121" y="127"/>
                    </a:cubicBezTo>
                    <a:cubicBezTo>
                      <a:pt x="121" y="127"/>
                      <a:pt x="121" y="127"/>
                      <a:pt x="121" y="127"/>
                    </a:cubicBezTo>
                    <a:cubicBezTo>
                      <a:pt x="121" y="127"/>
                      <a:pt x="121" y="127"/>
                      <a:pt x="121" y="127"/>
                    </a:cubicBezTo>
                    <a:cubicBezTo>
                      <a:pt x="125" y="131"/>
                      <a:pt x="125" y="131"/>
                      <a:pt x="125" y="131"/>
                    </a:cubicBezTo>
                    <a:cubicBezTo>
                      <a:pt x="127" y="132"/>
                      <a:pt x="127" y="132"/>
                      <a:pt x="127" y="132"/>
                    </a:cubicBezTo>
                    <a:cubicBezTo>
                      <a:pt x="132" y="128"/>
                      <a:pt x="132" y="128"/>
                      <a:pt x="132" y="128"/>
                    </a:cubicBezTo>
                    <a:cubicBezTo>
                      <a:pt x="132" y="127"/>
                      <a:pt x="132" y="127"/>
                      <a:pt x="132" y="127"/>
                    </a:cubicBezTo>
                    <a:cubicBezTo>
                      <a:pt x="138" y="122"/>
                      <a:pt x="138" y="122"/>
                      <a:pt x="138" y="122"/>
                    </a:cubicBezTo>
                    <a:cubicBezTo>
                      <a:pt x="142" y="115"/>
                      <a:pt x="142" y="115"/>
                      <a:pt x="142" y="115"/>
                    </a:cubicBezTo>
                    <a:cubicBezTo>
                      <a:pt x="148" y="119"/>
                      <a:pt x="148" y="119"/>
                      <a:pt x="148" y="119"/>
                    </a:cubicBezTo>
                    <a:cubicBezTo>
                      <a:pt x="148" y="119"/>
                      <a:pt x="148" y="119"/>
                      <a:pt x="148" y="119"/>
                    </a:cubicBezTo>
                    <a:cubicBezTo>
                      <a:pt x="148" y="120"/>
                      <a:pt x="148" y="120"/>
                      <a:pt x="148" y="120"/>
                    </a:cubicBezTo>
                    <a:cubicBezTo>
                      <a:pt x="150" y="125"/>
                      <a:pt x="150" y="125"/>
                      <a:pt x="150" y="125"/>
                    </a:cubicBezTo>
                    <a:cubicBezTo>
                      <a:pt x="150" y="126"/>
                      <a:pt x="150" y="126"/>
                      <a:pt x="150" y="126"/>
                    </a:cubicBezTo>
                    <a:cubicBezTo>
                      <a:pt x="149" y="129"/>
                      <a:pt x="149" y="129"/>
                      <a:pt x="149" y="129"/>
                    </a:cubicBezTo>
                    <a:cubicBezTo>
                      <a:pt x="150" y="130"/>
                      <a:pt x="150" y="130"/>
                      <a:pt x="150" y="130"/>
                    </a:cubicBezTo>
                    <a:cubicBezTo>
                      <a:pt x="154" y="128"/>
                      <a:pt x="154" y="128"/>
                      <a:pt x="154" y="128"/>
                    </a:cubicBezTo>
                    <a:cubicBezTo>
                      <a:pt x="159" y="123"/>
                      <a:pt x="159" y="123"/>
                      <a:pt x="159" y="123"/>
                    </a:cubicBezTo>
                    <a:cubicBezTo>
                      <a:pt x="164" y="123"/>
                      <a:pt x="164" y="123"/>
                      <a:pt x="164" y="123"/>
                    </a:cubicBezTo>
                    <a:cubicBezTo>
                      <a:pt x="164" y="123"/>
                      <a:pt x="164" y="123"/>
                      <a:pt x="164" y="123"/>
                    </a:cubicBezTo>
                    <a:cubicBezTo>
                      <a:pt x="165" y="123"/>
                      <a:pt x="165" y="123"/>
                      <a:pt x="165" y="123"/>
                    </a:cubicBezTo>
                    <a:cubicBezTo>
                      <a:pt x="168" y="125"/>
                      <a:pt x="168" y="125"/>
                      <a:pt x="168" y="125"/>
                    </a:cubicBezTo>
                    <a:cubicBezTo>
                      <a:pt x="171" y="128"/>
                      <a:pt x="172" y="130"/>
                      <a:pt x="171" y="132"/>
                    </a:cubicBezTo>
                    <a:cubicBezTo>
                      <a:pt x="170" y="141"/>
                      <a:pt x="170" y="141"/>
                      <a:pt x="170" y="141"/>
                    </a:cubicBezTo>
                    <a:cubicBezTo>
                      <a:pt x="173" y="145"/>
                      <a:pt x="173" y="145"/>
                      <a:pt x="173" y="145"/>
                    </a:cubicBezTo>
                    <a:cubicBezTo>
                      <a:pt x="174" y="145"/>
                      <a:pt x="174" y="145"/>
                      <a:pt x="174" y="145"/>
                    </a:cubicBezTo>
                    <a:cubicBezTo>
                      <a:pt x="183" y="135"/>
                      <a:pt x="190" y="130"/>
                      <a:pt x="194" y="130"/>
                    </a:cubicBezTo>
                    <a:cubicBezTo>
                      <a:pt x="204" y="130"/>
                      <a:pt x="204" y="130"/>
                      <a:pt x="204" y="130"/>
                    </a:cubicBezTo>
                    <a:cubicBezTo>
                      <a:pt x="207" y="125"/>
                      <a:pt x="207" y="125"/>
                      <a:pt x="207" y="125"/>
                    </a:cubicBezTo>
                    <a:cubicBezTo>
                      <a:pt x="215" y="121"/>
                      <a:pt x="215" y="121"/>
                      <a:pt x="215" y="121"/>
                    </a:cubicBezTo>
                    <a:cubicBezTo>
                      <a:pt x="216" y="121"/>
                      <a:pt x="216" y="121"/>
                      <a:pt x="216" y="121"/>
                    </a:cubicBezTo>
                    <a:cubicBezTo>
                      <a:pt x="226" y="120"/>
                      <a:pt x="226" y="120"/>
                      <a:pt x="226" y="120"/>
                    </a:cubicBezTo>
                    <a:cubicBezTo>
                      <a:pt x="237" y="114"/>
                      <a:pt x="237" y="114"/>
                      <a:pt x="237" y="114"/>
                    </a:cubicBezTo>
                    <a:cubicBezTo>
                      <a:pt x="237" y="114"/>
                      <a:pt x="237" y="114"/>
                      <a:pt x="237" y="114"/>
                    </a:cubicBezTo>
                    <a:cubicBezTo>
                      <a:pt x="244" y="114"/>
                      <a:pt x="244" y="114"/>
                      <a:pt x="244" y="114"/>
                    </a:cubicBezTo>
                    <a:cubicBezTo>
                      <a:pt x="242" y="111"/>
                      <a:pt x="242" y="111"/>
                      <a:pt x="242" y="111"/>
                    </a:cubicBezTo>
                    <a:cubicBezTo>
                      <a:pt x="243" y="110"/>
                      <a:pt x="243" y="110"/>
                      <a:pt x="243" y="110"/>
                    </a:cubicBezTo>
                    <a:cubicBezTo>
                      <a:pt x="244" y="108"/>
                      <a:pt x="244" y="108"/>
                      <a:pt x="244" y="108"/>
                    </a:cubicBezTo>
                    <a:cubicBezTo>
                      <a:pt x="230" y="77"/>
                      <a:pt x="230" y="77"/>
                      <a:pt x="230" y="77"/>
                    </a:cubicBezTo>
                    <a:cubicBezTo>
                      <a:pt x="230" y="76"/>
                      <a:pt x="230" y="76"/>
                      <a:pt x="230" y="76"/>
                    </a:cubicBezTo>
                    <a:cubicBezTo>
                      <a:pt x="229" y="75"/>
                      <a:pt x="229" y="75"/>
                      <a:pt x="229" y="75"/>
                    </a:cubicBezTo>
                    <a:cubicBezTo>
                      <a:pt x="236" y="67"/>
                      <a:pt x="236" y="67"/>
                      <a:pt x="236" y="67"/>
                    </a:cubicBezTo>
                    <a:cubicBezTo>
                      <a:pt x="234" y="65"/>
                      <a:pt x="234" y="65"/>
                      <a:pt x="234" y="65"/>
                    </a:cubicBezTo>
                    <a:cubicBezTo>
                      <a:pt x="223" y="63"/>
                      <a:pt x="223" y="63"/>
                      <a:pt x="223" y="63"/>
                    </a:cubicBezTo>
                    <a:cubicBezTo>
                      <a:pt x="222" y="63"/>
                      <a:pt x="222" y="63"/>
                      <a:pt x="222" y="63"/>
                    </a:cubicBezTo>
                    <a:cubicBezTo>
                      <a:pt x="222" y="63"/>
                      <a:pt x="222" y="63"/>
                      <a:pt x="222" y="63"/>
                    </a:cubicBezTo>
                    <a:cubicBezTo>
                      <a:pt x="222" y="62"/>
                      <a:pt x="222" y="62"/>
                      <a:pt x="222" y="62"/>
                    </a:cubicBezTo>
                    <a:cubicBezTo>
                      <a:pt x="215" y="55"/>
                      <a:pt x="215" y="55"/>
                      <a:pt x="215" y="55"/>
                    </a:cubicBezTo>
                    <a:cubicBezTo>
                      <a:pt x="215" y="53"/>
                      <a:pt x="215" y="53"/>
                      <a:pt x="215" y="53"/>
                    </a:cubicBezTo>
                    <a:cubicBezTo>
                      <a:pt x="215" y="53"/>
                      <a:pt x="215" y="53"/>
                      <a:pt x="215" y="53"/>
                    </a:cubicBezTo>
                    <a:cubicBezTo>
                      <a:pt x="214" y="54"/>
                      <a:pt x="214" y="54"/>
                      <a:pt x="214" y="54"/>
                    </a:cubicBezTo>
                    <a:cubicBezTo>
                      <a:pt x="208" y="50"/>
                      <a:pt x="208" y="50"/>
                      <a:pt x="208" y="50"/>
                    </a:cubicBezTo>
                    <a:cubicBezTo>
                      <a:pt x="206" y="53"/>
                      <a:pt x="203" y="56"/>
                      <a:pt x="200" y="57"/>
                    </a:cubicBezTo>
                    <a:cubicBezTo>
                      <a:pt x="197" y="58"/>
                      <a:pt x="192" y="55"/>
                      <a:pt x="186" y="47"/>
                    </a:cubicBezTo>
                    <a:cubicBezTo>
                      <a:pt x="183" y="43"/>
                      <a:pt x="183" y="43"/>
                      <a:pt x="183" y="43"/>
                    </a:cubicBezTo>
                    <a:cubicBezTo>
                      <a:pt x="183" y="43"/>
                      <a:pt x="180" y="43"/>
                      <a:pt x="176" y="45"/>
                    </a:cubicBezTo>
                    <a:cubicBezTo>
                      <a:pt x="169" y="47"/>
                      <a:pt x="164" y="48"/>
                      <a:pt x="162" y="47"/>
                    </a:cubicBezTo>
                    <a:cubicBezTo>
                      <a:pt x="160" y="45"/>
                      <a:pt x="160" y="41"/>
                      <a:pt x="160" y="35"/>
                    </a:cubicBezTo>
                    <a:cubicBezTo>
                      <a:pt x="161" y="31"/>
                      <a:pt x="160" y="29"/>
                      <a:pt x="160" y="27"/>
                    </a:cubicBezTo>
                    <a:cubicBezTo>
                      <a:pt x="108" y="25"/>
                      <a:pt x="108" y="25"/>
                      <a:pt x="108" y="25"/>
                    </a:cubicBezTo>
                    <a:cubicBezTo>
                      <a:pt x="103" y="23"/>
                      <a:pt x="99" y="21"/>
                      <a:pt x="97" y="19"/>
                    </a:cubicBezTo>
                    <a:cubicBezTo>
                      <a:pt x="89" y="17"/>
                      <a:pt x="89" y="17"/>
                      <a:pt x="89" y="17"/>
                    </a:cubicBezTo>
                    <a:cubicBezTo>
                      <a:pt x="86" y="15"/>
                      <a:pt x="80" y="10"/>
                      <a:pt x="72" y="0"/>
                    </a:cubicBezTo>
                    <a:cubicBezTo>
                      <a:pt x="66" y="5"/>
                      <a:pt x="66" y="5"/>
                      <a:pt x="66" y="5"/>
                    </a:cubicBezTo>
                    <a:cubicBezTo>
                      <a:pt x="58" y="2"/>
                      <a:pt x="58" y="2"/>
                      <a:pt x="58" y="2"/>
                    </a:cubicBezTo>
                    <a:cubicBezTo>
                      <a:pt x="37" y="3"/>
                      <a:pt x="37" y="3"/>
                      <a:pt x="37" y="3"/>
                    </a:cubicBezTo>
                    <a:cubicBezTo>
                      <a:pt x="37" y="3"/>
                      <a:pt x="37" y="3"/>
                      <a:pt x="37" y="3"/>
                    </a:cubicBezTo>
                    <a:cubicBezTo>
                      <a:pt x="37" y="3"/>
                      <a:pt x="37" y="3"/>
                      <a:pt x="37" y="3"/>
                    </a:cubicBezTo>
                    <a:lnTo>
                      <a:pt x="31" y="1"/>
                    </a:lnTo>
                    <a:close/>
                  </a:path>
                </a:pathLst>
              </a:custGeom>
              <a:grpFill/>
              <a:ln>
                <a:noFill/>
              </a:ln>
            </p:spPr>
            <p:txBody>
              <a:bodyPr/>
              <a:lstStyle/>
              <a:p>
                <a:pPr>
                  <a:defRPr/>
                </a:pPr>
                <a:endParaRPr lang="zh-CN" altLang="en-US">
                  <a:solidFill>
                    <a:prstClr val="black"/>
                  </a:solidFill>
                  <a:latin typeface="Calibri"/>
                  <a:ea typeface="宋体"/>
                </a:endParaRPr>
              </a:p>
            </p:txBody>
          </p:sp>
          <p:sp>
            <p:nvSpPr>
              <p:cNvPr id="24" name="Freeform 20"/>
              <p:cNvSpPr/>
              <p:nvPr/>
            </p:nvSpPr>
            <p:spPr bwMode="auto">
              <a:xfrm>
                <a:off x="4387851" y="5006627"/>
                <a:ext cx="954088" cy="755650"/>
              </a:xfrm>
              <a:custGeom>
                <a:avLst/>
                <a:gdLst>
                  <a:gd name="T0" fmla="*/ 244 w 254"/>
                  <a:gd name="T1" fmla="*/ 64 h 201"/>
                  <a:gd name="T2" fmla="*/ 254 w 254"/>
                  <a:gd name="T3" fmla="*/ 63 h 201"/>
                  <a:gd name="T4" fmla="*/ 236 w 254"/>
                  <a:gd name="T5" fmla="*/ 44 h 201"/>
                  <a:gd name="T6" fmla="*/ 223 w 254"/>
                  <a:gd name="T7" fmla="*/ 22 h 201"/>
                  <a:gd name="T8" fmla="*/ 202 w 254"/>
                  <a:gd name="T9" fmla="*/ 27 h 201"/>
                  <a:gd name="T10" fmla="*/ 200 w 254"/>
                  <a:gd name="T11" fmla="*/ 29 h 201"/>
                  <a:gd name="T12" fmla="*/ 182 w 254"/>
                  <a:gd name="T13" fmla="*/ 25 h 201"/>
                  <a:gd name="T14" fmla="*/ 150 w 254"/>
                  <a:gd name="T15" fmla="*/ 40 h 201"/>
                  <a:gd name="T16" fmla="*/ 150 w 254"/>
                  <a:gd name="T17" fmla="*/ 19 h 201"/>
                  <a:gd name="T18" fmla="*/ 149 w 254"/>
                  <a:gd name="T19" fmla="*/ 10 h 201"/>
                  <a:gd name="T20" fmla="*/ 138 w 254"/>
                  <a:gd name="T21" fmla="*/ 10 h 201"/>
                  <a:gd name="T22" fmla="*/ 126 w 254"/>
                  <a:gd name="T23" fmla="*/ 9 h 201"/>
                  <a:gd name="T24" fmla="*/ 110 w 254"/>
                  <a:gd name="T25" fmla="*/ 1 h 201"/>
                  <a:gd name="T26" fmla="*/ 105 w 254"/>
                  <a:gd name="T27" fmla="*/ 24 h 201"/>
                  <a:gd name="T28" fmla="*/ 82 w 254"/>
                  <a:gd name="T29" fmla="*/ 18 h 201"/>
                  <a:gd name="T30" fmla="*/ 78 w 254"/>
                  <a:gd name="T31" fmla="*/ 16 h 201"/>
                  <a:gd name="T32" fmla="*/ 72 w 254"/>
                  <a:gd name="T33" fmla="*/ 33 h 201"/>
                  <a:gd name="T34" fmla="*/ 75 w 254"/>
                  <a:gd name="T35" fmla="*/ 47 h 201"/>
                  <a:gd name="T36" fmla="*/ 68 w 254"/>
                  <a:gd name="T37" fmla="*/ 61 h 201"/>
                  <a:gd name="T38" fmla="*/ 52 w 254"/>
                  <a:gd name="T39" fmla="*/ 102 h 201"/>
                  <a:gd name="T40" fmla="*/ 29 w 254"/>
                  <a:gd name="T41" fmla="*/ 117 h 201"/>
                  <a:gd name="T42" fmla="*/ 32 w 254"/>
                  <a:gd name="T43" fmla="*/ 124 h 201"/>
                  <a:gd name="T44" fmla="*/ 19 w 254"/>
                  <a:gd name="T45" fmla="*/ 142 h 201"/>
                  <a:gd name="T46" fmla="*/ 5 w 254"/>
                  <a:gd name="T47" fmla="*/ 146 h 201"/>
                  <a:gd name="T48" fmla="*/ 2 w 254"/>
                  <a:gd name="T49" fmla="*/ 184 h 201"/>
                  <a:gd name="T50" fmla="*/ 8 w 254"/>
                  <a:gd name="T51" fmla="*/ 196 h 201"/>
                  <a:gd name="T52" fmla="*/ 21 w 254"/>
                  <a:gd name="T53" fmla="*/ 200 h 201"/>
                  <a:gd name="T54" fmla="*/ 22 w 254"/>
                  <a:gd name="T55" fmla="*/ 199 h 201"/>
                  <a:gd name="T56" fmla="*/ 18 w 254"/>
                  <a:gd name="T57" fmla="*/ 186 h 201"/>
                  <a:gd name="T58" fmla="*/ 12 w 254"/>
                  <a:gd name="T59" fmla="*/ 182 h 201"/>
                  <a:gd name="T60" fmla="*/ 18 w 254"/>
                  <a:gd name="T61" fmla="*/ 173 h 201"/>
                  <a:gd name="T62" fmla="*/ 32 w 254"/>
                  <a:gd name="T63" fmla="*/ 162 h 201"/>
                  <a:gd name="T64" fmla="*/ 64 w 254"/>
                  <a:gd name="T65" fmla="*/ 141 h 201"/>
                  <a:gd name="T66" fmla="*/ 70 w 254"/>
                  <a:gd name="T67" fmla="*/ 145 h 201"/>
                  <a:gd name="T68" fmla="*/ 75 w 254"/>
                  <a:gd name="T69" fmla="*/ 141 h 201"/>
                  <a:gd name="T70" fmla="*/ 96 w 254"/>
                  <a:gd name="T71" fmla="*/ 137 h 201"/>
                  <a:gd name="T72" fmla="*/ 98 w 254"/>
                  <a:gd name="T73" fmla="*/ 136 h 201"/>
                  <a:gd name="T74" fmla="*/ 119 w 254"/>
                  <a:gd name="T75" fmla="*/ 128 h 201"/>
                  <a:gd name="T76" fmla="*/ 124 w 254"/>
                  <a:gd name="T77" fmla="*/ 96 h 201"/>
                  <a:gd name="T78" fmla="*/ 130 w 254"/>
                  <a:gd name="T79" fmla="*/ 94 h 201"/>
                  <a:gd name="T80" fmla="*/ 132 w 254"/>
                  <a:gd name="T81" fmla="*/ 95 h 201"/>
                  <a:gd name="T82" fmla="*/ 159 w 254"/>
                  <a:gd name="T83" fmla="*/ 112 h 201"/>
                  <a:gd name="T84" fmla="*/ 156 w 254"/>
                  <a:gd name="T85" fmla="*/ 103 h 201"/>
                  <a:gd name="T86" fmla="*/ 166 w 254"/>
                  <a:gd name="T87" fmla="*/ 99 h 201"/>
                  <a:gd name="T88" fmla="*/ 173 w 254"/>
                  <a:gd name="T89" fmla="*/ 95 h 201"/>
                  <a:gd name="T90" fmla="*/ 193 w 254"/>
                  <a:gd name="T91" fmla="*/ 101 h 201"/>
                  <a:gd name="T92" fmla="*/ 206 w 254"/>
                  <a:gd name="T93" fmla="*/ 92 h 201"/>
                  <a:gd name="T94" fmla="*/ 207 w 254"/>
                  <a:gd name="T95" fmla="*/ 94 h 201"/>
                  <a:gd name="T96" fmla="*/ 238 w 254"/>
                  <a:gd name="T97" fmla="*/ 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4" h="201">
                    <a:moveTo>
                      <a:pt x="238" y="69"/>
                    </a:moveTo>
                    <a:cubicBezTo>
                      <a:pt x="242" y="68"/>
                      <a:pt x="244" y="67"/>
                      <a:pt x="244" y="65"/>
                    </a:cubicBezTo>
                    <a:cubicBezTo>
                      <a:pt x="244" y="64"/>
                      <a:pt x="244" y="64"/>
                      <a:pt x="244" y="64"/>
                    </a:cubicBezTo>
                    <a:cubicBezTo>
                      <a:pt x="245" y="63"/>
                      <a:pt x="245" y="63"/>
                      <a:pt x="245" y="63"/>
                    </a:cubicBezTo>
                    <a:cubicBezTo>
                      <a:pt x="246" y="63"/>
                      <a:pt x="246" y="63"/>
                      <a:pt x="246" y="63"/>
                    </a:cubicBezTo>
                    <a:cubicBezTo>
                      <a:pt x="254" y="63"/>
                      <a:pt x="254" y="63"/>
                      <a:pt x="254" y="63"/>
                    </a:cubicBezTo>
                    <a:cubicBezTo>
                      <a:pt x="254" y="58"/>
                      <a:pt x="254" y="58"/>
                      <a:pt x="254" y="58"/>
                    </a:cubicBezTo>
                    <a:cubicBezTo>
                      <a:pt x="252" y="58"/>
                      <a:pt x="250" y="57"/>
                      <a:pt x="248" y="55"/>
                    </a:cubicBezTo>
                    <a:cubicBezTo>
                      <a:pt x="236" y="44"/>
                      <a:pt x="236" y="44"/>
                      <a:pt x="236" y="44"/>
                    </a:cubicBezTo>
                    <a:cubicBezTo>
                      <a:pt x="236" y="44"/>
                      <a:pt x="236" y="44"/>
                      <a:pt x="236" y="44"/>
                    </a:cubicBezTo>
                    <a:cubicBezTo>
                      <a:pt x="230" y="29"/>
                      <a:pt x="230" y="29"/>
                      <a:pt x="230" y="29"/>
                    </a:cubicBezTo>
                    <a:cubicBezTo>
                      <a:pt x="223" y="22"/>
                      <a:pt x="223" y="22"/>
                      <a:pt x="223" y="22"/>
                    </a:cubicBezTo>
                    <a:cubicBezTo>
                      <a:pt x="214" y="21"/>
                      <a:pt x="208" y="21"/>
                      <a:pt x="203" y="22"/>
                    </a:cubicBezTo>
                    <a:cubicBezTo>
                      <a:pt x="201" y="22"/>
                      <a:pt x="201" y="22"/>
                      <a:pt x="201" y="22"/>
                    </a:cubicBezTo>
                    <a:cubicBezTo>
                      <a:pt x="202" y="27"/>
                      <a:pt x="202" y="27"/>
                      <a:pt x="202" y="27"/>
                    </a:cubicBezTo>
                    <a:cubicBezTo>
                      <a:pt x="202" y="28"/>
                      <a:pt x="202" y="28"/>
                      <a:pt x="202" y="28"/>
                    </a:cubicBezTo>
                    <a:cubicBezTo>
                      <a:pt x="202" y="29"/>
                      <a:pt x="202" y="29"/>
                      <a:pt x="202" y="29"/>
                    </a:cubicBezTo>
                    <a:cubicBezTo>
                      <a:pt x="200" y="29"/>
                      <a:pt x="200" y="29"/>
                      <a:pt x="200" y="29"/>
                    </a:cubicBezTo>
                    <a:cubicBezTo>
                      <a:pt x="194" y="32"/>
                      <a:pt x="194" y="32"/>
                      <a:pt x="194" y="32"/>
                    </a:cubicBezTo>
                    <a:cubicBezTo>
                      <a:pt x="193" y="31"/>
                      <a:pt x="193" y="31"/>
                      <a:pt x="193" y="31"/>
                    </a:cubicBezTo>
                    <a:cubicBezTo>
                      <a:pt x="188" y="26"/>
                      <a:pt x="184" y="24"/>
                      <a:pt x="182" y="25"/>
                    </a:cubicBezTo>
                    <a:cubicBezTo>
                      <a:pt x="168" y="32"/>
                      <a:pt x="160" y="35"/>
                      <a:pt x="158" y="33"/>
                    </a:cubicBezTo>
                    <a:cubicBezTo>
                      <a:pt x="156" y="34"/>
                      <a:pt x="154" y="35"/>
                      <a:pt x="152" y="38"/>
                    </a:cubicBezTo>
                    <a:cubicBezTo>
                      <a:pt x="150" y="40"/>
                      <a:pt x="150" y="40"/>
                      <a:pt x="150" y="40"/>
                    </a:cubicBezTo>
                    <a:cubicBezTo>
                      <a:pt x="149" y="38"/>
                      <a:pt x="149" y="38"/>
                      <a:pt x="149" y="38"/>
                    </a:cubicBezTo>
                    <a:cubicBezTo>
                      <a:pt x="145" y="34"/>
                      <a:pt x="143" y="31"/>
                      <a:pt x="143" y="29"/>
                    </a:cubicBezTo>
                    <a:cubicBezTo>
                      <a:pt x="143" y="27"/>
                      <a:pt x="146" y="24"/>
                      <a:pt x="150" y="19"/>
                    </a:cubicBezTo>
                    <a:cubicBezTo>
                      <a:pt x="156" y="12"/>
                      <a:pt x="159" y="9"/>
                      <a:pt x="159" y="8"/>
                    </a:cubicBezTo>
                    <a:cubicBezTo>
                      <a:pt x="158" y="6"/>
                      <a:pt x="158" y="6"/>
                      <a:pt x="158" y="6"/>
                    </a:cubicBezTo>
                    <a:cubicBezTo>
                      <a:pt x="156" y="5"/>
                      <a:pt x="153" y="7"/>
                      <a:pt x="149" y="10"/>
                    </a:cubicBezTo>
                    <a:cubicBezTo>
                      <a:pt x="145" y="13"/>
                      <a:pt x="142" y="14"/>
                      <a:pt x="141" y="14"/>
                    </a:cubicBezTo>
                    <a:cubicBezTo>
                      <a:pt x="140" y="14"/>
                      <a:pt x="139" y="12"/>
                      <a:pt x="139" y="10"/>
                    </a:cubicBezTo>
                    <a:cubicBezTo>
                      <a:pt x="138" y="10"/>
                      <a:pt x="138" y="10"/>
                      <a:pt x="138" y="10"/>
                    </a:cubicBezTo>
                    <a:cubicBezTo>
                      <a:pt x="135" y="3"/>
                      <a:pt x="135" y="3"/>
                      <a:pt x="135" y="3"/>
                    </a:cubicBezTo>
                    <a:cubicBezTo>
                      <a:pt x="127" y="8"/>
                      <a:pt x="127" y="8"/>
                      <a:pt x="127" y="8"/>
                    </a:cubicBezTo>
                    <a:cubicBezTo>
                      <a:pt x="126" y="9"/>
                      <a:pt x="126" y="9"/>
                      <a:pt x="126" y="9"/>
                    </a:cubicBezTo>
                    <a:cubicBezTo>
                      <a:pt x="126" y="8"/>
                      <a:pt x="126" y="8"/>
                      <a:pt x="126" y="8"/>
                    </a:cubicBezTo>
                    <a:cubicBezTo>
                      <a:pt x="126" y="8"/>
                      <a:pt x="126" y="8"/>
                      <a:pt x="126" y="8"/>
                    </a:cubicBezTo>
                    <a:cubicBezTo>
                      <a:pt x="120" y="5"/>
                      <a:pt x="115" y="3"/>
                      <a:pt x="110" y="1"/>
                    </a:cubicBezTo>
                    <a:cubicBezTo>
                      <a:pt x="106" y="0"/>
                      <a:pt x="102" y="1"/>
                      <a:pt x="99" y="6"/>
                    </a:cubicBezTo>
                    <a:cubicBezTo>
                      <a:pt x="102" y="12"/>
                      <a:pt x="102" y="12"/>
                      <a:pt x="102" y="12"/>
                    </a:cubicBezTo>
                    <a:cubicBezTo>
                      <a:pt x="105" y="18"/>
                      <a:pt x="106" y="22"/>
                      <a:pt x="105" y="24"/>
                    </a:cubicBezTo>
                    <a:cubicBezTo>
                      <a:pt x="104" y="26"/>
                      <a:pt x="103" y="27"/>
                      <a:pt x="102" y="27"/>
                    </a:cubicBezTo>
                    <a:cubicBezTo>
                      <a:pt x="99" y="28"/>
                      <a:pt x="96" y="27"/>
                      <a:pt x="91" y="23"/>
                    </a:cubicBezTo>
                    <a:cubicBezTo>
                      <a:pt x="88" y="21"/>
                      <a:pt x="85" y="19"/>
                      <a:pt x="82" y="18"/>
                    </a:cubicBezTo>
                    <a:cubicBezTo>
                      <a:pt x="78" y="16"/>
                      <a:pt x="78" y="16"/>
                      <a:pt x="78" y="16"/>
                    </a:cubicBezTo>
                    <a:cubicBezTo>
                      <a:pt x="78" y="16"/>
                      <a:pt x="78" y="16"/>
                      <a:pt x="78" y="16"/>
                    </a:cubicBezTo>
                    <a:cubicBezTo>
                      <a:pt x="78" y="16"/>
                      <a:pt x="78" y="16"/>
                      <a:pt x="78" y="16"/>
                    </a:cubicBezTo>
                    <a:cubicBezTo>
                      <a:pt x="78" y="17"/>
                      <a:pt x="78" y="17"/>
                      <a:pt x="78" y="17"/>
                    </a:cubicBezTo>
                    <a:cubicBezTo>
                      <a:pt x="78" y="26"/>
                      <a:pt x="78" y="26"/>
                      <a:pt x="78" y="26"/>
                    </a:cubicBezTo>
                    <a:cubicBezTo>
                      <a:pt x="72" y="33"/>
                      <a:pt x="72" y="33"/>
                      <a:pt x="72" y="33"/>
                    </a:cubicBezTo>
                    <a:cubicBezTo>
                      <a:pt x="72" y="40"/>
                      <a:pt x="72" y="40"/>
                      <a:pt x="72" y="40"/>
                    </a:cubicBezTo>
                    <a:cubicBezTo>
                      <a:pt x="74" y="47"/>
                      <a:pt x="74" y="47"/>
                      <a:pt x="74" y="47"/>
                    </a:cubicBezTo>
                    <a:cubicBezTo>
                      <a:pt x="75" y="47"/>
                      <a:pt x="75" y="47"/>
                      <a:pt x="75" y="47"/>
                    </a:cubicBezTo>
                    <a:cubicBezTo>
                      <a:pt x="70" y="54"/>
                      <a:pt x="70" y="54"/>
                      <a:pt x="70" y="54"/>
                    </a:cubicBezTo>
                    <a:cubicBezTo>
                      <a:pt x="68" y="60"/>
                      <a:pt x="68" y="60"/>
                      <a:pt x="68" y="60"/>
                    </a:cubicBezTo>
                    <a:cubicBezTo>
                      <a:pt x="68" y="61"/>
                      <a:pt x="68" y="61"/>
                      <a:pt x="68" y="61"/>
                    </a:cubicBezTo>
                    <a:cubicBezTo>
                      <a:pt x="62" y="67"/>
                      <a:pt x="62" y="67"/>
                      <a:pt x="62" y="67"/>
                    </a:cubicBezTo>
                    <a:cubicBezTo>
                      <a:pt x="52" y="90"/>
                      <a:pt x="52" y="90"/>
                      <a:pt x="52" y="90"/>
                    </a:cubicBezTo>
                    <a:cubicBezTo>
                      <a:pt x="52" y="102"/>
                      <a:pt x="52" y="102"/>
                      <a:pt x="52" y="102"/>
                    </a:cubicBezTo>
                    <a:cubicBezTo>
                      <a:pt x="52" y="102"/>
                      <a:pt x="52" y="102"/>
                      <a:pt x="52" y="102"/>
                    </a:cubicBezTo>
                    <a:cubicBezTo>
                      <a:pt x="30" y="115"/>
                      <a:pt x="30" y="115"/>
                      <a:pt x="30" y="115"/>
                    </a:cubicBezTo>
                    <a:cubicBezTo>
                      <a:pt x="29" y="117"/>
                      <a:pt x="29" y="117"/>
                      <a:pt x="29" y="117"/>
                    </a:cubicBezTo>
                    <a:cubicBezTo>
                      <a:pt x="32" y="124"/>
                      <a:pt x="32" y="124"/>
                      <a:pt x="32" y="124"/>
                    </a:cubicBezTo>
                    <a:cubicBezTo>
                      <a:pt x="32" y="124"/>
                      <a:pt x="32" y="124"/>
                      <a:pt x="32" y="124"/>
                    </a:cubicBezTo>
                    <a:cubicBezTo>
                      <a:pt x="32" y="124"/>
                      <a:pt x="32" y="124"/>
                      <a:pt x="32" y="124"/>
                    </a:cubicBezTo>
                    <a:cubicBezTo>
                      <a:pt x="30" y="133"/>
                      <a:pt x="30" y="133"/>
                      <a:pt x="30" y="133"/>
                    </a:cubicBezTo>
                    <a:cubicBezTo>
                      <a:pt x="21" y="132"/>
                      <a:pt x="21" y="132"/>
                      <a:pt x="21" y="132"/>
                    </a:cubicBezTo>
                    <a:cubicBezTo>
                      <a:pt x="19" y="142"/>
                      <a:pt x="19" y="142"/>
                      <a:pt x="19" y="142"/>
                    </a:cubicBezTo>
                    <a:cubicBezTo>
                      <a:pt x="8" y="142"/>
                      <a:pt x="8" y="142"/>
                      <a:pt x="8" y="142"/>
                    </a:cubicBezTo>
                    <a:cubicBezTo>
                      <a:pt x="5" y="146"/>
                      <a:pt x="5" y="146"/>
                      <a:pt x="5" y="146"/>
                    </a:cubicBezTo>
                    <a:cubicBezTo>
                      <a:pt x="5" y="146"/>
                      <a:pt x="5" y="146"/>
                      <a:pt x="5" y="146"/>
                    </a:cubicBezTo>
                    <a:cubicBezTo>
                      <a:pt x="2" y="153"/>
                      <a:pt x="2" y="153"/>
                      <a:pt x="2" y="153"/>
                    </a:cubicBezTo>
                    <a:cubicBezTo>
                      <a:pt x="0" y="178"/>
                      <a:pt x="0" y="178"/>
                      <a:pt x="0" y="178"/>
                    </a:cubicBezTo>
                    <a:cubicBezTo>
                      <a:pt x="2" y="184"/>
                      <a:pt x="2" y="184"/>
                      <a:pt x="2" y="184"/>
                    </a:cubicBezTo>
                    <a:cubicBezTo>
                      <a:pt x="3" y="184"/>
                      <a:pt x="3" y="184"/>
                      <a:pt x="3" y="184"/>
                    </a:cubicBezTo>
                    <a:cubicBezTo>
                      <a:pt x="3" y="190"/>
                      <a:pt x="3" y="190"/>
                      <a:pt x="3" y="190"/>
                    </a:cubicBezTo>
                    <a:cubicBezTo>
                      <a:pt x="8" y="196"/>
                      <a:pt x="8" y="196"/>
                      <a:pt x="8" y="196"/>
                    </a:cubicBezTo>
                    <a:cubicBezTo>
                      <a:pt x="8" y="196"/>
                      <a:pt x="8" y="196"/>
                      <a:pt x="8" y="196"/>
                    </a:cubicBezTo>
                    <a:cubicBezTo>
                      <a:pt x="8" y="201"/>
                      <a:pt x="8" y="201"/>
                      <a:pt x="8" y="201"/>
                    </a:cubicBezTo>
                    <a:cubicBezTo>
                      <a:pt x="21" y="200"/>
                      <a:pt x="21" y="200"/>
                      <a:pt x="21" y="200"/>
                    </a:cubicBezTo>
                    <a:cubicBezTo>
                      <a:pt x="22" y="199"/>
                      <a:pt x="22" y="199"/>
                      <a:pt x="22" y="199"/>
                    </a:cubicBezTo>
                    <a:cubicBezTo>
                      <a:pt x="22" y="199"/>
                      <a:pt x="22" y="199"/>
                      <a:pt x="22" y="199"/>
                    </a:cubicBezTo>
                    <a:cubicBezTo>
                      <a:pt x="22" y="199"/>
                      <a:pt x="22" y="199"/>
                      <a:pt x="22" y="199"/>
                    </a:cubicBezTo>
                    <a:cubicBezTo>
                      <a:pt x="22" y="198"/>
                      <a:pt x="22" y="198"/>
                      <a:pt x="22" y="198"/>
                    </a:cubicBezTo>
                    <a:cubicBezTo>
                      <a:pt x="26" y="194"/>
                      <a:pt x="26" y="194"/>
                      <a:pt x="26" y="194"/>
                    </a:cubicBezTo>
                    <a:cubicBezTo>
                      <a:pt x="18" y="186"/>
                      <a:pt x="18" y="186"/>
                      <a:pt x="18" y="186"/>
                    </a:cubicBezTo>
                    <a:cubicBezTo>
                      <a:pt x="17" y="186"/>
                      <a:pt x="17" y="186"/>
                      <a:pt x="17" y="186"/>
                    </a:cubicBezTo>
                    <a:cubicBezTo>
                      <a:pt x="12" y="182"/>
                      <a:pt x="12" y="182"/>
                      <a:pt x="12" y="182"/>
                    </a:cubicBezTo>
                    <a:cubicBezTo>
                      <a:pt x="12" y="182"/>
                      <a:pt x="12" y="182"/>
                      <a:pt x="12" y="182"/>
                    </a:cubicBezTo>
                    <a:cubicBezTo>
                      <a:pt x="12" y="181"/>
                      <a:pt x="12" y="181"/>
                      <a:pt x="12" y="181"/>
                    </a:cubicBezTo>
                    <a:cubicBezTo>
                      <a:pt x="12" y="173"/>
                      <a:pt x="12" y="173"/>
                      <a:pt x="12" y="173"/>
                    </a:cubicBezTo>
                    <a:cubicBezTo>
                      <a:pt x="18" y="173"/>
                      <a:pt x="18" y="173"/>
                      <a:pt x="18" y="173"/>
                    </a:cubicBezTo>
                    <a:cubicBezTo>
                      <a:pt x="19" y="170"/>
                      <a:pt x="19" y="170"/>
                      <a:pt x="19" y="170"/>
                    </a:cubicBezTo>
                    <a:cubicBezTo>
                      <a:pt x="16" y="162"/>
                      <a:pt x="16" y="162"/>
                      <a:pt x="16" y="162"/>
                    </a:cubicBezTo>
                    <a:cubicBezTo>
                      <a:pt x="32" y="162"/>
                      <a:pt x="32" y="162"/>
                      <a:pt x="32" y="162"/>
                    </a:cubicBezTo>
                    <a:cubicBezTo>
                      <a:pt x="60" y="149"/>
                      <a:pt x="60" y="149"/>
                      <a:pt x="60" y="149"/>
                    </a:cubicBezTo>
                    <a:cubicBezTo>
                      <a:pt x="63" y="143"/>
                      <a:pt x="63" y="143"/>
                      <a:pt x="63" y="143"/>
                    </a:cubicBezTo>
                    <a:cubicBezTo>
                      <a:pt x="64" y="141"/>
                      <a:pt x="64" y="141"/>
                      <a:pt x="64" y="141"/>
                    </a:cubicBezTo>
                    <a:cubicBezTo>
                      <a:pt x="70" y="144"/>
                      <a:pt x="70" y="144"/>
                      <a:pt x="70" y="144"/>
                    </a:cubicBezTo>
                    <a:cubicBezTo>
                      <a:pt x="70" y="144"/>
                      <a:pt x="70" y="144"/>
                      <a:pt x="70" y="144"/>
                    </a:cubicBezTo>
                    <a:cubicBezTo>
                      <a:pt x="70" y="145"/>
                      <a:pt x="70" y="145"/>
                      <a:pt x="70" y="145"/>
                    </a:cubicBezTo>
                    <a:cubicBezTo>
                      <a:pt x="73" y="148"/>
                      <a:pt x="73" y="148"/>
                      <a:pt x="73" y="148"/>
                    </a:cubicBezTo>
                    <a:cubicBezTo>
                      <a:pt x="76" y="147"/>
                      <a:pt x="76" y="147"/>
                      <a:pt x="76" y="147"/>
                    </a:cubicBezTo>
                    <a:cubicBezTo>
                      <a:pt x="75" y="141"/>
                      <a:pt x="75" y="141"/>
                      <a:pt x="75" y="141"/>
                    </a:cubicBezTo>
                    <a:cubicBezTo>
                      <a:pt x="84" y="141"/>
                      <a:pt x="84" y="141"/>
                      <a:pt x="84" y="141"/>
                    </a:cubicBezTo>
                    <a:cubicBezTo>
                      <a:pt x="93" y="143"/>
                      <a:pt x="93" y="143"/>
                      <a:pt x="93" y="143"/>
                    </a:cubicBezTo>
                    <a:cubicBezTo>
                      <a:pt x="96" y="137"/>
                      <a:pt x="96" y="137"/>
                      <a:pt x="96" y="137"/>
                    </a:cubicBezTo>
                    <a:cubicBezTo>
                      <a:pt x="97" y="136"/>
                      <a:pt x="97" y="136"/>
                      <a:pt x="97" y="136"/>
                    </a:cubicBezTo>
                    <a:cubicBezTo>
                      <a:pt x="97" y="136"/>
                      <a:pt x="97" y="136"/>
                      <a:pt x="97" y="136"/>
                    </a:cubicBezTo>
                    <a:cubicBezTo>
                      <a:pt x="98" y="136"/>
                      <a:pt x="98" y="136"/>
                      <a:pt x="98" y="136"/>
                    </a:cubicBezTo>
                    <a:cubicBezTo>
                      <a:pt x="107" y="133"/>
                      <a:pt x="107" y="133"/>
                      <a:pt x="107" y="133"/>
                    </a:cubicBezTo>
                    <a:cubicBezTo>
                      <a:pt x="109" y="119"/>
                      <a:pt x="109" y="119"/>
                      <a:pt x="109" y="119"/>
                    </a:cubicBezTo>
                    <a:cubicBezTo>
                      <a:pt x="119" y="128"/>
                      <a:pt x="119" y="128"/>
                      <a:pt x="119" y="128"/>
                    </a:cubicBezTo>
                    <a:cubicBezTo>
                      <a:pt x="123" y="128"/>
                      <a:pt x="123" y="128"/>
                      <a:pt x="123" y="128"/>
                    </a:cubicBezTo>
                    <a:cubicBezTo>
                      <a:pt x="125" y="126"/>
                      <a:pt x="125" y="126"/>
                      <a:pt x="125" y="126"/>
                    </a:cubicBezTo>
                    <a:cubicBezTo>
                      <a:pt x="124" y="96"/>
                      <a:pt x="124" y="96"/>
                      <a:pt x="124" y="96"/>
                    </a:cubicBezTo>
                    <a:cubicBezTo>
                      <a:pt x="124" y="95"/>
                      <a:pt x="124" y="95"/>
                      <a:pt x="124" y="95"/>
                    </a:cubicBezTo>
                    <a:cubicBezTo>
                      <a:pt x="124" y="93"/>
                      <a:pt x="124" y="93"/>
                      <a:pt x="124" y="93"/>
                    </a:cubicBezTo>
                    <a:cubicBezTo>
                      <a:pt x="130" y="94"/>
                      <a:pt x="130" y="94"/>
                      <a:pt x="130" y="94"/>
                    </a:cubicBezTo>
                    <a:cubicBezTo>
                      <a:pt x="131" y="94"/>
                      <a:pt x="131" y="94"/>
                      <a:pt x="131" y="94"/>
                    </a:cubicBezTo>
                    <a:cubicBezTo>
                      <a:pt x="132" y="95"/>
                      <a:pt x="132" y="95"/>
                      <a:pt x="132" y="95"/>
                    </a:cubicBezTo>
                    <a:cubicBezTo>
                      <a:pt x="132" y="95"/>
                      <a:pt x="132" y="95"/>
                      <a:pt x="132" y="95"/>
                    </a:cubicBezTo>
                    <a:cubicBezTo>
                      <a:pt x="143" y="115"/>
                      <a:pt x="143" y="115"/>
                      <a:pt x="143" y="115"/>
                    </a:cubicBezTo>
                    <a:cubicBezTo>
                      <a:pt x="156" y="113"/>
                      <a:pt x="156" y="113"/>
                      <a:pt x="156" y="113"/>
                    </a:cubicBezTo>
                    <a:cubicBezTo>
                      <a:pt x="159" y="112"/>
                      <a:pt x="159" y="112"/>
                      <a:pt x="159" y="112"/>
                    </a:cubicBezTo>
                    <a:cubicBezTo>
                      <a:pt x="161" y="108"/>
                      <a:pt x="161" y="108"/>
                      <a:pt x="161" y="108"/>
                    </a:cubicBezTo>
                    <a:cubicBezTo>
                      <a:pt x="157" y="104"/>
                      <a:pt x="157" y="104"/>
                      <a:pt x="157" y="104"/>
                    </a:cubicBezTo>
                    <a:cubicBezTo>
                      <a:pt x="156" y="103"/>
                      <a:pt x="156" y="103"/>
                      <a:pt x="156" y="103"/>
                    </a:cubicBezTo>
                    <a:cubicBezTo>
                      <a:pt x="165" y="100"/>
                      <a:pt x="165" y="100"/>
                      <a:pt x="165" y="100"/>
                    </a:cubicBezTo>
                    <a:cubicBezTo>
                      <a:pt x="166" y="99"/>
                      <a:pt x="166" y="99"/>
                      <a:pt x="166" y="99"/>
                    </a:cubicBezTo>
                    <a:cubicBezTo>
                      <a:pt x="166" y="99"/>
                      <a:pt x="166" y="99"/>
                      <a:pt x="166" y="99"/>
                    </a:cubicBezTo>
                    <a:cubicBezTo>
                      <a:pt x="170" y="103"/>
                      <a:pt x="170" y="103"/>
                      <a:pt x="170" y="103"/>
                    </a:cubicBezTo>
                    <a:cubicBezTo>
                      <a:pt x="173" y="101"/>
                      <a:pt x="173" y="101"/>
                      <a:pt x="173" y="101"/>
                    </a:cubicBezTo>
                    <a:cubicBezTo>
                      <a:pt x="173" y="95"/>
                      <a:pt x="173" y="95"/>
                      <a:pt x="173" y="95"/>
                    </a:cubicBezTo>
                    <a:cubicBezTo>
                      <a:pt x="175" y="95"/>
                      <a:pt x="175" y="95"/>
                      <a:pt x="175" y="95"/>
                    </a:cubicBezTo>
                    <a:cubicBezTo>
                      <a:pt x="182" y="95"/>
                      <a:pt x="182" y="95"/>
                      <a:pt x="182" y="95"/>
                    </a:cubicBezTo>
                    <a:cubicBezTo>
                      <a:pt x="186" y="95"/>
                      <a:pt x="190" y="98"/>
                      <a:pt x="193" y="101"/>
                    </a:cubicBezTo>
                    <a:cubicBezTo>
                      <a:pt x="194" y="103"/>
                      <a:pt x="194" y="103"/>
                      <a:pt x="194" y="103"/>
                    </a:cubicBezTo>
                    <a:cubicBezTo>
                      <a:pt x="196" y="93"/>
                      <a:pt x="196" y="93"/>
                      <a:pt x="196" y="93"/>
                    </a:cubicBezTo>
                    <a:cubicBezTo>
                      <a:pt x="198" y="91"/>
                      <a:pt x="201" y="90"/>
                      <a:pt x="206" y="92"/>
                    </a:cubicBezTo>
                    <a:cubicBezTo>
                      <a:pt x="207" y="93"/>
                      <a:pt x="207" y="93"/>
                      <a:pt x="207" y="93"/>
                    </a:cubicBezTo>
                    <a:cubicBezTo>
                      <a:pt x="207" y="93"/>
                      <a:pt x="207" y="93"/>
                      <a:pt x="207" y="93"/>
                    </a:cubicBezTo>
                    <a:cubicBezTo>
                      <a:pt x="207" y="94"/>
                      <a:pt x="207" y="94"/>
                      <a:pt x="207" y="94"/>
                    </a:cubicBezTo>
                    <a:cubicBezTo>
                      <a:pt x="208" y="94"/>
                      <a:pt x="208" y="94"/>
                      <a:pt x="209" y="94"/>
                    </a:cubicBezTo>
                    <a:cubicBezTo>
                      <a:pt x="211" y="94"/>
                      <a:pt x="218" y="89"/>
                      <a:pt x="230" y="80"/>
                    </a:cubicBezTo>
                    <a:cubicBezTo>
                      <a:pt x="230" y="74"/>
                      <a:pt x="233" y="70"/>
                      <a:pt x="238" y="69"/>
                    </a:cubicBezTo>
                    <a:close/>
                  </a:path>
                </a:pathLst>
              </a:custGeom>
              <a:solidFill>
                <a:srgbClr val="D9D9D9"/>
              </a:solidFill>
              <a:ln>
                <a:noFill/>
              </a:ln>
            </p:spPr>
            <p:txBody>
              <a:bodyPr/>
              <a:lstStyle/>
              <a:p>
                <a:pPr>
                  <a:defRPr/>
                </a:pPr>
                <a:endParaRPr lang="zh-CN" altLang="en-US">
                  <a:solidFill>
                    <a:prstClr val="black"/>
                  </a:solidFill>
                  <a:latin typeface="Calibri"/>
                  <a:ea typeface="宋体"/>
                </a:endParaRPr>
              </a:p>
            </p:txBody>
          </p:sp>
          <p:sp>
            <p:nvSpPr>
              <p:cNvPr id="25" name="Freeform 21"/>
              <p:cNvSpPr/>
              <p:nvPr/>
            </p:nvSpPr>
            <p:spPr bwMode="auto">
              <a:xfrm>
                <a:off x="4838701" y="4352577"/>
                <a:ext cx="571500" cy="777875"/>
              </a:xfrm>
              <a:custGeom>
                <a:avLst/>
                <a:gdLst>
                  <a:gd name="T0" fmla="*/ 119 w 152"/>
                  <a:gd name="T1" fmla="*/ 8 h 207"/>
                  <a:gd name="T2" fmla="*/ 106 w 152"/>
                  <a:gd name="T3" fmla="*/ 3 h 207"/>
                  <a:gd name="T4" fmla="*/ 88 w 152"/>
                  <a:gd name="T5" fmla="*/ 16 h 207"/>
                  <a:gd name="T6" fmla="*/ 76 w 152"/>
                  <a:gd name="T7" fmla="*/ 11 h 207"/>
                  <a:gd name="T8" fmla="*/ 76 w 152"/>
                  <a:gd name="T9" fmla="*/ 12 h 207"/>
                  <a:gd name="T10" fmla="*/ 54 w 152"/>
                  <a:gd name="T11" fmla="*/ 17 h 207"/>
                  <a:gd name="T12" fmla="*/ 42 w 152"/>
                  <a:gd name="T13" fmla="*/ 18 h 207"/>
                  <a:gd name="T14" fmla="*/ 34 w 152"/>
                  <a:gd name="T15" fmla="*/ 27 h 207"/>
                  <a:gd name="T16" fmla="*/ 20 w 152"/>
                  <a:gd name="T17" fmla="*/ 28 h 207"/>
                  <a:gd name="T18" fmla="*/ 10 w 152"/>
                  <a:gd name="T19" fmla="*/ 44 h 207"/>
                  <a:gd name="T20" fmla="*/ 11 w 152"/>
                  <a:gd name="T21" fmla="*/ 46 h 207"/>
                  <a:gd name="T22" fmla="*/ 17 w 152"/>
                  <a:gd name="T23" fmla="*/ 69 h 207"/>
                  <a:gd name="T24" fmla="*/ 17 w 152"/>
                  <a:gd name="T25" fmla="*/ 72 h 207"/>
                  <a:gd name="T26" fmla="*/ 16 w 152"/>
                  <a:gd name="T27" fmla="*/ 72 h 207"/>
                  <a:gd name="T28" fmla="*/ 0 w 152"/>
                  <a:gd name="T29" fmla="*/ 94 h 207"/>
                  <a:gd name="T30" fmla="*/ 6 w 152"/>
                  <a:gd name="T31" fmla="*/ 98 h 207"/>
                  <a:gd name="T32" fmla="*/ 12 w 152"/>
                  <a:gd name="T33" fmla="*/ 131 h 207"/>
                  <a:gd name="T34" fmla="*/ 20 w 152"/>
                  <a:gd name="T35" fmla="*/ 143 h 207"/>
                  <a:gd name="T36" fmla="*/ 21 w 152"/>
                  <a:gd name="T37" fmla="*/ 152 h 207"/>
                  <a:gd name="T38" fmla="*/ 22 w 152"/>
                  <a:gd name="T39" fmla="*/ 181 h 207"/>
                  <a:gd name="T40" fmla="*/ 26 w 152"/>
                  <a:gd name="T41" fmla="*/ 181 h 207"/>
                  <a:gd name="T42" fmla="*/ 43 w 152"/>
                  <a:gd name="T43" fmla="*/ 181 h 207"/>
                  <a:gd name="T44" fmla="*/ 28 w 152"/>
                  <a:gd name="T45" fmla="*/ 203 h 207"/>
                  <a:gd name="T46" fmla="*/ 40 w 152"/>
                  <a:gd name="T47" fmla="*/ 203 h 207"/>
                  <a:gd name="T48" fmla="*/ 75 w 152"/>
                  <a:gd name="T49" fmla="*/ 201 h 207"/>
                  <a:gd name="T50" fmla="*/ 77 w 152"/>
                  <a:gd name="T51" fmla="*/ 195 h 207"/>
                  <a:gd name="T52" fmla="*/ 77 w 152"/>
                  <a:gd name="T53" fmla="*/ 190 h 207"/>
                  <a:gd name="T54" fmla="*/ 75 w 152"/>
                  <a:gd name="T55" fmla="*/ 179 h 207"/>
                  <a:gd name="T56" fmla="*/ 83 w 152"/>
                  <a:gd name="T57" fmla="*/ 173 h 207"/>
                  <a:gd name="T58" fmla="*/ 81 w 152"/>
                  <a:gd name="T59" fmla="*/ 168 h 207"/>
                  <a:gd name="T60" fmla="*/ 81 w 152"/>
                  <a:gd name="T61" fmla="*/ 167 h 207"/>
                  <a:gd name="T62" fmla="*/ 85 w 152"/>
                  <a:gd name="T63" fmla="*/ 154 h 207"/>
                  <a:gd name="T64" fmla="*/ 89 w 152"/>
                  <a:gd name="T65" fmla="*/ 149 h 207"/>
                  <a:gd name="T66" fmla="*/ 93 w 152"/>
                  <a:gd name="T67" fmla="*/ 146 h 207"/>
                  <a:gd name="T68" fmla="*/ 100 w 152"/>
                  <a:gd name="T69" fmla="*/ 130 h 207"/>
                  <a:gd name="T70" fmla="*/ 103 w 152"/>
                  <a:gd name="T71" fmla="*/ 128 h 207"/>
                  <a:gd name="T72" fmla="*/ 99 w 152"/>
                  <a:gd name="T73" fmla="*/ 111 h 207"/>
                  <a:gd name="T74" fmla="*/ 112 w 152"/>
                  <a:gd name="T75" fmla="*/ 100 h 207"/>
                  <a:gd name="T76" fmla="*/ 110 w 152"/>
                  <a:gd name="T77" fmla="*/ 85 h 207"/>
                  <a:gd name="T78" fmla="*/ 125 w 152"/>
                  <a:gd name="T79" fmla="*/ 68 h 207"/>
                  <a:gd name="T80" fmla="*/ 131 w 152"/>
                  <a:gd name="T81" fmla="*/ 70 h 207"/>
                  <a:gd name="T82" fmla="*/ 142 w 152"/>
                  <a:gd name="T83" fmla="*/ 64 h 207"/>
                  <a:gd name="T84" fmla="*/ 142 w 152"/>
                  <a:gd name="T85" fmla="*/ 64 h 207"/>
                  <a:gd name="T86" fmla="*/ 148 w 152"/>
                  <a:gd name="T87" fmla="*/ 60 h 207"/>
                  <a:gd name="T88" fmla="*/ 148 w 152"/>
                  <a:gd name="T89" fmla="*/ 53 h 207"/>
                  <a:gd name="T90" fmla="*/ 150 w 152"/>
                  <a:gd name="T91" fmla="*/ 51 h 207"/>
                  <a:gd name="T92" fmla="*/ 152 w 152"/>
                  <a:gd name="T93" fmla="*/ 48 h 207"/>
                  <a:gd name="T94" fmla="*/ 138 w 152"/>
                  <a:gd name="T95" fmla="*/ 26 h 207"/>
                  <a:gd name="T96" fmla="*/ 132 w 152"/>
                  <a:gd name="T97" fmla="*/ 1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 h="207">
                    <a:moveTo>
                      <a:pt x="120" y="8"/>
                    </a:moveTo>
                    <a:cubicBezTo>
                      <a:pt x="119" y="8"/>
                      <a:pt x="119" y="8"/>
                      <a:pt x="119" y="8"/>
                    </a:cubicBezTo>
                    <a:cubicBezTo>
                      <a:pt x="110" y="0"/>
                      <a:pt x="110" y="0"/>
                      <a:pt x="110" y="0"/>
                    </a:cubicBezTo>
                    <a:cubicBezTo>
                      <a:pt x="106" y="3"/>
                      <a:pt x="106" y="3"/>
                      <a:pt x="106" y="3"/>
                    </a:cubicBezTo>
                    <a:cubicBezTo>
                      <a:pt x="102" y="10"/>
                      <a:pt x="98" y="14"/>
                      <a:pt x="92" y="16"/>
                    </a:cubicBezTo>
                    <a:cubicBezTo>
                      <a:pt x="91" y="17"/>
                      <a:pt x="89" y="17"/>
                      <a:pt x="88" y="16"/>
                    </a:cubicBezTo>
                    <a:cubicBezTo>
                      <a:pt x="86" y="14"/>
                      <a:pt x="87" y="9"/>
                      <a:pt x="90" y="2"/>
                    </a:cubicBezTo>
                    <a:cubicBezTo>
                      <a:pt x="76" y="11"/>
                      <a:pt x="76" y="11"/>
                      <a:pt x="76" y="11"/>
                    </a:cubicBezTo>
                    <a:cubicBezTo>
                      <a:pt x="76" y="12"/>
                      <a:pt x="76" y="12"/>
                      <a:pt x="76" y="12"/>
                    </a:cubicBezTo>
                    <a:cubicBezTo>
                      <a:pt x="76" y="12"/>
                      <a:pt x="76" y="12"/>
                      <a:pt x="76" y="12"/>
                    </a:cubicBezTo>
                    <a:cubicBezTo>
                      <a:pt x="64" y="12"/>
                      <a:pt x="64" y="12"/>
                      <a:pt x="64" y="12"/>
                    </a:cubicBezTo>
                    <a:cubicBezTo>
                      <a:pt x="54" y="17"/>
                      <a:pt x="54" y="17"/>
                      <a:pt x="54" y="17"/>
                    </a:cubicBezTo>
                    <a:cubicBezTo>
                      <a:pt x="54" y="18"/>
                      <a:pt x="54" y="18"/>
                      <a:pt x="54" y="18"/>
                    </a:cubicBezTo>
                    <a:cubicBezTo>
                      <a:pt x="42" y="18"/>
                      <a:pt x="42" y="18"/>
                      <a:pt x="42" y="18"/>
                    </a:cubicBezTo>
                    <a:cubicBezTo>
                      <a:pt x="36" y="21"/>
                      <a:pt x="36" y="21"/>
                      <a:pt x="36" y="21"/>
                    </a:cubicBezTo>
                    <a:cubicBezTo>
                      <a:pt x="34" y="27"/>
                      <a:pt x="34" y="27"/>
                      <a:pt x="34" y="27"/>
                    </a:cubicBezTo>
                    <a:cubicBezTo>
                      <a:pt x="33" y="28"/>
                      <a:pt x="33" y="28"/>
                      <a:pt x="33" y="28"/>
                    </a:cubicBezTo>
                    <a:cubicBezTo>
                      <a:pt x="20" y="28"/>
                      <a:pt x="20" y="28"/>
                      <a:pt x="20" y="28"/>
                    </a:cubicBezTo>
                    <a:cubicBezTo>
                      <a:pt x="17" y="28"/>
                      <a:pt x="12" y="32"/>
                      <a:pt x="4" y="40"/>
                    </a:cubicBezTo>
                    <a:cubicBezTo>
                      <a:pt x="8" y="42"/>
                      <a:pt x="10" y="43"/>
                      <a:pt x="10" y="44"/>
                    </a:cubicBezTo>
                    <a:cubicBezTo>
                      <a:pt x="11" y="47"/>
                      <a:pt x="11" y="47"/>
                      <a:pt x="11" y="47"/>
                    </a:cubicBezTo>
                    <a:cubicBezTo>
                      <a:pt x="11" y="46"/>
                      <a:pt x="11" y="46"/>
                      <a:pt x="11" y="46"/>
                    </a:cubicBezTo>
                    <a:cubicBezTo>
                      <a:pt x="17" y="69"/>
                      <a:pt x="17" y="69"/>
                      <a:pt x="17" y="69"/>
                    </a:cubicBezTo>
                    <a:cubicBezTo>
                      <a:pt x="17" y="69"/>
                      <a:pt x="17" y="69"/>
                      <a:pt x="17" y="69"/>
                    </a:cubicBezTo>
                    <a:cubicBezTo>
                      <a:pt x="17" y="70"/>
                      <a:pt x="17" y="70"/>
                      <a:pt x="17" y="70"/>
                    </a:cubicBezTo>
                    <a:cubicBezTo>
                      <a:pt x="17" y="72"/>
                      <a:pt x="17" y="72"/>
                      <a:pt x="17" y="72"/>
                    </a:cubicBezTo>
                    <a:cubicBezTo>
                      <a:pt x="17" y="72"/>
                      <a:pt x="17" y="72"/>
                      <a:pt x="17" y="72"/>
                    </a:cubicBezTo>
                    <a:cubicBezTo>
                      <a:pt x="16" y="72"/>
                      <a:pt x="16" y="72"/>
                      <a:pt x="16" y="72"/>
                    </a:cubicBezTo>
                    <a:cubicBezTo>
                      <a:pt x="16" y="72"/>
                      <a:pt x="16" y="72"/>
                      <a:pt x="16" y="72"/>
                    </a:cubicBezTo>
                    <a:cubicBezTo>
                      <a:pt x="0" y="94"/>
                      <a:pt x="0" y="94"/>
                      <a:pt x="0" y="94"/>
                    </a:cubicBezTo>
                    <a:cubicBezTo>
                      <a:pt x="0" y="100"/>
                      <a:pt x="0" y="100"/>
                      <a:pt x="0" y="100"/>
                    </a:cubicBezTo>
                    <a:cubicBezTo>
                      <a:pt x="3" y="98"/>
                      <a:pt x="5" y="97"/>
                      <a:pt x="6" y="98"/>
                    </a:cubicBezTo>
                    <a:cubicBezTo>
                      <a:pt x="8" y="99"/>
                      <a:pt x="9" y="102"/>
                      <a:pt x="8" y="107"/>
                    </a:cubicBezTo>
                    <a:cubicBezTo>
                      <a:pt x="8" y="114"/>
                      <a:pt x="9" y="123"/>
                      <a:pt x="12" y="131"/>
                    </a:cubicBezTo>
                    <a:cubicBezTo>
                      <a:pt x="18" y="137"/>
                      <a:pt x="18" y="137"/>
                      <a:pt x="18" y="137"/>
                    </a:cubicBezTo>
                    <a:cubicBezTo>
                      <a:pt x="20" y="139"/>
                      <a:pt x="21" y="141"/>
                      <a:pt x="20" y="143"/>
                    </a:cubicBezTo>
                    <a:cubicBezTo>
                      <a:pt x="18" y="147"/>
                      <a:pt x="18" y="147"/>
                      <a:pt x="18" y="147"/>
                    </a:cubicBezTo>
                    <a:cubicBezTo>
                      <a:pt x="21" y="152"/>
                      <a:pt x="21" y="152"/>
                      <a:pt x="21" y="152"/>
                    </a:cubicBezTo>
                    <a:cubicBezTo>
                      <a:pt x="23" y="156"/>
                      <a:pt x="22" y="162"/>
                      <a:pt x="17" y="172"/>
                    </a:cubicBezTo>
                    <a:cubicBezTo>
                      <a:pt x="22" y="181"/>
                      <a:pt x="22" y="181"/>
                      <a:pt x="22" y="181"/>
                    </a:cubicBezTo>
                    <a:cubicBezTo>
                      <a:pt x="23" y="183"/>
                      <a:pt x="23" y="183"/>
                      <a:pt x="23" y="183"/>
                    </a:cubicBezTo>
                    <a:cubicBezTo>
                      <a:pt x="26" y="181"/>
                      <a:pt x="26" y="181"/>
                      <a:pt x="26" y="181"/>
                    </a:cubicBezTo>
                    <a:cubicBezTo>
                      <a:pt x="31" y="176"/>
                      <a:pt x="36" y="175"/>
                      <a:pt x="39" y="176"/>
                    </a:cubicBezTo>
                    <a:cubicBezTo>
                      <a:pt x="42" y="177"/>
                      <a:pt x="43" y="179"/>
                      <a:pt x="43" y="181"/>
                    </a:cubicBezTo>
                    <a:cubicBezTo>
                      <a:pt x="44" y="184"/>
                      <a:pt x="40" y="188"/>
                      <a:pt x="33" y="196"/>
                    </a:cubicBezTo>
                    <a:cubicBezTo>
                      <a:pt x="28" y="203"/>
                      <a:pt x="28" y="203"/>
                      <a:pt x="28" y="203"/>
                    </a:cubicBezTo>
                    <a:cubicBezTo>
                      <a:pt x="30" y="207"/>
                      <a:pt x="30" y="207"/>
                      <a:pt x="30" y="207"/>
                    </a:cubicBezTo>
                    <a:cubicBezTo>
                      <a:pt x="34" y="204"/>
                      <a:pt x="38" y="202"/>
                      <a:pt x="40" y="203"/>
                    </a:cubicBezTo>
                    <a:cubicBezTo>
                      <a:pt x="42" y="203"/>
                      <a:pt x="49" y="201"/>
                      <a:pt x="60" y="195"/>
                    </a:cubicBezTo>
                    <a:cubicBezTo>
                      <a:pt x="64" y="193"/>
                      <a:pt x="69" y="195"/>
                      <a:pt x="75" y="201"/>
                    </a:cubicBezTo>
                    <a:cubicBezTo>
                      <a:pt x="77" y="200"/>
                      <a:pt x="77" y="200"/>
                      <a:pt x="77" y="200"/>
                    </a:cubicBezTo>
                    <a:cubicBezTo>
                      <a:pt x="77" y="195"/>
                      <a:pt x="77" y="195"/>
                      <a:pt x="77" y="195"/>
                    </a:cubicBezTo>
                    <a:cubicBezTo>
                      <a:pt x="76" y="194"/>
                      <a:pt x="76" y="194"/>
                      <a:pt x="76" y="194"/>
                    </a:cubicBezTo>
                    <a:cubicBezTo>
                      <a:pt x="75" y="193"/>
                      <a:pt x="76" y="192"/>
                      <a:pt x="77" y="190"/>
                    </a:cubicBezTo>
                    <a:cubicBezTo>
                      <a:pt x="75" y="183"/>
                      <a:pt x="75" y="183"/>
                      <a:pt x="75" y="183"/>
                    </a:cubicBezTo>
                    <a:cubicBezTo>
                      <a:pt x="74" y="182"/>
                      <a:pt x="74" y="180"/>
                      <a:pt x="75" y="179"/>
                    </a:cubicBezTo>
                    <a:cubicBezTo>
                      <a:pt x="76" y="178"/>
                      <a:pt x="78" y="177"/>
                      <a:pt x="79" y="176"/>
                    </a:cubicBezTo>
                    <a:cubicBezTo>
                      <a:pt x="83" y="173"/>
                      <a:pt x="83" y="173"/>
                      <a:pt x="83" y="173"/>
                    </a:cubicBezTo>
                    <a:cubicBezTo>
                      <a:pt x="81" y="168"/>
                      <a:pt x="81" y="168"/>
                      <a:pt x="81" y="168"/>
                    </a:cubicBezTo>
                    <a:cubicBezTo>
                      <a:pt x="81" y="168"/>
                      <a:pt x="81" y="168"/>
                      <a:pt x="81" y="168"/>
                    </a:cubicBezTo>
                    <a:cubicBezTo>
                      <a:pt x="81" y="168"/>
                      <a:pt x="81" y="168"/>
                      <a:pt x="81" y="168"/>
                    </a:cubicBezTo>
                    <a:cubicBezTo>
                      <a:pt x="81" y="167"/>
                      <a:pt x="81" y="167"/>
                      <a:pt x="81" y="167"/>
                    </a:cubicBezTo>
                    <a:cubicBezTo>
                      <a:pt x="83" y="165"/>
                      <a:pt x="83" y="163"/>
                      <a:pt x="82" y="162"/>
                    </a:cubicBezTo>
                    <a:cubicBezTo>
                      <a:pt x="81" y="159"/>
                      <a:pt x="82" y="157"/>
                      <a:pt x="85" y="154"/>
                    </a:cubicBezTo>
                    <a:cubicBezTo>
                      <a:pt x="90" y="150"/>
                      <a:pt x="90" y="150"/>
                      <a:pt x="90" y="150"/>
                    </a:cubicBezTo>
                    <a:cubicBezTo>
                      <a:pt x="89" y="149"/>
                      <a:pt x="89" y="149"/>
                      <a:pt x="89" y="149"/>
                    </a:cubicBezTo>
                    <a:cubicBezTo>
                      <a:pt x="88" y="148"/>
                      <a:pt x="88" y="148"/>
                      <a:pt x="88" y="148"/>
                    </a:cubicBezTo>
                    <a:cubicBezTo>
                      <a:pt x="93" y="146"/>
                      <a:pt x="93" y="146"/>
                      <a:pt x="93" y="146"/>
                    </a:cubicBezTo>
                    <a:cubicBezTo>
                      <a:pt x="93" y="139"/>
                      <a:pt x="93" y="139"/>
                      <a:pt x="93" y="139"/>
                    </a:cubicBezTo>
                    <a:cubicBezTo>
                      <a:pt x="93" y="137"/>
                      <a:pt x="95" y="134"/>
                      <a:pt x="100" y="130"/>
                    </a:cubicBezTo>
                    <a:cubicBezTo>
                      <a:pt x="103" y="128"/>
                      <a:pt x="103" y="128"/>
                      <a:pt x="103" y="128"/>
                    </a:cubicBezTo>
                    <a:cubicBezTo>
                      <a:pt x="103" y="128"/>
                      <a:pt x="103" y="128"/>
                      <a:pt x="103" y="128"/>
                    </a:cubicBezTo>
                    <a:cubicBezTo>
                      <a:pt x="97" y="121"/>
                      <a:pt x="97" y="121"/>
                      <a:pt x="97" y="121"/>
                    </a:cubicBezTo>
                    <a:cubicBezTo>
                      <a:pt x="95" y="118"/>
                      <a:pt x="96" y="114"/>
                      <a:pt x="99" y="111"/>
                    </a:cubicBezTo>
                    <a:cubicBezTo>
                      <a:pt x="99" y="110"/>
                      <a:pt x="99" y="110"/>
                      <a:pt x="99" y="110"/>
                    </a:cubicBezTo>
                    <a:cubicBezTo>
                      <a:pt x="112" y="100"/>
                      <a:pt x="112" y="100"/>
                      <a:pt x="112" y="100"/>
                    </a:cubicBezTo>
                    <a:cubicBezTo>
                      <a:pt x="112" y="97"/>
                      <a:pt x="112" y="97"/>
                      <a:pt x="112" y="97"/>
                    </a:cubicBezTo>
                    <a:cubicBezTo>
                      <a:pt x="110" y="96"/>
                      <a:pt x="109" y="92"/>
                      <a:pt x="110" y="85"/>
                    </a:cubicBezTo>
                    <a:cubicBezTo>
                      <a:pt x="112" y="74"/>
                      <a:pt x="116" y="69"/>
                      <a:pt x="125" y="68"/>
                    </a:cubicBezTo>
                    <a:cubicBezTo>
                      <a:pt x="125" y="68"/>
                      <a:pt x="125" y="68"/>
                      <a:pt x="125" y="68"/>
                    </a:cubicBezTo>
                    <a:cubicBezTo>
                      <a:pt x="126" y="68"/>
                      <a:pt x="126" y="68"/>
                      <a:pt x="126" y="68"/>
                    </a:cubicBezTo>
                    <a:cubicBezTo>
                      <a:pt x="131" y="70"/>
                      <a:pt x="131" y="70"/>
                      <a:pt x="131" y="70"/>
                    </a:cubicBezTo>
                    <a:cubicBezTo>
                      <a:pt x="136" y="70"/>
                      <a:pt x="136" y="70"/>
                      <a:pt x="136" y="70"/>
                    </a:cubicBezTo>
                    <a:cubicBezTo>
                      <a:pt x="142" y="64"/>
                      <a:pt x="142" y="64"/>
                      <a:pt x="142" y="64"/>
                    </a:cubicBezTo>
                    <a:cubicBezTo>
                      <a:pt x="142" y="64"/>
                      <a:pt x="142" y="64"/>
                      <a:pt x="142" y="64"/>
                    </a:cubicBezTo>
                    <a:cubicBezTo>
                      <a:pt x="142" y="64"/>
                      <a:pt x="142" y="64"/>
                      <a:pt x="142" y="64"/>
                    </a:cubicBezTo>
                    <a:cubicBezTo>
                      <a:pt x="142" y="64"/>
                      <a:pt x="142" y="64"/>
                      <a:pt x="142" y="64"/>
                    </a:cubicBezTo>
                    <a:cubicBezTo>
                      <a:pt x="148" y="60"/>
                      <a:pt x="148" y="60"/>
                      <a:pt x="148" y="60"/>
                    </a:cubicBezTo>
                    <a:cubicBezTo>
                      <a:pt x="148" y="54"/>
                      <a:pt x="148" y="54"/>
                      <a:pt x="148" y="54"/>
                    </a:cubicBezTo>
                    <a:cubicBezTo>
                      <a:pt x="148" y="53"/>
                      <a:pt x="148" y="53"/>
                      <a:pt x="148" y="53"/>
                    </a:cubicBezTo>
                    <a:cubicBezTo>
                      <a:pt x="148" y="52"/>
                      <a:pt x="148" y="52"/>
                      <a:pt x="148" y="52"/>
                    </a:cubicBezTo>
                    <a:cubicBezTo>
                      <a:pt x="150" y="51"/>
                      <a:pt x="150" y="51"/>
                      <a:pt x="150" y="51"/>
                    </a:cubicBezTo>
                    <a:cubicBezTo>
                      <a:pt x="152" y="49"/>
                      <a:pt x="152" y="49"/>
                      <a:pt x="152" y="49"/>
                    </a:cubicBezTo>
                    <a:cubicBezTo>
                      <a:pt x="152" y="48"/>
                      <a:pt x="152" y="48"/>
                      <a:pt x="152" y="48"/>
                    </a:cubicBezTo>
                    <a:cubicBezTo>
                      <a:pt x="148" y="42"/>
                      <a:pt x="148" y="42"/>
                      <a:pt x="148" y="42"/>
                    </a:cubicBezTo>
                    <a:cubicBezTo>
                      <a:pt x="144" y="36"/>
                      <a:pt x="141" y="32"/>
                      <a:pt x="138" y="26"/>
                    </a:cubicBezTo>
                    <a:cubicBezTo>
                      <a:pt x="136" y="22"/>
                      <a:pt x="137" y="18"/>
                      <a:pt x="140" y="14"/>
                    </a:cubicBezTo>
                    <a:cubicBezTo>
                      <a:pt x="132" y="10"/>
                      <a:pt x="132" y="10"/>
                      <a:pt x="132" y="10"/>
                    </a:cubicBezTo>
                    <a:lnTo>
                      <a:pt x="120" y="8"/>
                    </a:lnTo>
                    <a:close/>
                  </a:path>
                </a:pathLst>
              </a:custGeom>
              <a:grpFill/>
              <a:ln>
                <a:noFill/>
              </a:ln>
            </p:spPr>
            <p:txBody>
              <a:bodyPr/>
              <a:lstStyle/>
              <a:p>
                <a:pPr>
                  <a:defRPr/>
                </a:pPr>
                <a:endParaRPr lang="zh-CN" altLang="en-US">
                  <a:solidFill>
                    <a:prstClr val="black"/>
                  </a:solidFill>
                  <a:latin typeface="Calibri"/>
                  <a:ea typeface="宋体"/>
                </a:endParaRPr>
              </a:p>
            </p:txBody>
          </p:sp>
          <p:sp>
            <p:nvSpPr>
              <p:cNvPr id="26" name="Freeform 22"/>
              <p:cNvSpPr/>
              <p:nvPr/>
            </p:nvSpPr>
            <p:spPr bwMode="auto">
              <a:xfrm>
                <a:off x="5135563" y="4555777"/>
                <a:ext cx="530225" cy="650875"/>
              </a:xfrm>
              <a:custGeom>
                <a:avLst/>
                <a:gdLst>
                  <a:gd name="T0" fmla="*/ 73 w 141"/>
                  <a:gd name="T1" fmla="*/ 8 h 173"/>
                  <a:gd name="T2" fmla="*/ 60 w 141"/>
                  <a:gd name="T3" fmla="*/ 20 h 173"/>
                  <a:gd name="T4" fmla="*/ 59 w 141"/>
                  <a:gd name="T5" fmla="*/ 21 h 173"/>
                  <a:gd name="T6" fmla="*/ 51 w 141"/>
                  <a:gd name="T7" fmla="*/ 21 h 173"/>
                  <a:gd name="T8" fmla="*/ 35 w 141"/>
                  <a:gd name="T9" fmla="*/ 31 h 173"/>
                  <a:gd name="T10" fmla="*/ 40 w 141"/>
                  <a:gd name="T11" fmla="*/ 34 h 173"/>
                  <a:gd name="T12" fmla="*/ 37 w 141"/>
                  <a:gd name="T13" fmla="*/ 47 h 173"/>
                  <a:gd name="T14" fmla="*/ 23 w 141"/>
                  <a:gd name="T15" fmla="*/ 59 h 173"/>
                  <a:gd name="T16" fmla="*/ 24 w 141"/>
                  <a:gd name="T17" fmla="*/ 68 h 173"/>
                  <a:gd name="T18" fmla="*/ 27 w 141"/>
                  <a:gd name="T19" fmla="*/ 77 h 173"/>
                  <a:gd name="T20" fmla="*/ 18 w 141"/>
                  <a:gd name="T21" fmla="*/ 93 h 173"/>
                  <a:gd name="T22" fmla="*/ 18 w 141"/>
                  <a:gd name="T23" fmla="*/ 94 h 173"/>
                  <a:gd name="T24" fmla="*/ 12 w 141"/>
                  <a:gd name="T25" fmla="*/ 101 h 173"/>
                  <a:gd name="T26" fmla="*/ 7 w 141"/>
                  <a:gd name="T27" fmla="*/ 106 h 173"/>
                  <a:gd name="T28" fmla="*/ 7 w 141"/>
                  <a:gd name="T29" fmla="*/ 122 h 173"/>
                  <a:gd name="T30" fmla="*/ 2 w 141"/>
                  <a:gd name="T31" fmla="*/ 126 h 173"/>
                  <a:gd name="T32" fmla="*/ 0 w 141"/>
                  <a:gd name="T33" fmla="*/ 128 h 173"/>
                  <a:gd name="T34" fmla="*/ 3 w 141"/>
                  <a:gd name="T35" fmla="*/ 137 h 173"/>
                  <a:gd name="T36" fmla="*/ 26 w 141"/>
                  <a:gd name="T37" fmla="*/ 137 h 173"/>
                  <a:gd name="T38" fmla="*/ 35 w 141"/>
                  <a:gd name="T39" fmla="*/ 146 h 173"/>
                  <a:gd name="T40" fmla="*/ 35 w 141"/>
                  <a:gd name="T41" fmla="*/ 147 h 173"/>
                  <a:gd name="T42" fmla="*/ 51 w 141"/>
                  <a:gd name="T43" fmla="*/ 172 h 173"/>
                  <a:gd name="T44" fmla="*/ 56 w 141"/>
                  <a:gd name="T45" fmla="*/ 161 h 173"/>
                  <a:gd name="T46" fmla="*/ 68 w 141"/>
                  <a:gd name="T47" fmla="*/ 169 h 173"/>
                  <a:gd name="T48" fmla="*/ 76 w 141"/>
                  <a:gd name="T49" fmla="*/ 146 h 173"/>
                  <a:gd name="T50" fmla="*/ 78 w 141"/>
                  <a:gd name="T51" fmla="*/ 146 h 173"/>
                  <a:gd name="T52" fmla="*/ 85 w 141"/>
                  <a:gd name="T53" fmla="*/ 141 h 173"/>
                  <a:gd name="T54" fmla="*/ 85 w 141"/>
                  <a:gd name="T55" fmla="*/ 139 h 173"/>
                  <a:gd name="T56" fmla="*/ 97 w 141"/>
                  <a:gd name="T57" fmla="*/ 139 h 173"/>
                  <a:gd name="T58" fmla="*/ 103 w 141"/>
                  <a:gd name="T59" fmla="*/ 112 h 173"/>
                  <a:gd name="T60" fmla="*/ 114 w 141"/>
                  <a:gd name="T61" fmla="*/ 110 h 173"/>
                  <a:gd name="T62" fmla="*/ 109 w 141"/>
                  <a:gd name="T63" fmla="*/ 105 h 173"/>
                  <a:gd name="T64" fmla="*/ 117 w 141"/>
                  <a:gd name="T65" fmla="*/ 98 h 173"/>
                  <a:gd name="T66" fmla="*/ 123 w 141"/>
                  <a:gd name="T67" fmla="*/ 100 h 173"/>
                  <a:gd name="T68" fmla="*/ 119 w 141"/>
                  <a:gd name="T69" fmla="*/ 92 h 173"/>
                  <a:gd name="T70" fmla="*/ 123 w 141"/>
                  <a:gd name="T71" fmla="*/ 90 h 173"/>
                  <a:gd name="T72" fmla="*/ 118 w 141"/>
                  <a:gd name="T73" fmla="*/ 79 h 173"/>
                  <a:gd name="T74" fmla="*/ 119 w 141"/>
                  <a:gd name="T75" fmla="*/ 78 h 173"/>
                  <a:gd name="T76" fmla="*/ 131 w 141"/>
                  <a:gd name="T77" fmla="*/ 68 h 173"/>
                  <a:gd name="T78" fmla="*/ 121 w 141"/>
                  <a:gd name="T79" fmla="*/ 55 h 173"/>
                  <a:gd name="T80" fmla="*/ 133 w 141"/>
                  <a:gd name="T81" fmla="*/ 50 h 173"/>
                  <a:gd name="T82" fmla="*/ 139 w 141"/>
                  <a:gd name="T83" fmla="*/ 43 h 173"/>
                  <a:gd name="T84" fmla="*/ 135 w 141"/>
                  <a:gd name="T85" fmla="*/ 34 h 173"/>
                  <a:gd name="T86" fmla="*/ 135 w 141"/>
                  <a:gd name="T87" fmla="*/ 33 h 173"/>
                  <a:gd name="T88" fmla="*/ 135 w 141"/>
                  <a:gd name="T89" fmla="*/ 30 h 173"/>
                  <a:gd name="T90" fmla="*/ 133 w 141"/>
                  <a:gd name="T91" fmla="*/ 30 h 173"/>
                  <a:gd name="T92" fmla="*/ 117 w 141"/>
                  <a:gd name="T93" fmla="*/ 28 h 173"/>
                  <a:gd name="T94" fmla="*/ 117 w 141"/>
                  <a:gd name="T95" fmla="*/ 28 h 173"/>
                  <a:gd name="T96" fmla="*/ 113 w 141"/>
                  <a:gd name="T97" fmla="*/ 23 h 173"/>
                  <a:gd name="T98" fmla="*/ 93 w 141"/>
                  <a:gd name="T99" fmla="*/ 31 h 173"/>
                  <a:gd name="T100" fmla="*/ 85 w 141"/>
                  <a:gd name="T101" fmla="*/ 16 h 173"/>
                  <a:gd name="T102" fmla="*/ 73 w 141"/>
                  <a:gd name="T103" fmla="*/ 1 h 173"/>
                  <a:gd name="T104" fmla="*/ 73 w 141"/>
                  <a:gd name="T105" fmla="*/ 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1" h="173">
                    <a:moveTo>
                      <a:pt x="73" y="8"/>
                    </a:moveTo>
                    <a:cubicBezTo>
                      <a:pt x="73" y="8"/>
                      <a:pt x="73" y="8"/>
                      <a:pt x="73" y="8"/>
                    </a:cubicBezTo>
                    <a:cubicBezTo>
                      <a:pt x="66" y="13"/>
                      <a:pt x="66" y="13"/>
                      <a:pt x="66" y="13"/>
                    </a:cubicBezTo>
                    <a:cubicBezTo>
                      <a:pt x="60" y="20"/>
                      <a:pt x="60" y="20"/>
                      <a:pt x="60" y="20"/>
                    </a:cubicBezTo>
                    <a:cubicBezTo>
                      <a:pt x="59" y="20"/>
                      <a:pt x="59" y="20"/>
                      <a:pt x="59" y="20"/>
                    </a:cubicBezTo>
                    <a:cubicBezTo>
                      <a:pt x="59" y="21"/>
                      <a:pt x="59" y="21"/>
                      <a:pt x="59" y="21"/>
                    </a:cubicBezTo>
                    <a:cubicBezTo>
                      <a:pt x="51" y="21"/>
                      <a:pt x="51" y="21"/>
                      <a:pt x="51" y="21"/>
                    </a:cubicBezTo>
                    <a:cubicBezTo>
                      <a:pt x="51" y="21"/>
                      <a:pt x="51" y="21"/>
                      <a:pt x="51" y="21"/>
                    </a:cubicBezTo>
                    <a:cubicBezTo>
                      <a:pt x="46" y="18"/>
                      <a:pt x="46" y="18"/>
                      <a:pt x="46" y="18"/>
                    </a:cubicBezTo>
                    <a:cubicBezTo>
                      <a:pt x="40" y="20"/>
                      <a:pt x="37" y="24"/>
                      <a:pt x="35" y="31"/>
                    </a:cubicBezTo>
                    <a:cubicBezTo>
                      <a:pt x="35" y="38"/>
                      <a:pt x="35" y="38"/>
                      <a:pt x="35" y="38"/>
                    </a:cubicBezTo>
                    <a:cubicBezTo>
                      <a:pt x="40" y="34"/>
                      <a:pt x="40" y="34"/>
                      <a:pt x="40" y="34"/>
                    </a:cubicBezTo>
                    <a:cubicBezTo>
                      <a:pt x="37" y="47"/>
                      <a:pt x="37" y="47"/>
                      <a:pt x="37" y="47"/>
                    </a:cubicBezTo>
                    <a:cubicBezTo>
                      <a:pt x="37" y="47"/>
                      <a:pt x="37" y="47"/>
                      <a:pt x="37" y="47"/>
                    </a:cubicBezTo>
                    <a:cubicBezTo>
                      <a:pt x="37" y="48"/>
                      <a:pt x="37" y="48"/>
                      <a:pt x="37" y="48"/>
                    </a:cubicBezTo>
                    <a:cubicBezTo>
                      <a:pt x="23" y="59"/>
                      <a:pt x="23" y="59"/>
                      <a:pt x="23" y="59"/>
                    </a:cubicBezTo>
                    <a:cubicBezTo>
                      <a:pt x="21" y="62"/>
                      <a:pt x="21" y="64"/>
                      <a:pt x="21" y="65"/>
                    </a:cubicBezTo>
                    <a:cubicBezTo>
                      <a:pt x="24" y="68"/>
                      <a:pt x="24" y="68"/>
                      <a:pt x="24" y="68"/>
                    </a:cubicBezTo>
                    <a:cubicBezTo>
                      <a:pt x="27" y="70"/>
                      <a:pt x="28" y="72"/>
                      <a:pt x="28" y="74"/>
                    </a:cubicBezTo>
                    <a:cubicBezTo>
                      <a:pt x="28" y="75"/>
                      <a:pt x="27" y="76"/>
                      <a:pt x="27" y="77"/>
                    </a:cubicBezTo>
                    <a:cubicBezTo>
                      <a:pt x="18" y="84"/>
                      <a:pt x="18" y="84"/>
                      <a:pt x="18" y="84"/>
                    </a:cubicBezTo>
                    <a:cubicBezTo>
                      <a:pt x="19" y="86"/>
                      <a:pt x="19" y="89"/>
                      <a:pt x="18" y="93"/>
                    </a:cubicBezTo>
                    <a:cubicBezTo>
                      <a:pt x="18" y="94"/>
                      <a:pt x="18" y="94"/>
                      <a:pt x="18" y="94"/>
                    </a:cubicBezTo>
                    <a:cubicBezTo>
                      <a:pt x="18" y="94"/>
                      <a:pt x="18" y="94"/>
                      <a:pt x="18" y="94"/>
                    </a:cubicBezTo>
                    <a:cubicBezTo>
                      <a:pt x="15" y="96"/>
                      <a:pt x="15" y="96"/>
                      <a:pt x="15" y="96"/>
                    </a:cubicBezTo>
                    <a:cubicBezTo>
                      <a:pt x="15" y="98"/>
                      <a:pt x="14" y="99"/>
                      <a:pt x="12" y="101"/>
                    </a:cubicBezTo>
                    <a:cubicBezTo>
                      <a:pt x="7" y="105"/>
                      <a:pt x="7" y="105"/>
                      <a:pt x="7" y="105"/>
                    </a:cubicBezTo>
                    <a:cubicBezTo>
                      <a:pt x="7" y="106"/>
                      <a:pt x="7" y="106"/>
                      <a:pt x="7" y="106"/>
                    </a:cubicBezTo>
                    <a:cubicBezTo>
                      <a:pt x="8" y="108"/>
                      <a:pt x="8" y="110"/>
                      <a:pt x="7" y="114"/>
                    </a:cubicBezTo>
                    <a:cubicBezTo>
                      <a:pt x="9" y="118"/>
                      <a:pt x="9" y="120"/>
                      <a:pt x="7" y="122"/>
                    </a:cubicBezTo>
                    <a:cubicBezTo>
                      <a:pt x="3" y="126"/>
                      <a:pt x="3" y="126"/>
                      <a:pt x="3" y="126"/>
                    </a:cubicBezTo>
                    <a:cubicBezTo>
                      <a:pt x="2" y="126"/>
                      <a:pt x="2" y="126"/>
                      <a:pt x="2" y="126"/>
                    </a:cubicBezTo>
                    <a:cubicBezTo>
                      <a:pt x="0" y="127"/>
                      <a:pt x="0" y="127"/>
                      <a:pt x="0" y="127"/>
                    </a:cubicBezTo>
                    <a:cubicBezTo>
                      <a:pt x="0" y="128"/>
                      <a:pt x="0" y="128"/>
                      <a:pt x="0" y="128"/>
                    </a:cubicBezTo>
                    <a:cubicBezTo>
                      <a:pt x="3" y="137"/>
                      <a:pt x="3" y="137"/>
                      <a:pt x="3" y="137"/>
                    </a:cubicBezTo>
                    <a:cubicBezTo>
                      <a:pt x="3" y="137"/>
                      <a:pt x="3" y="137"/>
                      <a:pt x="3" y="137"/>
                    </a:cubicBezTo>
                    <a:cubicBezTo>
                      <a:pt x="10" y="136"/>
                      <a:pt x="17" y="136"/>
                      <a:pt x="25" y="137"/>
                    </a:cubicBezTo>
                    <a:cubicBezTo>
                      <a:pt x="26" y="137"/>
                      <a:pt x="26" y="137"/>
                      <a:pt x="26" y="137"/>
                    </a:cubicBezTo>
                    <a:cubicBezTo>
                      <a:pt x="26" y="138"/>
                      <a:pt x="26" y="138"/>
                      <a:pt x="26" y="138"/>
                    </a:cubicBezTo>
                    <a:cubicBezTo>
                      <a:pt x="35" y="146"/>
                      <a:pt x="35" y="146"/>
                      <a:pt x="35" y="146"/>
                    </a:cubicBezTo>
                    <a:cubicBezTo>
                      <a:pt x="35" y="147"/>
                      <a:pt x="35" y="147"/>
                      <a:pt x="35" y="147"/>
                    </a:cubicBezTo>
                    <a:cubicBezTo>
                      <a:pt x="35" y="147"/>
                      <a:pt x="35" y="147"/>
                      <a:pt x="35" y="147"/>
                    </a:cubicBezTo>
                    <a:cubicBezTo>
                      <a:pt x="41" y="162"/>
                      <a:pt x="41" y="162"/>
                      <a:pt x="41" y="162"/>
                    </a:cubicBezTo>
                    <a:cubicBezTo>
                      <a:pt x="51" y="172"/>
                      <a:pt x="51" y="172"/>
                      <a:pt x="51" y="172"/>
                    </a:cubicBezTo>
                    <a:cubicBezTo>
                      <a:pt x="56" y="173"/>
                      <a:pt x="56" y="173"/>
                      <a:pt x="56" y="173"/>
                    </a:cubicBezTo>
                    <a:cubicBezTo>
                      <a:pt x="56" y="161"/>
                      <a:pt x="56" y="161"/>
                      <a:pt x="56" y="161"/>
                    </a:cubicBezTo>
                    <a:cubicBezTo>
                      <a:pt x="66" y="171"/>
                      <a:pt x="66" y="171"/>
                      <a:pt x="66" y="171"/>
                    </a:cubicBezTo>
                    <a:cubicBezTo>
                      <a:pt x="68" y="169"/>
                      <a:pt x="68" y="169"/>
                      <a:pt x="68" y="169"/>
                    </a:cubicBezTo>
                    <a:cubicBezTo>
                      <a:pt x="75" y="154"/>
                      <a:pt x="75" y="154"/>
                      <a:pt x="75" y="154"/>
                    </a:cubicBezTo>
                    <a:cubicBezTo>
                      <a:pt x="76" y="146"/>
                      <a:pt x="76" y="146"/>
                      <a:pt x="76" y="146"/>
                    </a:cubicBezTo>
                    <a:cubicBezTo>
                      <a:pt x="77" y="146"/>
                      <a:pt x="77" y="146"/>
                      <a:pt x="77" y="146"/>
                    </a:cubicBezTo>
                    <a:cubicBezTo>
                      <a:pt x="78" y="146"/>
                      <a:pt x="78" y="146"/>
                      <a:pt x="78" y="146"/>
                    </a:cubicBezTo>
                    <a:cubicBezTo>
                      <a:pt x="86" y="147"/>
                      <a:pt x="86" y="147"/>
                      <a:pt x="86" y="147"/>
                    </a:cubicBezTo>
                    <a:cubicBezTo>
                      <a:pt x="85" y="141"/>
                      <a:pt x="85" y="141"/>
                      <a:pt x="85" y="141"/>
                    </a:cubicBezTo>
                    <a:cubicBezTo>
                      <a:pt x="85" y="140"/>
                      <a:pt x="85" y="140"/>
                      <a:pt x="85" y="140"/>
                    </a:cubicBezTo>
                    <a:cubicBezTo>
                      <a:pt x="85" y="139"/>
                      <a:pt x="85" y="139"/>
                      <a:pt x="85" y="139"/>
                    </a:cubicBezTo>
                    <a:cubicBezTo>
                      <a:pt x="87" y="139"/>
                      <a:pt x="87" y="139"/>
                      <a:pt x="87" y="139"/>
                    </a:cubicBezTo>
                    <a:cubicBezTo>
                      <a:pt x="97" y="139"/>
                      <a:pt x="97" y="139"/>
                      <a:pt x="97" y="139"/>
                    </a:cubicBezTo>
                    <a:cubicBezTo>
                      <a:pt x="102" y="134"/>
                      <a:pt x="104" y="130"/>
                      <a:pt x="104" y="126"/>
                    </a:cubicBezTo>
                    <a:cubicBezTo>
                      <a:pt x="103" y="112"/>
                      <a:pt x="103" y="112"/>
                      <a:pt x="103" y="112"/>
                    </a:cubicBezTo>
                    <a:cubicBezTo>
                      <a:pt x="111" y="114"/>
                      <a:pt x="111" y="114"/>
                      <a:pt x="111" y="114"/>
                    </a:cubicBezTo>
                    <a:cubicBezTo>
                      <a:pt x="114" y="110"/>
                      <a:pt x="114" y="110"/>
                      <a:pt x="114" y="110"/>
                    </a:cubicBezTo>
                    <a:cubicBezTo>
                      <a:pt x="110" y="106"/>
                      <a:pt x="110" y="106"/>
                      <a:pt x="110" y="106"/>
                    </a:cubicBezTo>
                    <a:cubicBezTo>
                      <a:pt x="109" y="105"/>
                      <a:pt x="109" y="105"/>
                      <a:pt x="109" y="105"/>
                    </a:cubicBezTo>
                    <a:cubicBezTo>
                      <a:pt x="117" y="97"/>
                      <a:pt x="117" y="97"/>
                      <a:pt x="117" y="97"/>
                    </a:cubicBezTo>
                    <a:cubicBezTo>
                      <a:pt x="117" y="98"/>
                      <a:pt x="117" y="98"/>
                      <a:pt x="117" y="98"/>
                    </a:cubicBezTo>
                    <a:cubicBezTo>
                      <a:pt x="118" y="98"/>
                      <a:pt x="118" y="98"/>
                      <a:pt x="118" y="98"/>
                    </a:cubicBezTo>
                    <a:cubicBezTo>
                      <a:pt x="123" y="100"/>
                      <a:pt x="123" y="100"/>
                      <a:pt x="123" y="100"/>
                    </a:cubicBezTo>
                    <a:cubicBezTo>
                      <a:pt x="123" y="99"/>
                      <a:pt x="123" y="99"/>
                      <a:pt x="123" y="99"/>
                    </a:cubicBezTo>
                    <a:cubicBezTo>
                      <a:pt x="119" y="92"/>
                      <a:pt x="119" y="92"/>
                      <a:pt x="119" y="92"/>
                    </a:cubicBezTo>
                    <a:cubicBezTo>
                      <a:pt x="121" y="91"/>
                      <a:pt x="121" y="91"/>
                      <a:pt x="121" y="91"/>
                    </a:cubicBezTo>
                    <a:cubicBezTo>
                      <a:pt x="123" y="90"/>
                      <a:pt x="123" y="90"/>
                      <a:pt x="123" y="90"/>
                    </a:cubicBezTo>
                    <a:cubicBezTo>
                      <a:pt x="122" y="87"/>
                      <a:pt x="122" y="87"/>
                      <a:pt x="122" y="87"/>
                    </a:cubicBezTo>
                    <a:cubicBezTo>
                      <a:pt x="118" y="79"/>
                      <a:pt x="118" y="79"/>
                      <a:pt x="118" y="79"/>
                    </a:cubicBezTo>
                    <a:cubicBezTo>
                      <a:pt x="119" y="79"/>
                      <a:pt x="119" y="79"/>
                      <a:pt x="119" y="79"/>
                    </a:cubicBezTo>
                    <a:cubicBezTo>
                      <a:pt x="119" y="78"/>
                      <a:pt x="119" y="78"/>
                      <a:pt x="119" y="78"/>
                    </a:cubicBezTo>
                    <a:cubicBezTo>
                      <a:pt x="130" y="72"/>
                      <a:pt x="130" y="72"/>
                      <a:pt x="130" y="72"/>
                    </a:cubicBezTo>
                    <a:cubicBezTo>
                      <a:pt x="131" y="68"/>
                      <a:pt x="131" y="68"/>
                      <a:pt x="131" y="68"/>
                    </a:cubicBezTo>
                    <a:cubicBezTo>
                      <a:pt x="121" y="63"/>
                      <a:pt x="117" y="59"/>
                      <a:pt x="117" y="57"/>
                    </a:cubicBezTo>
                    <a:cubicBezTo>
                      <a:pt x="118" y="55"/>
                      <a:pt x="119" y="55"/>
                      <a:pt x="121" y="55"/>
                    </a:cubicBezTo>
                    <a:cubicBezTo>
                      <a:pt x="133" y="57"/>
                      <a:pt x="133" y="57"/>
                      <a:pt x="133" y="57"/>
                    </a:cubicBezTo>
                    <a:cubicBezTo>
                      <a:pt x="133" y="50"/>
                      <a:pt x="133" y="50"/>
                      <a:pt x="133" y="50"/>
                    </a:cubicBezTo>
                    <a:cubicBezTo>
                      <a:pt x="133" y="49"/>
                      <a:pt x="133" y="49"/>
                      <a:pt x="133" y="49"/>
                    </a:cubicBezTo>
                    <a:cubicBezTo>
                      <a:pt x="139" y="43"/>
                      <a:pt x="139" y="43"/>
                      <a:pt x="139" y="43"/>
                    </a:cubicBezTo>
                    <a:cubicBezTo>
                      <a:pt x="141" y="38"/>
                      <a:pt x="141" y="38"/>
                      <a:pt x="141" y="38"/>
                    </a:cubicBezTo>
                    <a:cubicBezTo>
                      <a:pt x="138" y="38"/>
                      <a:pt x="137" y="36"/>
                      <a:pt x="135" y="34"/>
                    </a:cubicBezTo>
                    <a:cubicBezTo>
                      <a:pt x="135" y="34"/>
                      <a:pt x="135" y="34"/>
                      <a:pt x="135" y="34"/>
                    </a:cubicBezTo>
                    <a:cubicBezTo>
                      <a:pt x="135" y="33"/>
                      <a:pt x="135" y="33"/>
                      <a:pt x="135" y="33"/>
                    </a:cubicBezTo>
                    <a:cubicBezTo>
                      <a:pt x="135" y="31"/>
                      <a:pt x="135" y="31"/>
                      <a:pt x="135" y="31"/>
                    </a:cubicBezTo>
                    <a:cubicBezTo>
                      <a:pt x="135" y="30"/>
                      <a:pt x="135" y="30"/>
                      <a:pt x="135" y="30"/>
                    </a:cubicBezTo>
                    <a:cubicBezTo>
                      <a:pt x="134" y="30"/>
                      <a:pt x="134" y="30"/>
                      <a:pt x="134" y="30"/>
                    </a:cubicBezTo>
                    <a:cubicBezTo>
                      <a:pt x="133" y="30"/>
                      <a:pt x="133" y="30"/>
                      <a:pt x="133" y="30"/>
                    </a:cubicBezTo>
                    <a:cubicBezTo>
                      <a:pt x="133" y="32"/>
                      <a:pt x="131" y="33"/>
                      <a:pt x="128" y="33"/>
                    </a:cubicBezTo>
                    <a:cubicBezTo>
                      <a:pt x="123" y="33"/>
                      <a:pt x="120" y="31"/>
                      <a:pt x="117" y="28"/>
                    </a:cubicBezTo>
                    <a:cubicBezTo>
                      <a:pt x="117" y="28"/>
                      <a:pt x="117" y="28"/>
                      <a:pt x="117" y="28"/>
                    </a:cubicBezTo>
                    <a:cubicBezTo>
                      <a:pt x="117" y="28"/>
                      <a:pt x="117" y="28"/>
                      <a:pt x="117" y="28"/>
                    </a:cubicBezTo>
                    <a:cubicBezTo>
                      <a:pt x="113" y="22"/>
                      <a:pt x="113" y="22"/>
                      <a:pt x="113" y="22"/>
                    </a:cubicBezTo>
                    <a:cubicBezTo>
                      <a:pt x="113" y="23"/>
                      <a:pt x="113" y="23"/>
                      <a:pt x="113" y="23"/>
                    </a:cubicBezTo>
                    <a:cubicBezTo>
                      <a:pt x="112" y="25"/>
                      <a:pt x="111" y="28"/>
                      <a:pt x="108" y="30"/>
                    </a:cubicBezTo>
                    <a:cubicBezTo>
                      <a:pt x="103" y="32"/>
                      <a:pt x="98" y="33"/>
                      <a:pt x="93" y="31"/>
                    </a:cubicBezTo>
                    <a:cubicBezTo>
                      <a:pt x="90" y="30"/>
                      <a:pt x="88" y="27"/>
                      <a:pt x="87" y="24"/>
                    </a:cubicBezTo>
                    <a:cubicBezTo>
                      <a:pt x="85" y="16"/>
                      <a:pt x="85" y="16"/>
                      <a:pt x="85" y="16"/>
                    </a:cubicBezTo>
                    <a:cubicBezTo>
                      <a:pt x="84" y="8"/>
                      <a:pt x="83" y="4"/>
                      <a:pt x="80" y="2"/>
                    </a:cubicBezTo>
                    <a:cubicBezTo>
                      <a:pt x="78" y="1"/>
                      <a:pt x="75" y="0"/>
                      <a:pt x="73" y="1"/>
                    </a:cubicBezTo>
                    <a:cubicBezTo>
                      <a:pt x="74" y="8"/>
                      <a:pt x="74" y="8"/>
                      <a:pt x="74" y="8"/>
                    </a:cubicBezTo>
                    <a:lnTo>
                      <a:pt x="73" y="8"/>
                    </a:lnTo>
                    <a:close/>
                  </a:path>
                </a:pathLst>
              </a:custGeom>
              <a:grpFill/>
              <a:ln>
                <a:noFill/>
              </a:ln>
            </p:spPr>
            <p:txBody>
              <a:bodyPr/>
              <a:lstStyle/>
              <a:p>
                <a:pPr>
                  <a:defRPr/>
                </a:pPr>
                <a:endParaRPr lang="zh-CN" altLang="en-US">
                  <a:solidFill>
                    <a:prstClr val="black"/>
                  </a:solidFill>
                  <a:latin typeface="Calibri"/>
                  <a:ea typeface="宋体"/>
                </a:endParaRPr>
              </a:p>
            </p:txBody>
          </p:sp>
          <p:sp>
            <p:nvSpPr>
              <p:cNvPr id="27" name="Freeform 23"/>
              <p:cNvSpPr/>
              <p:nvPr/>
            </p:nvSpPr>
            <p:spPr bwMode="auto">
              <a:xfrm>
                <a:off x="5368926" y="4150965"/>
                <a:ext cx="458788" cy="525463"/>
              </a:xfrm>
              <a:custGeom>
                <a:avLst/>
                <a:gdLst>
                  <a:gd name="T0" fmla="*/ 64 w 122"/>
                  <a:gd name="T1" fmla="*/ 6 h 140"/>
                  <a:gd name="T2" fmla="*/ 43 w 122"/>
                  <a:gd name="T3" fmla="*/ 2 h 140"/>
                  <a:gd name="T4" fmla="*/ 38 w 122"/>
                  <a:gd name="T5" fmla="*/ 26 h 140"/>
                  <a:gd name="T6" fmla="*/ 28 w 122"/>
                  <a:gd name="T7" fmla="*/ 32 h 140"/>
                  <a:gd name="T8" fmla="*/ 23 w 122"/>
                  <a:gd name="T9" fmla="*/ 41 h 140"/>
                  <a:gd name="T10" fmla="*/ 17 w 122"/>
                  <a:gd name="T11" fmla="*/ 53 h 140"/>
                  <a:gd name="T12" fmla="*/ 6 w 122"/>
                  <a:gd name="T13" fmla="*/ 68 h 140"/>
                  <a:gd name="T14" fmla="*/ 1 w 122"/>
                  <a:gd name="T15" fmla="*/ 78 h 140"/>
                  <a:gd name="T16" fmla="*/ 11 w 122"/>
                  <a:gd name="T17" fmla="*/ 93 h 140"/>
                  <a:gd name="T18" fmla="*/ 16 w 122"/>
                  <a:gd name="T19" fmla="*/ 101 h 140"/>
                  <a:gd name="T20" fmla="*/ 16 w 122"/>
                  <a:gd name="T21" fmla="*/ 102 h 140"/>
                  <a:gd name="T22" fmla="*/ 16 w 122"/>
                  <a:gd name="T23" fmla="*/ 104 h 140"/>
                  <a:gd name="T24" fmla="*/ 15 w 122"/>
                  <a:gd name="T25" fmla="*/ 105 h 140"/>
                  <a:gd name="T26" fmla="*/ 27 w 122"/>
                  <a:gd name="T27" fmla="*/ 123 h 140"/>
                  <a:gd name="T28" fmla="*/ 33 w 122"/>
                  <a:gd name="T29" fmla="*/ 135 h 140"/>
                  <a:gd name="T30" fmla="*/ 46 w 122"/>
                  <a:gd name="T31" fmla="*/ 130 h 140"/>
                  <a:gd name="T32" fmla="*/ 46 w 122"/>
                  <a:gd name="T33" fmla="*/ 129 h 140"/>
                  <a:gd name="T34" fmla="*/ 53 w 122"/>
                  <a:gd name="T35" fmla="*/ 125 h 140"/>
                  <a:gd name="T36" fmla="*/ 66 w 122"/>
                  <a:gd name="T37" fmla="*/ 136 h 140"/>
                  <a:gd name="T38" fmla="*/ 68 w 122"/>
                  <a:gd name="T39" fmla="*/ 136 h 140"/>
                  <a:gd name="T40" fmla="*/ 74 w 122"/>
                  <a:gd name="T41" fmla="*/ 134 h 140"/>
                  <a:gd name="T42" fmla="*/ 76 w 122"/>
                  <a:gd name="T43" fmla="*/ 134 h 140"/>
                  <a:gd name="T44" fmla="*/ 84 w 122"/>
                  <a:gd name="T45" fmla="*/ 140 h 140"/>
                  <a:gd name="T46" fmla="*/ 85 w 122"/>
                  <a:gd name="T47" fmla="*/ 124 h 140"/>
                  <a:gd name="T48" fmla="*/ 86 w 122"/>
                  <a:gd name="T49" fmla="*/ 123 h 140"/>
                  <a:gd name="T50" fmla="*/ 89 w 122"/>
                  <a:gd name="T51" fmla="*/ 113 h 140"/>
                  <a:gd name="T52" fmla="*/ 88 w 122"/>
                  <a:gd name="T53" fmla="*/ 111 h 140"/>
                  <a:gd name="T54" fmla="*/ 90 w 122"/>
                  <a:gd name="T55" fmla="*/ 110 h 140"/>
                  <a:gd name="T56" fmla="*/ 101 w 122"/>
                  <a:gd name="T57" fmla="*/ 94 h 140"/>
                  <a:gd name="T58" fmla="*/ 103 w 122"/>
                  <a:gd name="T59" fmla="*/ 94 h 140"/>
                  <a:gd name="T60" fmla="*/ 103 w 122"/>
                  <a:gd name="T61" fmla="*/ 102 h 140"/>
                  <a:gd name="T62" fmla="*/ 115 w 122"/>
                  <a:gd name="T63" fmla="*/ 92 h 140"/>
                  <a:gd name="T64" fmla="*/ 112 w 122"/>
                  <a:gd name="T65" fmla="*/ 86 h 140"/>
                  <a:gd name="T66" fmla="*/ 115 w 122"/>
                  <a:gd name="T67" fmla="*/ 68 h 140"/>
                  <a:gd name="T68" fmla="*/ 109 w 122"/>
                  <a:gd name="T69" fmla="*/ 68 h 140"/>
                  <a:gd name="T70" fmla="*/ 108 w 122"/>
                  <a:gd name="T71" fmla="*/ 67 h 140"/>
                  <a:gd name="T72" fmla="*/ 106 w 122"/>
                  <a:gd name="T73" fmla="*/ 58 h 140"/>
                  <a:gd name="T74" fmla="*/ 122 w 122"/>
                  <a:gd name="T75" fmla="*/ 58 h 140"/>
                  <a:gd name="T76" fmla="*/ 109 w 122"/>
                  <a:gd name="T77" fmla="*/ 43 h 140"/>
                  <a:gd name="T78" fmla="*/ 117 w 122"/>
                  <a:gd name="T79" fmla="*/ 33 h 140"/>
                  <a:gd name="T80" fmla="*/ 111 w 122"/>
                  <a:gd name="T81" fmla="*/ 34 h 140"/>
                  <a:gd name="T82" fmla="*/ 111 w 122"/>
                  <a:gd name="T83" fmla="*/ 33 h 140"/>
                  <a:gd name="T84" fmla="*/ 103 w 122"/>
                  <a:gd name="T85" fmla="*/ 24 h 140"/>
                  <a:gd name="T86" fmla="*/ 81 w 122"/>
                  <a:gd name="T87" fmla="*/ 32 h 140"/>
                  <a:gd name="T88" fmla="*/ 79 w 122"/>
                  <a:gd name="T89" fmla="*/ 32 h 140"/>
                  <a:gd name="T90" fmla="*/ 78 w 122"/>
                  <a:gd name="T91" fmla="*/ 18 h 140"/>
                  <a:gd name="T92" fmla="*/ 82 w 122"/>
                  <a:gd name="T9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 h="140">
                    <a:moveTo>
                      <a:pt x="75" y="2"/>
                    </a:moveTo>
                    <a:cubicBezTo>
                      <a:pt x="70" y="4"/>
                      <a:pt x="67" y="5"/>
                      <a:pt x="64" y="6"/>
                    </a:cubicBezTo>
                    <a:cubicBezTo>
                      <a:pt x="61" y="6"/>
                      <a:pt x="57" y="5"/>
                      <a:pt x="52" y="3"/>
                    </a:cubicBezTo>
                    <a:cubicBezTo>
                      <a:pt x="43" y="2"/>
                      <a:pt x="43" y="2"/>
                      <a:pt x="43" y="2"/>
                    </a:cubicBezTo>
                    <a:cubicBezTo>
                      <a:pt x="40" y="3"/>
                      <a:pt x="37" y="7"/>
                      <a:pt x="32" y="14"/>
                    </a:cubicBezTo>
                    <a:cubicBezTo>
                      <a:pt x="38" y="26"/>
                      <a:pt x="38" y="26"/>
                      <a:pt x="38" y="26"/>
                    </a:cubicBezTo>
                    <a:cubicBezTo>
                      <a:pt x="28" y="32"/>
                      <a:pt x="28" y="32"/>
                      <a:pt x="28" y="32"/>
                    </a:cubicBezTo>
                    <a:cubicBezTo>
                      <a:pt x="28" y="32"/>
                      <a:pt x="28" y="32"/>
                      <a:pt x="28" y="32"/>
                    </a:cubicBezTo>
                    <a:cubicBezTo>
                      <a:pt x="20" y="30"/>
                      <a:pt x="20" y="30"/>
                      <a:pt x="20" y="30"/>
                    </a:cubicBezTo>
                    <a:cubicBezTo>
                      <a:pt x="23" y="36"/>
                      <a:pt x="24" y="39"/>
                      <a:pt x="23" y="41"/>
                    </a:cubicBezTo>
                    <a:cubicBezTo>
                      <a:pt x="22" y="44"/>
                      <a:pt x="22" y="44"/>
                      <a:pt x="22" y="44"/>
                    </a:cubicBezTo>
                    <a:cubicBezTo>
                      <a:pt x="20" y="49"/>
                      <a:pt x="18" y="52"/>
                      <a:pt x="17" y="53"/>
                    </a:cubicBezTo>
                    <a:cubicBezTo>
                      <a:pt x="3" y="66"/>
                      <a:pt x="3" y="66"/>
                      <a:pt x="3" y="66"/>
                    </a:cubicBezTo>
                    <a:cubicBezTo>
                      <a:pt x="6" y="68"/>
                      <a:pt x="6" y="68"/>
                      <a:pt x="6" y="68"/>
                    </a:cubicBezTo>
                    <a:cubicBezTo>
                      <a:pt x="4" y="70"/>
                      <a:pt x="4" y="70"/>
                      <a:pt x="4" y="70"/>
                    </a:cubicBezTo>
                    <a:cubicBezTo>
                      <a:pt x="1" y="72"/>
                      <a:pt x="0" y="76"/>
                      <a:pt x="1" y="78"/>
                    </a:cubicBezTo>
                    <a:cubicBezTo>
                      <a:pt x="11" y="93"/>
                      <a:pt x="11" y="93"/>
                      <a:pt x="11" y="93"/>
                    </a:cubicBezTo>
                    <a:cubicBezTo>
                      <a:pt x="11" y="93"/>
                      <a:pt x="11" y="93"/>
                      <a:pt x="11" y="93"/>
                    </a:cubicBezTo>
                    <a:cubicBezTo>
                      <a:pt x="11" y="93"/>
                      <a:pt x="11" y="93"/>
                      <a:pt x="11" y="93"/>
                    </a:cubicBezTo>
                    <a:cubicBezTo>
                      <a:pt x="16" y="101"/>
                      <a:pt x="16" y="101"/>
                      <a:pt x="16" y="101"/>
                    </a:cubicBezTo>
                    <a:cubicBezTo>
                      <a:pt x="16" y="102"/>
                      <a:pt x="16" y="102"/>
                      <a:pt x="16" y="102"/>
                    </a:cubicBezTo>
                    <a:cubicBezTo>
                      <a:pt x="16" y="102"/>
                      <a:pt x="16" y="102"/>
                      <a:pt x="16" y="102"/>
                    </a:cubicBezTo>
                    <a:cubicBezTo>
                      <a:pt x="16" y="103"/>
                      <a:pt x="16" y="103"/>
                      <a:pt x="16" y="103"/>
                    </a:cubicBezTo>
                    <a:cubicBezTo>
                      <a:pt x="16" y="104"/>
                      <a:pt x="16" y="104"/>
                      <a:pt x="16" y="104"/>
                    </a:cubicBezTo>
                    <a:cubicBezTo>
                      <a:pt x="16" y="104"/>
                      <a:pt x="16" y="104"/>
                      <a:pt x="16" y="104"/>
                    </a:cubicBezTo>
                    <a:cubicBezTo>
                      <a:pt x="15" y="105"/>
                      <a:pt x="15" y="105"/>
                      <a:pt x="15" y="105"/>
                    </a:cubicBezTo>
                    <a:cubicBezTo>
                      <a:pt x="17" y="105"/>
                      <a:pt x="19" y="106"/>
                      <a:pt x="21" y="107"/>
                    </a:cubicBezTo>
                    <a:cubicBezTo>
                      <a:pt x="24" y="109"/>
                      <a:pt x="26" y="114"/>
                      <a:pt x="27" y="123"/>
                    </a:cubicBezTo>
                    <a:cubicBezTo>
                      <a:pt x="29" y="131"/>
                      <a:pt x="29" y="131"/>
                      <a:pt x="29" y="131"/>
                    </a:cubicBezTo>
                    <a:cubicBezTo>
                      <a:pt x="30" y="133"/>
                      <a:pt x="31" y="134"/>
                      <a:pt x="33" y="135"/>
                    </a:cubicBezTo>
                    <a:cubicBezTo>
                      <a:pt x="36" y="136"/>
                      <a:pt x="40" y="136"/>
                      <a:pt x="43" y="134"/>
                    </a:cubicBezTo>
                    <a:cubicBezTo>
                      <a:pt x="45" y="132"/>
                      <a:pt x="47" y="131"/>
                      <a:pt x="46" y="130"/>
                    </a:cubicBezTo>
                    <a:cubicBezTo>
                      <a:pt x="46" y="130"/>
                      <a:pt x="46" y="130"/>
                      <a:pt x="46" y="130"/>
                    </a:cubicBezTo>
                    <a:cubicBezTo>
                      <a:pt x="46" y="129"/>
                      <a:pt x="46" y="129"/>
                      <a:pt x="46" y="129"/>
                    </a:cubicBezTo>
                    <a:cubicBezTo>
                      <a:pt x="53" y="124"/>
                      <a:pt x="53" y="124"/>
                      <a:pt x="53" y="124"/>
                    </a:cubicBezTo>
                    <a:cubicBezTo>
                      <a:pt x="53" y="125"/>
                      <a:pt x="53" y="125"/>
                      <a:pt x="53" y="125"/>
                    </a:cubicBezTo>
                    <a:cubicBezTo>
                      <a:pt x="59" y="134"/>
                      <a:pt x="59" y="134"/>
                      <a:pt x="59" y="134"/>
                    </a:cubicBezTo>
                    <a:cubicBezTo>
                      <a:pt x="61" y="135"/>
                      <a:pt x="63" y="136"/>
                      <a:pt x="66" y="136"/>
                    </a:cubicBezTo>
                    <a:cubicBezTo>
                      <a:pt x="68" y="136"/>
                      <a:pt x="68" y="136"/>
                      <a:pt x="68" y="136"/>
                    </a:cubicBezTo>
                    <a:cubicBezTo>
                      <a:pt x="68" y="136"/>
                      <a:pt x="68" y="136"/>
                      <a:pt x="68" y="136"/>
                    </a:cubicBezTo>
                    <a:cubicBezTo>
                      <a:pt x="66" y="131"/>
                      <a:pt x="66" y="131"/>
                      <a:pt x="66" y="131"/>
                    </a:cubicBezTo>
                    <a:cubicBezTo>
                      <a:pt x="74" y="134"/>
                      <a:pt x="74" y="134"/>
                      <a:pt x="74" y="134"/>
                    </a:cubicBezTo>
                    <a:cubicBezTo>
                      <a:pt x="76" y="134"/>
                      <a:pt x="76" y="134"/>
                      <a:pt x="76" y="134"/>
                    </a:cubicBezTo>
                    <a:cubicBezTo>
                      <a:pt x="76" y="134"/>
                      <a:pt x="76" y="134"/>
                      <a:pt x="76" y="134"/>
                    </a:cubicBezTo>
                    <a:cubicBezTo>
                      <a:pt x="77" y="135"/>
                      <a:pt x="77" y="135"/>
                      <a:pt x="77" y="135"/>
                    </a:cubicBezTo>
                    <a:cubicBezTo>
                      <a:pt x="84" y="140"/>
                      <a:pt x="84" y="140"/>
                      <a:pt x="84" y="140"/>
                    </a:cubicBezTo>
                    <a:cubicBezTo>
                      <a:pt x="86" y="137"/>
                      <a:pt x="86" y="137"/>
                      <a:pt x="86" y="137"/>
                    </a:cubicBezTo>
                    <a:cubicBezTo>
                      <a:pt x="85" y="124"/>
                      <a:pt x="85" y="124"/>
                      <a:pt x="85" y="124"/>
                    </a:cubicBezTo>
                    <a:cubicBezTo>
                      <a:pt x="86" y="123"/>
                      <a:pt x="86" y="123"/>
                      <a:pt x="86" y="123"/>
                    </a:cubicBezTo>
                    <a:cubicBezTo>
                      <a:pt x="86" y="123"/>
                      <a:pt x="86" y="123"/>
                      <a:pt x="86" y="123"/>
                    </a:cubicBezTo>
                    <a:cubicBezTo>
                      <a:pt x="91" y="117"/>
                      <a:pt x="91" y="117"/>
                      <a:pt x="91" y="117"/>
                    </a:cubicBezTo>
                    <a:cubicBezTo>
                      <a:pt x="91" y="116"/>
                      <a:pt x="91" y="115"/>
                      <a:pt x="89" y="113"/>
                    </a:cubicBezTo>
                    <a:cubicBezTo>
                      <a:pt x="87" y="112"/>
                      <a:pt x="87" y="112"/>
                      <a:pt x="87" y="112"/>
                    </a:cubicBezTo>
                    <a:cubicBezTo>
                      <a:pt x="88" y="111"/>
                      <a:pt x="88" y="111"/>
                      <a:pt x="88" y="111"/>
                    </a:cubicBezTo>
                    <a:cubicBezTo>
                      <a:pt x="89" y="110"/>
                      <a:pt x="89" y="110"/>
                      <a:pt x="89" y="110"/>
                    </a:cubicBezTo>
                    <a:cubicBezTo>
                      <a:pt x="90" y="110"/>
                      <a:pt x="90" y="110"/>
                      <a:pt x="90" y="110"/>
                    </a:cubicBezTo>
                    <a:cubicBezTo>
                      <a:pt x="100" y="93"/>
                      <a:pt x="100" y="93"/>
                      <a:pt x="100" y="93"/>
                    </a:cubicBezTo>
                    <a:cubicBezTo>
                      <a:pt x="101" y="94"/>
                      <a:pt x="101" y="94"/>
                      <a:pt x="101" y="94"/>
                    </a:cubicBezTo>
                    <a:cubicBezTo>
                      <a:pt x="103" y="94"/>
                      <a:pt x="103" y="94"/>
                      <a:pt x="103" y="94"/>
                    </a:cubicBezTo>
                    <a:cubicBezTo>
                      <a:pt x="103" y="94"/>
                      <a:pt x="103" y="94"/>
                      <a:pt x="103" y="94"/>
                    </a:cubicBezTo>
                    <a:cubicBezTo>
                      <a:pt x="103" y="95"/>
                      <a:pt x="103" y="95"/>
                      <a:pt x="103" y="95"/>
                    </a:cubicBezTo>
                    <a:cubicBezTo>
                      <a:pt x="103" y="102"/>
                      <a:pt x="103" y="102"/>
                      <a:pt x="103" y="102"/>
                    </a:cubicBezTo>
                    <a:cubicBezTo>
                      <a:pt x="103" y="102"/>
                      <a:pt x="103" y="102"/>
                      <a:pt x="103" y="102"/>
                    </a:cubicBezTo>
                    <a:cubicBezTo>
                      <a:pt x="115" y="92"/>
                      <a:pt x="115" y="92"/>
                      <a:pt x="115" y="92"/>
                    </a:cubicBezTo>
                    <a:cubicBezTo>
                      <a:pt x="114" y="86"/>
                      <a:pt x="114" y="86"/>
                      <a:pt x="114" y="86"/>
                    </a:cubicBezTo>
                    <a:cubicBezTo>
                      <a:pt x="112" y="86"/>
                      <a:pt x="112" y="86"/>
                      <a:pt x="112" y="86"/>
                    </a:cubicBezTo>
                    <a:cubicBezTo>
                      <a:pt x="108" y="87"/>
                      <a:pt x="108" y="87"/>
                      <a:pt x="108" y="87"/>
                    </a:cubicBezTo>
                    <a:cubicBezTo>
                      <a:pt x="115" y="68"/>
                      <a:pt x="115" y="68"/>
                      <a:pt x="115" y="68"/>
                    </a:cubicBezTo>
                    <a:cubicBezTo>
                      <a:pt x="109" y="68"/>
                      <a:pt x="109" y="68"/>
                      <a:pt x="109" y="68"/>
                    </a:cubicBezTo>
                    <a:cubicBezTo>
                      <a:pt x="109" y="68"/>
                      <a:pt x="109" y="68"/>
                      <a:pt x="109" y="68"/>
                    </a:cubicBezTo>
                    <a:cubicBezTo>
                      <a:pt x="108" y="68"/>
                      <a:pt x="108" y="68"/>
                      <a:pt x="108" y="68"/>
                    </a:cubicBezTo>
                    <a:cubicBezTo>
                      <a:pt x="108" y="67"/>
                      <a:pt x="108" y="67"/>
                      <a:pt x="108" y="67"/>
                    </a:cubicBezTo>
                    <a:cubicBezTo>
                      <a:pt x="106" y="64"/>
                      <a:pt x="106" y="64"/>
                      <a:pt x="106" y="64"/>
                    </a:cubicBezTo>
                    <a:cubicBezTo>
                      <a:pt x="105" y="62"/>
                      <a:pt x="105" y="60"/>
                      <a:pt x="106" y="58"/>
                    </a:cubicBezTo>
                    <a:cubicBezTo>
                      <a:pt x="116" y="58"/>
                      <a:pt x="116" y="58"/>
                      <a:pt x="116" y="58"/>
                    </a:cubicBezTo>
                    <a:cubicBezTo>
                      <a:pt x="122" y="58"/>
                      <a:pt x="122" y="58"/>
                      <a:pt x="122" y="58"/>
                    </a:cubicBezTo>
                    <a:cubicBezTo>
                      <a:pt x="122" y="56"/>
                      <a:pt x="121" y="52"/>
                      <a:pt x="117" y="46"/>
                    </a:cubicBezTo>
                    <a:cubicBezTo>
                      <a:pt x="109" y="43"/>
                      <a:pt x="109" y="43"/>
                      <a:pt x="109" y="43"/>
                    </a:cubicBezTo>
                    <a:cubicBezTo>
                      <a:pt x="117" y="35"/>
                      <a:pt x="117" y="35"/>
                      <a:pt x="117" y="35"/>
                    </a:cubicBezTo>
                    <a:cubicBezTo>
                      <a:pt x="117" y="33"/>
                      <a:pt x="117" y="33"/>
                      <a:pt x="117" y="33"/>
                    </a:cubicBezTo>
                    <a:cubicBezTo>
                      <a:pt x="113" y="34"/>
                      <a:pt x="113" y="34"/>
                      <a:pt x="113" y="34"/>
                    </a:cubicBezTo>
                    <a:cubicBezTo>
                      <a:pt x="111" y="34"/>
                      <a:pt x="111" y="34"/>
                      <a:pt x="111" y="34"/>
                    </a:cubicBezTo>
                    <a:cubicBezTo>
                      <a:pt x="111" y="33"/>
                      <a:pt x="111" y="33"/>
                      <a:pt x="111" y="33"/>
                    </a:cubicBezTo>
                    <a:cubicBezTo>
                      <a:pt x="111" y="33"/>
                      <a:pt x="111" y="33"/>
                      <a:pt x="111" y="33"/>
                    </a:cubicBezTo>
                    <a:cubicBezTo>
                      <a:pt x="111" y="32"/>
                      <a:pt x="111" y="32"/>
                      <a:pt x="111" y="32"/>
                    </a:cubicBezTo>
                    <a:cubicBezTo>
                      <a:pt x="109" y="28"/>
                      <a:pt x="107" y="25"/>
                      <a:pt x="103" y="24"/>
                    </a:cubicBezTo>
                    <a:cubicBezTo>
                      <a:pt x="87" y="24"/>
                      <a:pt x="87" y="24"/>
                      <a:pt x="87" y="24"/>
                    </a:cubicBezTo>
                    <a:cubicBezTo>
                      <a:pt x="81" y="32"/>
                      <a:pt x="81" y="32"/>
                      <a:pt x="81" y="32"/>
                    </a:cubicBezTo>
                    <a:cubicBezTo>
                      <a:pt x="81" y="32"/>
                      <a:pt x="81" y="32"/>
                      <a:pt x="81" y="32"/>
                    </a:cubicBezTo>
                    <a:cubicBezTo>
                      <a:pt x="79" y="32"/>
                      <a:pt x="79" y="32"/>
                      <a:pt x="79" y="32"/>
                    </a:cubicBezTo>
                    <a:cubicBezTo>
                      <a:pt x="53" y="24"/>
                      <a:pt x="53" y="24"/>
                      <a:pt x="53" y="24"/>
                    </a:cubicBezTo>
                    <a:cubicBezTo>
                      <a:pt x="78" y="18"/>
                      <a:pt x="78" y="18"/>
                      <a:pt x="78" y="18"/>
                    </a:cubicBezTo>
                    <a:cubicBezTo>
                      <a:pt x="79" y="18"/>
                      <a:pt x="83" y="14"/>
                      <a:pt x="90" y="6"/>
                    </a:cubicBezTo>
                    <a:cubicBezTo>
                      <a:pt x="82" y="0"/>
                      <a:pt x="82" y="0"/>
                      <a:pt x="82" y="0"/>
                    </a:cubicBezTo>
                    <a:lnTo>
                      <a:pt x="75" y="2"/>
                    </a:lnTo>
                    <a:close/>
                  </a:path>
                </a:pathLst>
              </a:custGeom>
              <a:solidFill>
                <a:srgbClr val="D9D9D9"/>
              </a:solidFill>
              <a:ln>
                <a:noFill/>
              </a:ln>
            </p:spPr>
            <p:txBody>
              <a:bodyPr/>
              <a:lstStyle/>
              <a:p>
                <a:pPr>
                  <a:defRPr/>
                </a:pPr>
                <a:endParaRPr lang="zh-CN" altLang="en-US">
                  <a:solidFill>
                    <a:prstClr val="black"/>
                  </a:solidFill>
                  <a:latin typeface="Calibri"/>
                  <a:ea typeface="宋体"/>
                </a:endParaRPr>
              </a:p>
            </p:txBody>
          </p:sp>
          <p:sp>
            <p:nvSpPr>
              <p:cNvPr id="28" name="Freeform 24"/>
              <p:cNvSpPr/>
              <p:nvPr/>
            </p:nvSpPr>
            <p:spPr bwMode="auto">
              <a:xfrm>
                <a:off x="4929188" y="3695352"/>
                <a:ext cx="574675" cy="703263"/>
              </a:xfrm>
              <a:custGeom>
                <a:avLst/>
                <a:gdLst>
                  <a:gd name="T0" fmla="*/ 96 w 153"/>
                  <a:gd name="T1" fmla="*/ 53 h 187"/>
                  <a:gd name="T2" fmla="*/ 85 w 153"/>
                  <a:gd name="T3" fmla="*/ 28 h 187"/>
                  <a:gd name="T4" fmla="*/ 55 w 153"/>
                  <a:gd name="T5" fmla="*/ 17 h 187"/>
                  <a:gd name="T6" fmla="*/ 37 w 153"/>
                  <a:gd name="T7" fmla="*/ 0 h 187"/>
                  <a:gd name="T8" fmla="*/ 48 w 153"/>
                  <a:gd name="T9" fmla="*/ 17 h 187"/>
                  <a:gd name="T10" fmla="*/ 49 w 153"/>
                  <a:gd name="T11" fmla="*/ 19 h 187"/>
                  <a:gd name="T12" fmla="*/ 36 w 153"/>
                  <a:gd name="T13" fmla="*/ 36 h 187"/>
                  <a:gd name="T14" fmla="*/ 19 w 153"/>
                  <a:gd name="T15" fmla="*/ 23 h 187"/>
                  <a:gd name="T16" fmla="*/ 23 w 153"/>
                  <a:gd name="T17" fmla="*/ 35 h 187"/>
                  <a:gd name="T18" fmla="*/ 23 w 153"/>
                  <a:gd name="T19" fmla="*/ 36 h 187"/>
                  <a:gd name="T20" fmla="*/ 22 w 153"/>
                  <a:gd name="T21" fmla="*/ 41 h 187"/>
                  <a:gd name="T22" fmla="*/ 14 w 153"/>
                  <a:gd name="T23" fmla="*/ 44 h 187"/>
                  <a:gd name="T24" fmla="*/ 11 w 153"/>
                  <a:gd name="T25" fmla="*/ 51 h 187"/>
                  <a:gd name="T26" fmla="*/ 8 w 153"/>
                  <a:gd name="T27" fmla="*/ 63 h 187"/>
                  <a:gd name="T28" fmla="*/ 8 w 153"/>
                  <a:gd name="T29" fmla="*/ 63 h 187"/>
                  <a:gd name="T30" fmla="*/ 4 w 153"/>
                  <a:gd name="T31" fmla="*/ 65 h 187"/>
                  <a:gd name="T32" fmla="*/ 14 w 153"/>
                  <a:gd name="T33" fmla="*/ 81 h 187"/>
                  <a:gd name="T34" fmla="*/ 18 w 153"/>
                  <a:gd name="T35" fmla="*/ 81 h 187"/>
                  <a:gd name="T36" fmla="*/ 35 w 153"/>
                  <a:gd name="T37" fmla="*/ 89 h 187"/>
                  <a:gd name="T38" fmla="*/ 35 w 153"/>
                  <a:gd name="T39" fmla="*/ 89 h 187"/>
                  <a:gd name="T40" fmla="*/ 34 w 153"/>
                  <a:gd name="T41" fmla="*/ 100 h 187"/>
                  <a:gd name="T42" fmla="*/ 30 w 153"/>
                  <a:gd name="T43" fmla="*/ 109 h 187"/>
                  <a:gd name="T44" fmla="*/ 25 w 153"/>
                  <a:gd name="T45" fmla="*/ 115 h 187"/>
                  <a:gd name="T46" fmla="*/ 25 w 153"/>
                  <a:gd name="T47" fmla="*/ 115 h 187"/>
                  <a:gd name="T48" fmla="*/ 26 w 153"/>
                  <a:gd name="T49" fmla="*/ 127 h 187"/>
                  <a:gd name="T50" fmla="*/ 38 w 153"/>
                  <a:gd name="T51" fmla="*/ 129 h 187"/>
                  <a:gd name="T52" fmla="*/ 43 w 153"/>
                  <a:gd name="T53" fmla="*/ 134 h 187"/>
                  <a:gd name="T54" fmla="*/ 51 w 153"/>
                  <a:gd name="T55" fmla="*/ 176 h 187"/>
                  <a:gd name="T56" fmla="*/ 49 w 153"/>
                  <a:gd name="T57" fmla="*/ 179 h 187"/>
                  <a:gd name="T58" fmla="*/ 50 w 153"/>
                  <a:gd name="T59" fmla="*/ 182 h 187"/>
                  <a:gd name="T60" fmla="*/ 73 w 153"/>
                  <a:gd name="T61" fmla="*/ 173 h 187"/>
                  <a:gd name="T62" fmla="*/ 78 w 153"/>
                  <a:gd name="T63" fmla="*/ 175 h 187"/>
                  <a:gd name="T64" fmla="*/ 79 w 153"/>
                  <a:gd name="T65" fmla="*/ 175 h 187"/>
                  <a:gd name="T66" fmla="*/ 87 w 153"/>
                  <a:gd name="T67" fmla="*/ 170 h 187"/>
                  <a:gd name="T68" fmla="*/ 110 w 153"/>
                  <a:gd name="T69" fmla="*/ 180 h 187"/>
                  <a:gd name="T70" fmla="*/ 116 w 153"/>
                  <a:gd name="T71" fmla="*/ 184 h 187"/>
                  <a:gd name="T72" fmla="*/ 134 w 153"/>
                  <a:gd name="T73" fmla="*/ 163 h 187"/>
                  <a:gd name="T74" fmla="*/ 130 w 153"/>
                  <a:gd name="T75" fmla="*/ 148 h 187"/>
                  <a:gd name="T76" fmla="*/ 144 w 153"/>
                  <a:gd name="T77" fmla="*/ 149 h 187"/>
                  <a:gd name="T78" fmla="*/ 144 w 153"/>
                  <a:gd name="T79" fmla="*/ 135 h 187"/>
                  <a:gd name="T80" fmla="*/ 153 w 153"/>
                  <a:gd name="T81" fmla="*/ 123 h 187"/>
                  <a:gd name="T82" fmla="*/ 142 w 153"/>
                  <a:gd name="T83" fmla="*/ 111 h 187"/>
                  <a:gd name="T84" fmla="*/ 136 w 153"/>
                  <a:gd name="T85" fmla="*/ 116 h 187"/>
                  <a:gd name="T86" fmla="*/ 135 w 153"/>
                  <a:gd name="T87" fmla="*/ 115 h 187"/>
                  <a:gd name="T88" fmla="*/ 126 w 153"/>
                  <a:gd name="T89" fmla="*/ 107 h 187"/>
                  <a:gd name="T90" fmla="*/ 113 w 153"/>
                  <a:gd name="T91" fmla="*/ 99 h 187"/>
                  <a:gd name="T92" fmla="*/ 110 w 153"/>
                  <a:gd name="T93" fmla="*/ 85 h 187"/>
                  <a:gd name="T94" fmla="*/ 117 w 153"/>
                  <a:gd name="T95" fmla="*/ 64 h 187"/>
                  <a:gd name="T96" fmla="*/ 129 w 153"/>
                  <a:gd name="T97" fmla="*/ 65 h 187"/>
                  <a:gd name="T98" fmla="*/ 130 w 153"/>
                  <a:gd name="T99" fmla="*/ 52 h 187"/>
                  <a:gd name="T100" fmla="*/ 97 w 153"/>
                  <a:gd name="T101" fmla="*/ 54 h 187"/>
                  <a:gd name="T102" fmla="*/ 96 w 153"/>
                  <a:gd name="T103" fmla="*/ 5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87">
                    <a:moveTo>
                      <a:pt x="96" y="53"/>
                    </a:moveTo>
                    <a:cubicBezTo>
                      <a:pt x="96" y="53"/>
                      <a:pt x="96" y="53"/>
                      <a:pt x="96" y="53"/>
                    </a:cubicBezTo>
                    <a:cubicBezTo>
                      <a:pt x="96" y="53"/>
                      <a:pt x="96" y="53"/>
                      <a:pt x="96" y="53"/>
                    </a:cubicBezTo>
                    <a:cubicBezTo>
                      <a:pt x="92" y="37"/>
                      <a:pt x="88" y="29"/>
                      <a:pt x="85" y="28"/>
                    </a:cubicBezTo>
                    <a:cubicBezTo>
                      <a:pt x="71" y="23"/>
                      <a:pt x="71" y="23"/>
                      <a:pt x="71" y="23"/>
                    </a:cubicBezTo>
                    <a:cubicBezTo>
                      <a:pt x="63" y="21"/>
                      <a:pt x="57" y="19"/>
                      <a:pt x="55" y="17"/>
                    </a:cubicBezTo>
                    <a:cubicBezTo>
                      <a:pt x="51" y="15"/>
                      <a:pt x="46" y="9"/>
                      <a:pt x="40" y="0"/>
                    </a:cubicBezTo>
                    <a:cubicBezTo>
                      <a:pt x="37" y="0"/>
                      <a:pt x="37" y="0"/>
                      <a:pt x="37" y="0"/>
                    </a:cubicBezTo>
                    <a:cubicBezTo>
                      <a:pt x="38" y="1"/>
                      <a:pt x="38" y="1"/>
                      <a:pt x="38" y="1"/>
                    </a:cubicBezTo>
                    <a:cubicBezTo>
                      <a:pt x="38" y="4"/>
                      <a:pt x="42" y="9"/>
                      <a:pt x="48" y="17"/>
                    </a:cubicBezTo>
                    <a:cubicBezTo>
                      <a:pt x="49" y="18"/>
                      <a:pt x="49" y="18"/>
                      <a:pt x="49" y="18"/>
                    </a:cubicBezTo>
                    <a:cubicBezTo>
                      <a:pt x="49" y="19"/>
                      <a:pt x="49" y="19"/>
                      <a:pt x="49" y="19"/>
                    </a:cubicBezTo>
                    <a:cubicBezTo>
                      <a:pt x="43" y="30"/>
                      <a:pt x="43" y="30"/>
                      <a:pt x="43" y="30"/>
                    </a:cubicBezTo>
                    <a:cubicBezTo>
                      <a:pt x="40" y="35"/>
                      <a:pt x="38" y="37"/>
                      <a:pt x="36" y="36"/>
                    </a:cubicBezTo>
                    <a:cubicBezTo>
                      <a:pt x="34" y="35"/>
                      <a:pt x="31" y="31"/>
                      <a:pt x="26" y="25"/>
                    </a:cubicBezTo>
                    <a:cubicBezTo>
                      <a:pt x="19" y="23"/>
                      <a:pt x="19" y="23"/>
                      <a:pt x="19" y="23"/>
                    </a:cubicBezTo>
                    <a:cubicBezTo>
                      <a:pt x="19" y="25"/>
                      <a:pt x="20" y="29"/>
                      <a:pt x="23" y="35"/>
                    </a:cubicBezTo>
                    <a:cubicBezTo>
                      <a:pt x="23" y="35"/>
                      <a:pt x="23" y="35"/>
                      <a:pt x="23" y="35"/>
                    </a:cubicBezTo>
                    <a:cubicBezTo>
                      <a:pt x="23" y="36"/>
                      <a:pt x="23" y="36"/>
                      <a:pt x="23" y="36"/>
                    </a:cubicBezTo>
                    <a:cubicBezTo>
                      <a:pt x="23" y="36"/>
                      <a:pt x="23" y="36"/>
                      <a:pt x="23" y="36"/>
                    </a:cubicBezTo>
                    <a:cubicBezTo>
                      <a:pt x="23" y="37"/>
                      <a:pt x="23" y="37"/>
                      <a:pt x="23" y="37"/>
                    </a:cubicBezTo>
                    <a:cubicBezTo>
                      <a:pt x="22" y="41"/>
                      <a:pt x="22" y="41"/>
                      <a:pt x="22" y="41"/>
                    </a:cubicBezTo>
                    <a:cubicBezTo>
                      <a:pt x="14" y="44"/>
                      <a:pt x="14" y="44"/>
                      <a:pt x="14" y="44"/>
                    </a:cubicBezTo>
                    <a:cubicBezTo>
                      <a:pt x="14" y="44"/>
                      <a:pt x="14" y="44"/>
                      <a:pt x="14" y="44"/>
                    </a:cubicBezTo>
                    <a:cubicBezTo>
                      <a:pt x="12" y="45"/>
                      <a:pt x="12" y="45"/>
                      <a:pt x="12" y="45"/>
                    </a:cubicBezTo>
                    <a:cubicBezTo>
                      <a:pt x="11" y="46"/>
                      <a:pt x="11" y="48"/>
                      <a:pt x="11" y="51"/>
                    </a:cubicBezTo>
                    <a:cubicBezTo>
                      <a:pt x="12" y="57"/>
                      <a:pt x="12" y="60"/>
                      <a:pt x="10" y="62"/>
                    </a:cubicBezTo>
                    <a:cubicBezTo>
                      <a:pt x="10" y="63"/>
                      <a:pt x="9" y="63"/>
                      <a:pt x="8" y="63"/>
                    </a:cubicBezTo>
                    <a:cubicBezTo>
                      <a:pt x="8" y="63"/>
                      <a:pt x="8" y="63"/>
                      <a:pt x="8" y="63"/>
                    </a:cubicBezTo>
                    <a:cubicBezTo>
                      <a:pt x="8" y="63"/>
                      <a:pt x="8" y="63"/>
                      <a:pt x="8" y="63"/>
                    </a:cubicBezTo>
                    <a:cubicBezTo>
                      <a:pt x="0" y="61"/>
                      <a:pt x="0" y="61"/>
                      <a:pt x="0" y="61"/>
                    </a:cubicBezTo>
                    <a:cubicBezTo>
                      <a:pt x="0" y="63"/>
                      <a:pt x="2" y="64"/>
                      <a:pt x="4" y="65"/>
                    </a:cubicBezTo>
                    <a:cubicBezTo>
                      <a:pt x="8" y="69"/>
                      <a:pt x="11" y="74"/>
                      <a:pt x="14" y="80"/>
                    </a:cubicBezTo>
                    <a:cubicBezTo>
                      <a:pt x="14" y="81"/>
                      <a:pt x="14" y="81"/>
                      <a:pt x="14" y="81"/>
                    </a:cubicBezTo>
                    <a:cubicBezTo>
                      <a:pt x="14" y="81"/>
                      <a:pt x="14" y="81"/>
                      <a:pt x="14" y="81"/>
                    </a:cubicBezTo>
                    <a:cubicBezTo>
                      <a:pt x="18" y="81"/>
                      <a:pt x="18" y="81"/>
                      <a:pt x="18" y="81"/>
                    </a:cubicBezTo>
                    <a:cubicBezTo>
                      <a:pt x="22" y="80"/>
                      <a:pt x="26" y="81"/>
                      <a:pt x="30" y="83"/>
                    </a:cubicBezTo>
                    <a:cubicBezTo>
                      <a:pt x="35" y="89"/>
                      <a:pt x="35" y="89"/>
                      <a:pt x="35" y="89"/>
                    </a:cubicBezTo>
                    <a:cubicBezTo>
                      <a:pt x="35" y="89"/>
                      <a:pt x="35" y="89"/>
                      <a:pt x="35" y="89"/>
                    </a:cubicBezTo>
                    <a:cubicBezTo>
                      <a:pt x="35" y="89"/>
                      <a:pt x="35" y="89"/>
                      <a:pt x="35" y="89"/>
                    </a:cubicBezTo>
                    <a:cubicBezTo>
                      <a:pt x="35" y="89"/>
                      <a:pt x="35" y="89"/>
                      <a:pt x="35" y="89"/>
                    </a:cubicBezTo>
                    <a:cubicBezTo>
                      <a:pt x="34" y="100"/>
                      <a:pt x="34" y="100"/>
                      <a:pt x="34" y="100"/>
                    </a:cubicBezTo>
                    <a:cubicBezTo>
                      <a:pt x="36" y="101"/>
                      <a:pt x="36" y="103"/>
                      <a:pt x="36" y="105"/>
                    </a:cubicBezTo>
                    <a:cubicBezTo>
                      <a:pt x="35" y="107"/>
                      <a:pt x="33" y="108"/>
                      <a:pt x="30" y="109"/>
                    </a:cubicBezTo>
                    <a:cubicBezTo>
                      <a:pt x="27" y="109"/>
                      <a:pt x="26" y="111"/>
                      <a:pt x="25" y="115"/>
                    </a:cubicBezTo>
                    <a:cubicBezTo>
                      <a:pt x="25" y="115"/>
                      <a:pt x="25" y="115"/>
                      <a:pt x="25" y="115"/>
                    </a:cubicBezTo>
                    <a:cubicBezTo>
                      <a:pt x="25" y="115"/>
                      <a:pt x="25" y="115"/>
                      <a:pt x="25" y="115"/>
                    </a:cubicBezTo>
                    <a:cubicBezTo>
                      <a:pt x="25" y="115"/>
                      <a:pt x="25" y="115"/>
                      <a:pt x="25" y="115"/>
                    </a:cubicBezTo>
                    <a:cubicBezTo>
                      <a:pt x="22" y="122"/>
                      <a:pt x="22" y="122"/>
                      <a:pt x="22" y="122"/>
                    </a:cubicBezTo>
                    <a:cubicBezTo>
                      <a:pt x="26" y="127"/>
                      <a:pt x="26" y="127"/>
                      <a:pt x="26" y="127"/>
                    </a:cubicBezTo>
                    <a:cubicBezTo>
                      <a:pt x="37" y="129"/>
                      <a:pt x="37" y="129"/>
                      <a:pt x="37" y="129"/>
                    </a:cubicBezTo>
                    <a:cubicBezTo>
                      <a:pt x="38" y="129"/>
                      <a:pt x="38" y="129"/>
                      <a:pt x="38" y="129"/>
                    </a:cubicBezTo>
                    <a:cubicBezTo>
                      <a:pt x="38" y="129"/>
                      <a:pt x="38" y="129"/>
                      <a:pt x="38" y="129"/>
                    </a:cubicBezTo>
                    <a:cubicBezTo>
                      <a:pt x="43" y="134"/>
                      <a:pt x="43" y="134"/>
                      <a:pt x="43" y="134"/>
                    </a:cubicBezTo>
                    <a:cubicBezTo>
                      <a:pt x="36" y="144"/>
                      <a:pt x="36" y="144"/>
                      <a:pt x="36" y="144"/>
                    </a:cubicBezTo>
                    <a:cubicBezTo>
                      <a:pt x="51" y="176"/>
                      <a:pt x="51" y="176"/>
                      <a:pt x="51" y="176"/>
                    </a:cubicBezTo>
                    <a:cubicBezTo>
                      <a:pt x="52" y="177"/>
                      <a:pt x="52" y="177"/>
                      <a:pt x="52" y="177"/>
                    </a:cubicBezTo>
                    <a:cubicBezTo>
                      <a:pt x="49" y="179"/>
                      <a:pt x="49" y="179"/>
                      <a:pt x="49" y="179"/>
                    </a:cubicBezTo>
                    <a:cubicBezTo>
                      <a:pt x="50" y="182"/>
                      <a:pt x="50" y="182"/>
                      <a:pt x="50" y="182"/>
                    </a:cubicBezTo>
                    <a:cubicBezTo>
                      <a:pt x="50" y="182"/>
                      <a:pt x="50" y="182"/>
                      <a:pt x="50" y="182"/>
                    </a:cubicBezTo>
                    <a:cubicBezTo>
                      <a:pt x="78" y="165"/>
                      <a:pt x="78" y="165"/>
                      <a:pt x="78" y="165"/>
                    </a:cubicBezTo>
                    <a:cubicBezTo>
                      <a:pt x="73" y="173"/>
                      <a:pt x="73" y="173"/>
                      <a:pt x="73" y="173"/>
                    </a:cubicBezTo>
                    <a:cubicBezTo>
                      <a:pt x="70" y="179"/>
                      <a:pt x="68" y="184"/>
                      <a:pt x="67" y="187"/>
                    </a:cubicBezTo>
                    <a:cubicBezTo>
                      <a:pt x="72" y="185"/>
                      <a:pt x="76" y="182"/>
                      <a:pt x="78" y="175"/>
                    </a:cubicBezTo>
                    <a:cubicBezTo>
                      <a:pt x="78" y="175"/>
                      <a:pt x="78" y="175"/>
                      <a:pt x="78" y="175"/>
                    </a:cubicBezTo>
                    <a:cubicBezTo>
                      <a:pt x="79" y="175"/>
                      <a:pt x="79" y="175"/>
                      <a:pt x="79" y="175"/>
                    </a:cubicBezTo>
                    <a:cubicBezTo>
                      <a:pt x="86" y="171"/>
                      <a:pt x="86" y="171"/>
                      <a:pt x="86" y="171"/>
                    </a:cubicBezTo>
                    <a:cubicBezTo>
                      <a:pt x="87" y="170"/>
                      <a:pt x="87" y="170"/>
                      <a:pt x="87" y="170"/>
                    </a:cubicBezTo>
                    <a:cubicBezTo>
                      <a:pt x="98" y="179"/>
                      <a:pt x="98" y="179"/>
                      <a:pt x="98" y="179"/>
                    </a:cubicBezTo>
                    <a:cubicBezTo>
                      <a:pt x="110" y="180"/>
                      <a:pt x="110" y="180"/>
                      <a:pt x="110" y="180"/>
                    </a:cubicBezTo>
                    <a:cubicBezTo>
                      <a:pt x="110" y="180"/>
                      <a:pt x="110" y="180"/>
                      <a:pt x="110" y="180"/>
                    </a:cubicBezTo>
                    <a:cubicBezTo>
                      <a:pt x="116" y="184"/>
                      <a:pt x="116" y="184"/>
                      <a:pt x="116" y="184"/>
                    </a:cubicBezTo>
                    <a:cubicBezTo>
                      <a:pt x="130" y="171"/>
                      <a:pt x="130" y="171"/>
                      <a:pt x="130" y="171"/>
                    </a:cubicBezTo>
                    <a:cubicBezTo>
                      <a:pt x="132" y="170"/>
                      <a:pt x="133" y="167"/>
                      <a:pt x="134" y="163"/>
                    </a:cubicBezTo>
                    <a:cubicBezTo>
                      <a:pt x="136" y="160"/>
                      <a:pt x="136" y="160"/>
                      <a:pt x="136" y="160"/>
                    </a:cubicBezTo>
                    <a:cubicBezTo>
                      <a:pt x="136" y="159"/>
                      <a:pt x="134" y="155"/>
                      <a:pt x="130" y="148"/>
                    </a:cubicBezTo>
                    <a:cubicBezTo>
                      <a:pt x="127" y="143"/>
                      <a:pt x="127" y="143"/>
                      <a:pt x="127" y="143"/>
                    </a:cubicBezTo>
                    <a:cubicBezTo>
                      <a:pt x="144" y="149"/>
                      <a:pt x="144" y="149"/>
                      <a:pt x="144" y="149"/>
                    </a:cubicBezTo>
                    <a:cubicBezTo>
                      <a:pt x="150" y="146"/>
                      <a:pt x="150" y="146"/>
                      <a:pt x="150" y="146"/>
                    </a:cubicBezTo>
                    <a:cubicBezTo>
                      <a:pt x="144" y="135"/>
                      <a:pt x="144" y="135"/>
                      <a:pt x="144" y="135"/>
                    </a:cubicBezTo>
                    <a:cubicBezTo>
                      <a:pt x="144" y="134"/>
                      <a:pt x="144" y="134"/>
                      <a:pt x="144" y="134"/>
                    </a:cubicBezTo>
                    <a:cubicBezTo>
                      <a:pt x="153" y="123"/>
                      <a:pt x="153" y="123"/>
                      <a:pt x="153" y="123"/>
                    </a:cubicBezTo>
                    <a:cubicBezTo>
                      <a:pt x="149" y="117"/>
                      <a:pt x="149" y="117"/>
                      <a:pt x="149" y="117"/>
                    </a:cubicBezTo>
                    <a:cubicBezTo>
                      <a:pt x="146" y="113"/>
                      <a:pt x="143" y="111"/>
                      <a:pt x="142" y="111"/>
                    </a:cubicBezTo>
                    <a:cubicBezTo>
                      <a:pt x="141" y="111"/>
                      <a:pt x="141" y="111"/>
                      <a:pt x="141" y="111"/>
                    </a:cubicBezTo>
                    <a:cubicBezTo>
                      <a:pt x="136" y="116"/>
                      <a:pt x="136" y="116"/>
                      <a:pt x="136" y="116"/>
                    </a:cubicBezTo>
                    <a:cubicBezTo>
                      <a:pt x="136" y="115"/>
                      <a:pt x="136" y="115"/>
                      <a:pt x="136" y="115"/>
                    </a:cubicBezTo>
                    <a:cubicBezTo>
                      <a:pt x="135" y="115"/>
                      <a:pt x="135" y="115"/>
                      <a:pt x="135" y="115"/>
                    </a:cubicBezTo>
                    <a:cubicBezTo>
                      <a:pt x="128" y="113"/>
                      <a:pt x="128" y="113"/>
                      <a:pt x="128" y="113"/>
                    </a:cubicBezTo>
                    <a:cubicBezTo>
                      <a:pt x="126" y="107"/>
                      <a:pt x="126" y="107"/>
                      <a:pt x="126" y="107"/>
                    </a:cubicBezTo>
                    <a:cubicBezTo>
                      <a:pt x="123" y="106"/>
                      <a:pt x="120" y="105"/>
                      <a:pt x="118" y="102"/>
                    </a:cubicBezTo>
                    <a:cubicBezTo>
                      <a:pt x="113" y="99"/>
                      <a:pt x="113" y="99"/>
                      <a:pt x="113" y="99"/>
                    </a:cubicBezTo>
                    <a:cubicBezTo>
                      <a:pt x="110" y="97"/>
                      <a:pt x="108" y="95"/>
                      <a:pt x="108" y="93"/>
                    </a:cubicBezTo>
                    <a:cubicBezTo>
                      <a:pt x="107" y="91"/>
                      <a:pt x="108" y="88"/>
                      <a:pt x="110" y="85"/>
                    </a:cubicBezTo>
                    <a:cubicBezTo>
                      <a:pt x="114" y="78"/>
                      <a:pt x="117" y="73"/>
                      <a:pt x="117" y="69"/>
                    </a:cubicBezTo>
                    <a:cubicBezTo>
                      <a:pt x="117" y="64"/>
                      <a:pt x="117" y="64"/>
                      <a:pt x="117" y="64"/>
                    </a:cubicBezTo>
                    <a:cubicBezTo>
                      <a:pt x="120" y="64"/>
                      <a:pt x="120" y="64"/>
                      <a:pt x="120" y="64"/>
                    </a:cubicBezTo>
                    <a:cubicBezTo>
                      <a:pt x="129" y="65"/>
                      <a:pt x="129" y="65"/>
                      <a:pt x="129" y="65"/>
                    </a:cubicBezTo>
                    <a:cubicBezTo>
                      <a:pt x="130" y="64"/>
                      <a:pt x="131" y="60"/>
                      <a:pt x="132" y="53"/>
                    </a:cubicBezTo>
                    <a:cubicBezTo>
                      <a:pt x="130" y="52"/>
                      <a:pt x="130" y="52"/>
                      <a:pt x="130" y="52"/>
                    </a:cubicBezTo>
                    <a:cubicBezTo>
                      <a:pt x="123" y="57"/>
                      <a:pt x="118" y="59"/>
                      <a:pt x="115" y="61"/>
                    </a:cubicBezTo>
                    <a:cubicBezTo>
                      <a:pt x="110" y="62"/>
                      <a:pt x="105" y="59"/>
                      <a:pt x="97" y="54"/>
                    </a:cubicBezTo>
                    <a:cubicBezTo>
                      <a:pt x="97" y="53"/>
                      <a:pt x="97" y="53"/>
                      <a:pt x="97" y="53"/>
                    </a:cubicBezTo>
                    <a:lnTo>
                      <a:pt x="96" y="53"/>
                    </a:lnTo>
                    <a:close/>
                  </a:path>
                </a:pathLst>
              </a:custGeom>
              <a:grpFill/>
              <a:ln>
                <a:noFill/>
              </a:ln>
            </p:spPr>
            <p:txBody>
              <a:bodyPr/>
              <a:lstStyle/>
              <a:p>
                <a:pPr>
                  <a:defRPr/>
                </a:pPr>
                <a:endParaRPr lang="zh-CN" altLang="en-US">
                  <a:solidFill>
                    <a:prstClr val="black"/>
                  </a:solidFill>
                  <a:latin typeface="Calibri"/>
                  <a:ea typeface="宋体"/>
                </a:endParaRPr>
              </a:p>
            </p:txBody>
          </p:sp>
          <p:sp>
            <p:nvSpPr>
              <p:cNvPr id="29" name="Freeform 25"/>
              <p:cNvSpPr/>
              <p:nvPr/>
            </p:nvSpPr>
            <p:spPr bwMode="auto">
              <a:xfrm>
                <a:off x="5038726" y="2884140"/>
                <a:ext cx="153988" cy="217488"/>
              </a:xfrm>
              <a:custGeom>
                <a:avLst/>
                <a:gdLst>
                  <a:gd name="T0" fmla="*/ 24 w 41"/>
                  <a:gd name="T1" fmla="*/ 1 h 58"/>
                  <a:gd name="T2" fmla="*/ 23 w 41"/>
                  <a:gd name="T3" fmla="*/ 0 h 58"/>
                  <a:gd name="T4" fmla="*/ 17 w 41"/>
                  <a:gd name="T5" fmla="*/ 7 h 58"/>
                  <a:gd name="T6" fmla="*/ 15 w 41"/>
                  <a:gd name="T7" fmla="*/ 6 h 58"/>
                  <a:gd name="T8" fmla="*/ 15 w 41"/>
                  <a:gd name="T9" fmla="*/ 6 h 58"/>
                  <a:gd name="T10" fmla="*/ 15 w 41"/>
                  <a:gd name="T11" fmla="*/ 7 h 58"/>
                  <a:gd name="T12" fmla="*/ 12 w 41"/>
                  <a:gd name="T13" fmla="*/ 10 h 58"/>
                  <a:gd name="T14" fmla="*/ 10 w 41"/>
                  <a:gd name="T15" fmla="*/ 11 h 58"/>
                  <a:gd name="T16" fmla="*/ 6 w 41"/>
                  <a:gd name="T17" fmla="*/ 13 h 58"/>
                  <a:gd name="T18" fmla="*/ 5 w 41"/>
                  <a:gd name="T19" fmla="*/ 16 h 58"/>
                  <a:gd name="T20" fmla="*/ 3 w 41"/>
                  <a:gd name="T21" fmla="*/ 25 h 58"/>
                  <a:gd name="T22" fmla="*/ 1 w 41"/>
                  <a:gd name="T23" fmla="*/ 30 h 58"/>
                  <a:gd name="T24" fmla="*/ 1 w 41"/>
                  <a:gd name="T25" fmla="*/ 39 h 58"/>
                  <a:gd name="T26" fmla="*/ 3 w 41"/>
                  <a:gd name="T27" fmla="*/ 51 h 58"/>
                  <a:gd name="T28" fmla="*/ 10 w 41"/>
                  <a:gd name="T29" fmla="*/ 56 h 58"/>
                  <a:gd name="T30" fmla="*/ 19 w 41"/>
                  <a:gd name="T31" fmla="*/ 58 h 58"/>
                  <a:gd name="T32" fmla="*/ 28 w 41"/>
                  <a:gd name="T33" fmla="*/ 55 h 58"/>
                  <a:gd name="T34" fmla="*/ 26 w 41"/>
                  <a:gd name="T35" fmla="*/ 50 h 58"/>
                  <a:gd name="T36" fmla="*/ 26 w 41"/>
                  <a:gd name="T37" fmla="*/ 49 h 58"/>
                  <a:gd name="T38" fmla="*/ 26 w 41"/>
                  <a:gd name="T39" fmla="*/ 49 h 58"/>
                  <a:gd name="T40" fmla="*/ 27 w 41"/>
                  <a:gd name="T41" fmla="*/ 45 h 58"/>
                  <a:gd name="T42" fmla="*/ 27 w 41"/>
                  <a:gd name="T43" fmla="*/ 45 h 58"/>
                  <a:gd name="T44" fmla="*/ 31 w 41"/>
                  <a:gd name="T45" fmla="*/ 37 h 58"/>
                  <a:gd name="T46" fmla="*/ 39 w 41"/>
                  <a:gd name="T47" fmla="*/ 37 h 58"/>
                  <a:gd name="T48" fmla="*/ 41 w 41"/>
                  <a:gd name="T49" fmla="*/ 37 h 58"/>
                  <a:gd name="T50" fmla="*/ 33 w 41"/>
                  <a:gd name="T51" fmla="*/ 24 h 58"/>
                  <a:gd name="T52" fmla="*/ 30 w 41"/>
                  <a:gd name="T53" fmla="*/ 20 h 58"/>
                  <a:gd name="T54" fmla="*/ 27 w 41"/>
                  <a:gd name="T55" fmla="*/ 9 h 58"/>
                  <a:gd name="T56" fmla="*/ 24 w 41"/>
                  <a:gd name="T57"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58">
                    <a:moveTo>
                      <a:pt x="24" y="1"/>
                    </a:moveTo>
                    <a:cubicBezTo>
                      <a:pt x="23" y="0"/>
                      <a:pt x="23" y="0"/>
                      <a:pt x="23" y="0"/>
                    </a:cubicBezTo>
                    <a:cubicBezTo>
                      <a:pt x="21" y="0"/>
                      <a:pt x="19" y="2"/>
                      <a:pt x="17" y="7"/>
                    </a:cubicBezTo>
                    <a:cubicBezTo>
                      <a:pt x="15" y="6"/>
                      <a:pt x="15" y="6"/>
                      <a:pt x="15" y="6"/>
                    </a:cubicBezTo>
                    <a:cubicBezTo>
                      <a:pt x="15" y="6"/>
                      <a:pt x="15" y="6"/>
                      <a:pt x="15" y="6"/>
                    </a:cubicBezTo>
                    <a:cubicBezTo>
                      <a:pt x="15" y="7"/>
                      <a:pt x="15" y="7"/>
                      <a:pt x="15" y="7"/>
                    </a:cubicBezTo>
                    <a:cubicBezTo>
                      <a:pt x="12" y="10"/>
                      <a:pt x="12" y="10"/>
                      <a:pt x="12" y="10"/>
                    </a:cubicBezTo>
                    <a:cubicBezTo>
                      <a:pt x="10" y="11"/>
                      <a:pt x="10" y="11"/>
                      <a:pt x="10" y="11"/>
                    </a:cubicBezTo>
                    <a:cubicBezTo>
                      <a:pt x="6" y="13"/>
                      <a:pt x="6" y="13"/>
                      <a:pt x="6" y="13"/>
                    </a:cubicBezTo>
                    <a:cubicBezTo>
                      <a:pt x="5" y="16"/>
                      <a:pt x="5" y="16"/>
                      <a:pt x="5" y="16"/>
                    </a:cubicBezTo>
                    <a:cubicBezTo>
                      <a:pt x="6" y="21"/>
                      <a:pt x="5" y="24"/>
                      <a:pt x="3" y="25"/>
                    </a:cubicBezTo>
                    <a:cubicBezTo>
                      <a:pt x="1" y="30"/>
                      <a:pt x="1" y="30"/>
                      <a:pt x="1" y="30"/>
                    </a:cubicBezTo>
                    <a:cubicBezTo>
                      <a:pt x="1" y="31"/>
                      <a:pt x="0" y="34"/>
                      <a:pt x="1" y="39"/>
                    </a:cubicBezTo>
                    <a:cubicBezTo>
                      <a:pt x="3" y="51"/>
                      <a:pt x="3" y="51"/>
                      <a:pt x="3" y="51"/>
                    </a:cubicBezTo>
                    <a:cubicBezTo>
                      <a:pt x="4" y="52"/>
                      <a:pt x="6" y="54"/>
                      <a:pt x="10" y="56"/>
                    </a:cubicBezTo>
                    <a:cubicBezTo>
                      <a:pt x="19" y="58"/>
                      <a:pt x="19" y="58"/>
                      <a:pt x="19" y="58"/>
                    </a:cubicBezTo>
                    <a:cubicBezTo>
                      <a:pt x="21" y="58"/>
                      <a:pt x="25" y="57"/>
                      <a:pt x="28" y="55"/>
                    </a:cubicBezTo>
                    <a:cubicBezTo>
                      <a:pt x="26" y="50"/>
                      <a:pt x="26" y="50"/>
                      <a:pt x="26" y="50"/>
                    </a:cubicBezTo>
                    <a:cubicBezTo>
                      <a:pt x="26" y="49"/>
                      <a:pt x="26" y="49"/>
                      <a:pt x="26" y="49"/>
                    </a:cubicBezTo>
                    <a:cubicBezTo>
                      <a:pt x="26" y="49"/>
                      <a:pt x="26" y="49"/>
                      <a:pt x="26" y="49"/>
                    </a:cubicBezTo>
                    <a:cubicBezTo>
                      <a:pt x="27" y="45"/>
                      <a:pt x="27" y="45"/>
                      <a:pt x="27" y="45"/>
                    </a:cubicBezTo>
                    <a:cubicBezTo>
                      <a:pt x="27" y="45"/>
                      <a:pt x="27" y="45"/>
                      <a:pt x="27" y="45"/>
                    </a:cubicBezTo>
                    <a:cubicBezTo>
                      <a:pt x="31" y="37"/>
                      <a:pt x="31" y="37"/>
                      <a:pt x="31" y="37"/>
                    </a:cubicBezTo>
                    <a:cubicBezTo>
                      <a:pt x="39" y="37"/>
                      <a:pt x="39" y="37"/>
                      <a:pt x="39" y="37"/>
                    </a:cubicBezTo>
                    <a:cubicBezTo>
                      <a:pt x="41" y="37"/>
                      <a:pt x="41" y="37"/>
                      <a:pt x="41" y="37"/>
                    </a:cubicBezTo>
                    <a:cubicBezTo>
                      <a:pt x="40" y="34"/>
                      <a:pt x="37" y="30"/>
                      <a:pt x="33" y="24"/>
                    </a:cubicBezTo>
                    <a:cubicBezTo>
                      <a:pt x="30" y="20"/>
                      <a:pt x="30" y="20"/>
                      <a:pt x="30" y="20"/>
                    </a:cubicBezTo>
                    <a:cubicBezTo>
                      <a:pt x="29" y="17"/>
                      <a:pt x="27" y="13"/>
                      <a:pt x="27" y="9"/>
                    </a:cubicBezTo>
                    <a:cubicBezTo>
                      <a:pt x="26" y="5"/>
                      <a:pt x="25" y="3"/>
                      <a:pt x="24" y="1"/>
                    </a:cubicBezTo>
                    <a:close/>
                  </a:path>
                </a:pathLst>
              </a:custGeom>
              <a:solidFill>
                <a:srgbClr val="D9D9D9"/>
              </a:solidFill>
              <a:ln>
                <a:noFill/>
              </a:ln>
            </p:spPr>
            <p:txBody>
              <a:bodyPr/>
              <a:lstStyle/>
              <a:p>
                <a:pPr>
                  <a:defRPr/>
                </a:pPr>
                <a:endParaRPr lang="zh-CN" altLang="en-US">
                  <a:solidFill>
                    <a:prstClr val="black"/>
                  </a:solidFill>
                  <a:latin typeface="Calibri"/>
                  <a:ea typeface="宋体"/>
                </a:endParaRPr>
              </a:p>
            </p:txBody>
          </p:sp>
          <p:sp>
            <p:nvSpPr>
              <p:cNvPr id="30" name="Freeform 26"/>
              <p:cNvSpPr/>
              <p:nvPr/>
            </p:nvSpPr>
            <p:spPr bwMode="auto">
              <a:xfrm>
                <a:off x="4891088" y="2785715"/>
                <a:ext cx="200025" cy="214313"/>
              </a:xfrm>
              <a:custGeom>
                <a:avLst/>
                <a:gdLst>
                  <a:gd name="T0" fmla="*/ 26 w 53"/>
                  <a:gd name="T1" fmla="*/ 12 h 57"/>
                  <a:gd name="T2" fmla="*/ 26 w 53"/>
                  <a:gd name="T3" fmla="*/ 13 h 57"/>
                  <a:gd name="T4" fmla="*/ 24 w 53"/>
                  <a:gd name="T5" fmla="*/ 13 h 57"/>
                  <a:gd name="T6" fmla="*/ 19 w 53"/>
                  <a:gd name="T7" fmla="*/ 12 h 57"/>
                  <a:gd name="T8" fmla="*/ 19 w 53"/>
                  <a:gd name="T9" fmla="*/ 14 h 57"/>
                  <a:gd name="T10" fmla="*/ 19 w 53"/>
                  <a:gd name="T11" fmla="*/ 15 h 57"/>
                  <a:gd name="T12" fmla="*/ 18 w 53"/>
                  <a:gd name="T13" fmla="*/ 15 h 57"/>
                  <a:gd name="T14" fmla="*/ 9 w 53"/>
                  <a:gd name="T15" fmla="*/ 19 h 57"/>
                  <a:gd name="T16" fmla="*/ 9 w 53"/>
                  <a:gd name="T17" fmla="*/ 20 h 57"/>
                  <a:gd name="T18" fmla="*/ 12 w 53"/>
                  <a:gd name="T19" fmla="*/ 28 h 57"/>
                  <a:gd name="T20" fmla="*/ 12 w 53"/>
                  <a:gd name="T21" fmla="*/ 29 h 57"/>
                  <a:gd name="T22" fmla="*/ 12 w 53"/>
                  <a:gd name="T23" fmla="*/ 30 h 57"/>
                  <a:gd name="T24" fmla="*/ 2 w 53"/>
                  <a:gd name="T25" fmla="*/ 41 h 57"/>
                  <a:gd name="T26" fmla="*/ 0 w 53"/>
                  <a:gd name="T27" fmla="*/ 45 h 57"/>
                  <a:gd name="T28" fmla="*/ 2 w 53"/>
                  <a:gd name="T29" fmla="*/ 48 h 57"/>
                  <a:gd name="T30" fmla="*/ 7 w 53"/>
                  <a:gd name="T31" fmla="*/ 50 h 57"/>
                  <a:gd name="T32" fmla="*/ 10 w 53"/>
                  <a:gd name="T33" fmla="*/ 50 h 57"/>
                  <a:gd name="T34" fmla="*/ 20 w 53"/>
                  <a:gd name="T35" fmla="*/ 53 h 57"/>
                  <a:gd name="T36" fmla="*/ 24 w 53"/>
                  <a:gd name="T37" fmla="*/ 55 h 57"/>
                  <a:gd name="T38" fmla="*/ 31 w 53"/>
                  <a:gd name="T39" fmla="*/ 57 h 57"/>
                  <a:gd name="T40" fmla="*/ 36 w 53"/>
                  <a:gd name="T41" fmla="*/ 53 h 57"/>
                  <a:gd name="T42" fmla="*/ 39 w 53"/>
                  <a:gd name="T43" fmla="*/ 49 h 57"/>
                  <a:gd name="T44" fmla="*/ 42 w 53"/>
                  <a:gd name="T45" fmla="*/ 42 h 57"/>
                  <a:gd name="T46" fmla="*/ 40 w 53"/>
                  <a:gd name="T47" fmla="*/ 33 h 57"/>
                  <a:gd name="T48" fmla="*/ 43 w 53"/>
                  <a:gd name="T49" fmla="*/ 34 h 57"/>
                  <a:gd name="T50" fmla="*/ 48 w 53"/>
                  <a:gd name="T51" fmla="*/ 34 h 57"/>
                  <a:gd name="T52" fmla="*/ 50 w 53"/>
                  <a:gd name="T53" fmla="*/ 33 h 57"/>
                  <a:gd name="T54" fmla="*/ 51 w 53"/>
                  <a:gd name="T55" fmla="*/ 31 h 57"/>
                  <a:gd name="T56" fmla="*/ 47 w 53"/>
                  <a:gd name="T57" fmla="*/ 19 h 57"/>
                  <a:gd name="T58" fmla="*/ 48 w 53"/>
                  <a:gd name="T59" fmla="*/ 15 h 57"/>
                  <a:gd name="T60" fmla="*/ 53 w 53"/>
                  <a:gd name="T61" fmla="*/ 11 h 57"/>
                  <a:gd name="T62" fmla="*/ 53 w 53"/>
                  <a:gd name="T63" fmla="*/ 11 h 57"/>
                  <a:gd name="T64" fmla="*/ 52 w 53"/>
                  <a:gd name="T65" fmla="*/ 9 h 57"/>
                  <a:gd name="T66" fmla="*/ 43 w 53"/>
                  <a:gd name="T67" fmla="*/ 9 h 57"/>
                  <a:gd name="T68" fmla="*/ 43 w 53"/>
                  <a:gd name="T69" fmla="*/ 9 h 57"/>
                  <a:gd name="T70" fmla="*/ 34 w 53"/>
                  <a:gd name="T71" fmla="*/ 3 h 57"/>
                  <a:gd name="T72" fmla="*/ 24 w 53"/>
                  <a:gd name="T73" fmla="*/ 1 h 57"/>
                  <a:gd name="T74" fmla="*/ 22 w 53"/>
                  <a:gd name="T75" fmla="*/ 1 h 57"/>
                  <a:gd name="T76" fmla="*/ 25 w 53"/>
                  <a:gd name="T77" fmla="*/ 5 h 57"/>
                  <a:gd name="T78" fmla="*/ 26 w 53"/>
                  <a:gd name="T7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 h="57">
                    <a:moveTo>
                      <a:pt x="26" y="12"/>
                    </a:moveTo>
                    <a:cubicBezTo>
                      <a:pt x="26" y="13"/>
                      <a:pt x="26" y="13"/>
                      <a:pt x="26" y="13"/>
                    </a:cubicBezTo>
                    <a:cubicBezTo>
                      <a:pt x="24" y="13"/>
                      <a:pt x="24" y="13"/>
                      <a:pt x="24" y="13"/>
                    </a:cubicBezTo>
                    <a:cubicBezTo>
                      <a:pt x="19" y="12"/>
                      <a:pt x="19" y="12"/>
                      <a:pt x="19" y="12"/>
                    </a:cubicBezTo>
                    <a:cubicBezTo>
                      <a:pt x="19" y="14"/>
                      <a:pt x="19" y="14"/>
                      <a:pt x="19" y="14"/>
                    </a:cubicBezTo>
                    <a:cubicBezTo>
                      <a:pt x="19" y="15"/>
                      <a:pt x="19" y="15"/>
                      <a:pt x="19" y="15"/>
                    </a:cubicBezTo>
                    <a:cubicBezTo>
                      <a:pt x="18" y="15"/>
                      <a:pt x="18" y="15"/>
                      <a:pt x="18" y="15"/>
                    </a:cubicBezTo>
                    <a:cubicBezTo>
                      <a:pt x="9" y="19"/>
                      <a:pt x="9" y="19"/>
                      <a:pt x="9" y="19"/>
                    </a:cubicBezTo>
                    <a:cubicBezTo>
                      <a:pt x="9" y="20"/>
                      <a:pt x="9" y="20"/>
                      <a:pt x="9" y="20"/>
                    </a:cubicBezTo>
                    <a:cubicBezTo>
                      <a:pt x="8" y="23"/>
                      <a:pt x="9" y="25"/>
                      <a:pt x="12" y="28"/>
                    </a:cubicBezTo>
                    <a:cubicBezTo>
                      <a:pt x="12" y="29"/>
                      <a:pt x="12" y="29"/>
                      <a:pt x="12" y="29"/>
                    </a:cubicBezTo>
                    <a:cubicBezTo>
                      <a:pt x="12" y="30"/>
                      <a:pt x="12" y="30"/>
                      <a:pt x="12" y="30"/>
                    </a:cubicBezTo>
                    <a:cubicBezTo>
                      <a:pt x="9" y="34"/>
                      <a:pt x="6" y="38"/>
                      <a:pt x="2" y="41"/>
                    </a:cubicBezTo>
                    <a:cubicBezTo>
                      <a:pt x="0" y="42"/>
                      <a:pt x="0" y="43"/>
                      <a:pt x="0" y="45"/>
                    </a:cubicBezTo>
                    <a:cubicBezTo>
                      <a:pt x="2" y="48"/>
                      <a:pt x="2" y="48"/>
                      <a:pt x="2" y="48"/>
                    </a:cubicBezTo>
                    <a:cubicBezTo>
                      <a:pt x="7" y="50"/>
                      <a:pt x="7" y="50"/>
                      <a:pt x="7" y="50"/>
                    </a:cubicBezTo>
                    <a:cubicBezTo>
                      <a:pt x="10" y="50"/>
                      <a:pt x="10" y="50"/>
                      <a:pt x="10" y="50"/>
                    </a:cubicBezTo>
                    <a:cubicBezTo>
                      <a:pt x="15" y="50"/>
                      <a:pt x="18" y="51"/>
                      <a:pt x="20" y="53"/>
                    </a:cubicBezTo>
                    <a:cubicBezTo>
                      <a:pt x="24" y="55"/>
                      <a:pt x="24" y="55"/>
                      <a:pt x="24" y="55"/>
                    </a:cubicBezTo>
                    <a:cubicBezTo>
                      <a:pt x="26" y="57"/>
                      <a:pt x="29" y="57"/>
                      <a:pt x="31" y="57"/>
                    </a:cubicBezTo>
                    <a:cubicBezTo>
                      <a:pt x="32" y="57"/>
                      <a:pt x="34" y="56"/>
                      <a:pt x="36" y="53"/>
                    </a:cubicBezTo>
                    <a:cubicBezTo>
                      <a:pt x="39" y="49"/>
                      <a:pt x="39" y="49"/>
                      <a:pt x="39" y="49"/>
                    </a:cubicBezTo>
                    <a:cubicBezTo>
                      <a:pt x="42" y="42"/>
                      <a:pt x="42" y="42"/>
                      <a:pt x="42" y="42"/>
                    </a:cubicBezTo>
                    <a:cubicBezTo>
                      <a:pt x="40" y="33"/>
                      <a:pt x="40" y="33"/>
                      <a:pt x="40" y="33"/>
                    </a:cubicBezTo>
                    <a:cubicBezTo>
                      <a:pt x="43" y="34"/>
                      <a:pt x="43" y="34"/>
                      <a:pt x="43" y="34"/>
                    </a:cubicBezTo>
                    <a:cubicBezTo>
                      <a:pt x="48" y="34"/>
                      <a:pt x="48" y="34"/>
                      <a:pt x="48" y="34"/>
                    </a:cubicBezTo>
                    <a:cubicBezTo>
                      <a:pt x="50" y="33"/>
                      <a:pt x="50" y="33"/>
                      <a:pt x="50" y="33"/>
                    </a:cubicBezTo>
                    <a:cubicBezTo>
                      <a:pt x="51" y="31"/>
                      <a:pt x="51" y="31"/>
                      <a:pt x="51" y="31"/>
                    </a:cubicBezTo>
                    <a:cubicBezTo>
                      <a:pt x="47" y="19"/>
                      <a:pt x="47" y="19"/>
                      <a:pt x="47" y="19"/>
                    </a:cubicBezTo>
                    <a:cubicBezTo>
                      <a:pt x="48" y="15"/>
                      <a:pt x="48" y="15"/>
                      <a:pt x="48" y="15"/>
                    </a:cubicBezTo>
                    <a:cubicBezTo>
                      <a:pt x="50" y="13"/>
                      <a:pt x="51" y="12"/>
                      <a:pt x="53" y="11"/>
                    </a:cubicBezTo>
                    <a:cubicBezTo>
                      <a:pt x="53" y="11"/>
                      <a:pt x="53" y="11"/>
                      <a:pt x="53" y="11"/>
                    </a:cubicBezTo>
                    <a:cubicBezTo>
                      <a:pt x="52" y="9"/>
                      <a:pt x="52" y="9"/>
                      <a:pt x="52" y="9"/>
                    </a:cubicBezTo>
                    <a:cubicBezTo>
                      <a:pt x="43" y="9"/>
                      <a:pt x="43" y="9"/>
                      <a:pt x="43" y="9"/>
                    </a:cubicBezTo>
                    <a:cubicBezTo>
                      <a:pt x="43" y="9"/>
                      <a:pt x="43" y="9"/>
                      <a:pt x="43" y="9"/>
                    </a:cubicBezTo>
                    <a:cubicBezTo>
                      <a:pt x="34" y="3"/>
                      <a:pt x="34" y="3"/>
                      <a:pt x="34" y="3"/>
                    </a:cubicBezTo>
                    <a:cubicBezTo>
                      <a:pt x="30" y="0"/>
                      <a:pt x="27" y="0"/>
                      <a:pt x="24" y="1"/>
                    </a:cubicBezTo>
                    <a:cubicBezTo>
                      <a:pt x="22" y="1"/>
                      <a:pt x="22" y="1"/>
                      <a:pt x="22" y="1"/>
                    </a:cubicBezTo>
                    <a:cubicBezTo>
                      <a:pt x="22" y="3"/>
                      <a:pt x="22" y="5"/>
                      <a:pt x="25" y="5"/>
                    </a:cubicBezTo>
                    <a:cubicBezTo>
                      <a:pt x="27" y="7"/>
                      <a:pt x="28" y="9"/>
                      <a:pt x="26" y="12"/>
                    </a:cubicBezTo>
                    <a:close/>
                  </a:path>
                </a:pathLst>
              </a:custGeom>
              <a:solidFill>
                <a:srgbClr val="00B0F0"/>
              </a:solidFill>
              <a:ln>
                <a:noFill/>
              </a:ln>
            </p:spPr>
            <p:txBody>
              <a:bodyPr/>
              <a:lstStyle/>
              <a:p>
                <a:pPr>
                  <a:defRPr/>
                </a:pPr>
                <a:endParaRPr lang="zh-CN" altLang="en-US">
                  <a:solidFill>
                    <a:prstClr val="black"/>
                  </a:solidFill>
                  <a:latin typeface="Calibri"/>
                  <a:ea typeface="宋体"/>
                </a:endParaRPr>
              </a:p>
            </p:txBody>
          </p:sp>
          <p:sp>
            <p:nvSpPr>
              <p:cNvPr id="31" name="Freeform 27"/>
              <p:cNvSpPr/>
              <p:nvPr/>
            </p:nvSpPr>
            <p:spPr bwMode="auto">
              <a:xfrm>
                <a:off x="5229226" y="2361852"/>
                <a:ext cx="706438" cy="673100"/>
              </a:xfrm>
              <a:custGeom>
                <a:avLst/>
                <a:gdLst>
                  <a:gd name="T0" fmla="*/ 80 w 188"/>
                  <a:gd name="T1" fmla="*/ 37 h 179"/>
                  <a:gd name="T2" fmla="*/ 70 w 188"/>
                  <a:gd name="T3" fmla="*/ 40 h 179"/>
                  <a:gd name="T4" fmla="*/ 58 w 188"/>
                  <a:gd name="T5" fmla="*/ 46 h 179"/>
                  <a:gd name="T6" fmla="*/ 46 w 188"/>
                  <a:gd name="T7" fmla="*/ 56 h 179"/>
                  <a:gd name="T8" fmla="*/ 45 w 188"/>
                  <a:gd name="T9" fmla="*/ 58 h 179"/>
                  <a:gd name="T10" fmla="*/ 34 w 188"/>
                  <a:gd name="T11" fmla="*/ 70 h 179"/>
                  <a:gd name="T12" fmla="*/ 21 w 188"/>
                  <a:gd name="T13" fmla="*/ 69 h 179"/>
                  <a:gd name="T14" fmla="*/ 15 w 188"/>
                  <a:gd name="T15" fmla="*/ 63 h 179"/>
                  <a:gd name="T16" fmla="*/ 17 w 188"/>
                  <a:gd name="T17" fmla="*/ 86 h 179"/>
                  <a:gd name="T18" fmla="*/ 2 w 188"/>
                  <a:gd name="T19" fmla="*/ 110 h 179"/>
                  <a:gd name="T20" fmla="*/ 0 w 188"/>
                  <a:gd name="T21" fmla="*/ 113 h 179"/>
                  <a:gd name="T22" fmla="*/ 16 w 188"/>
                  <a:gd name="T23" fmla="*/ 119 h 179"/>
                  <a:gd name="T24" fmla="*/ 17 w 188"/>
                  <a:gd name="T25" fmla="*/ 120 h 179"/>
                  <a:gd name="T26" fmla="*/ 23 w 188"/>
                  <a:gd name="T27" fmla="*/ 124 h 179"/>
                  <a:gd name="T28" fmla="*/ 24 w 188"/>
                  <a:gd name="T29" fmla="*/ 124 h 179"/>
                  <a:gd name="T30" fmla="*/ 39 w 188"/>
                  <a:gd name="T31" fmla="*/ 136 h 179"/>
                  <a:gd name="T32" fmla="*/ 56 w 188"/>
                  <a:gd name="T33" fmla="*/ 112 h 179"/>
                  <a:gd name="T34" fmla="*/ 61 w 188"/>
                  <a:gd name="T35" fmla="*/ 106 h 179"/>
                  <a:gd name="T36" fmla="*/ 74 w 188"/>
                  <a:gd name="T37" fmla="*/ 101 h 179"/>
                  <a:gd name="T38" fmla="*/ 87 w 188"/>
                  <a:gd name="T39" fmla="*/ 99 h 179"/>
                  <a:gd name="T40" fmla="*/ 94 w 188"/>
                  <a:gd name="T41" fmla="*/ 110 h 179"/>
                  <a:gd name="T42" fmla="*/ 95 w 188"/>
                  <a:gd name="T43" fmla="*/ 119 h 179"/>
                  <a:gd name="T44" fmla="*/ 92 w 188"/>
                  <a:gd name="T45" fmla="*/ 134 h 179"/>
                  <a:gd name="T46" fmla="*/ 92 w 188"/>
                  <a:gd name="T47" fmla="*/ 135 h 179"/>
                  <a:gd name="T48" fmla="*/ 85 w 188"/>
                  <a:gd name="T49" fmla="*/ 156 h 179"/>
                  <a:gd name="T50" fmla="*/ 92 w 188"/>
                  <a:gd name="T51" fmla="*/ 152 h 179"/>
                  <a:gd name="T52" fmla="*/ 97 w 188"/>
                  <a:gd name="T53" fmla="*/ 154 h 179"/>
                  <a:gd name="T54" fmla="*/ 96 w 188"/>
                  <a:gd name="T55" fmla="*/ 160 h 179"/>
                  <a:gd name="T56" fmla="*/ 92 w 188"/>
                  <a:gd name="T57" fmla="*/ 167 h 179"/>
                  <a:gd name="T58" fmla="*/ 89 w 188"/>
                  <a:gd name="T59" fmla="*/ 172 h 179"/>
                  <a:gd name="T60" fmla="*/ 84 w 188"/>
                  <a:gd name="T61" fmla="*/ 173 h 179"/>
                  <a:gd name="T62" fmla="*/ 79 w 188"/>
                  <a:gd name="T63" fmla="*/ 179 h 179"/>
                  <a:gd name="T64" fmla="*/ 99 w 188"/>
                  <a:gd name="T65" fmla="*/ 164 h 179"/>
                  <a:gd name="T66" fmla="*/ 130 w 188"/>
                  <a:gd name="T67" fmla="*/ 133 h 179"/>
                  <a:gd name="T68" fmla="*/ 136 w 188"/>
                  <a:gd name="T69" fmla="*/ 130 h 179"/>
                  <a:gd name="T70" fmla="*/ 152 w 188"/>
                  <a:gd name="T71" fmla="*/ 126 h 179"/>
                  <a:gd name="T72" fmla="*/ 163 w 188"/>
                  <a:gd name="T73" fmla="*/ 104 h 179"/>
                  <a:gd name="T74" fmla="*/ 188 w 188"/>
                  <a:gd name="T75" fmla="*/ 78 h 179"/>
                  <a:gd name="T76" fmla="*/ 182 w 188"/>
                  <a:gd name="T77" fmla="*/ 60 h 179"/>
                  <a:gd name="T78" fmla="*/ 173 w 188"/>
                  <a:gd name="T79" fmla="*/ 58 h 179"/>
                  <a:gd name="T80" fmla="*/ 171 w 188"/>
                  <a:gd name="T81" fmla="*/ 54 h 179"/>
                  <a:gd name="T82" fmla="*/ 158 w 188"/>
                  <a:gd name="T83" fmla="*/ 22 h 179"/>
                  <a:gd name="T84" fmla="*/ 154 w 188"/>
                  <a:gd name="T85" fmla="*/ 6 h 179"/>
                  <a:gd name="T86" fmla="*/ 147 w 188"/>
                  <a:gd name="T87" fmla="*/ 12 h 179"/>
                  <a:gd name="T88" fmla="*/ 134 w 188"/>
                  <a:gd name="T89" fmla="*/ 5 h 179"/>
                  <a:gd name="T90" fmla="*/ 124 w 188"/>
                  <a:gd name="T91" fmla="*/ 6 h 179"/>
                  <a:gd name="T92" fmla="*/ 114 w 188"/>
                  <a:gd name="T93" fmla="*/ 2 h 179"/>
                  <a:gd name="T94" fmla="*/ 114 w 188"/>
                  <a:gd name="T95" fmla="*/ 15 h 179"/>
                  <a:gd name="T96" fmla="*/ 113 w 188"/>
                  <a:gd name="T97" fmla="*/ 16 h 179"/>
                  <a:gd name="T98" fmla="*/ 104 w 188"/>
                  <a:gd name="T99" fmla="*/ 2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79">
                    <a:moveTo>
                      <a:pt x="86" y="23"/>
                    </a:moveTo>
                    <a:cubicBezTo>
                      <a:pt x="81" y="30"/>
                      <a:pt x="81" y="30"/>
                      <a:pt x="81" y="30"/>
                    </a:cubicBezTo>
                    <a:cubicBezTo>
                      <a:pt x="80" y="31"/>
                      <a:pt x="80" y="33"/>
                      <a:pt x="80" y="37"/>
                    </a:cubicBezTo>
                    <a:cubicBezTo>
                      <a:pt x="80" y="40"/>
                      <a:pt x="80" y="40"/>
                      <a:pt x="80" y="40"/>
                    </a:cubicBezTo>
                    <a:cubicBezTo>
                      <a:pt x="71" y="40"/>
                      <a:pt x="71" y="40"/>
                      <a:pt x="71" y="40"/>
                    </a:cubicBezTo>
                    <a:cubicBezTo>
                      <a:pt x="70" y="40"/>
                      <a:pt x="70" y="40"/>
                      <a:pt x="70" y="40"/>
                    </a:cubicBezTo>
                    <a:cubicBezTo>
                      <a:pt x="70" y="40"/>
                      <a:pt x="70" y="40"/>
                      <a:pt x="70" y="40"/>
                    </a:cubicBezTo>
                    <a:cubicBezTo>
                      <a:pt x="64" y="38"/>
                      <a:pt x="64" y="38"/>
                      <a:pt x="64" y="38"/>
                    </a:cubicBezTo>
                    <a:cubicBezTo>
                      <a:pt x="58" y="46"/>
                      <a:pt x="58" y="46"/>
                      <a:pt x="58" y="46"/>
                    </a:cubicBezTo>
                    <a:cubicBezTo>
                      <a:pt x="58" y="46"/>
                      <a:pt x="58" y="46"/>
                      <a:pt x="58" y="46"/>
                    </a:cubicBezTo>
                    <a:cubicBezTo>
                      <a:pt x="51" y="50"/>
                      <a:pt x="51" y="50"/>
                      <a:pt x="51" y="50"/>
                    </a:cubicBezTo>
                    <a:cubicBezTo>
                      <a:pt x="46" y="56"/>
                      <a:pt x="46" y="56"/>
                      <a:pt x="46" y="56"/>
                    </a:cubicBezTo>
                    <a:cubicBezTo>
                      <a:pt x="46" y="56"/>
                      <a:pt x="46" y="56"/>
                      <a:pt x="46" y="56"/>
                    </a:cubicBezTo>
                    <a:cubicBezTo>
                      <a:pt x="45" y="58"/>
                      <a:pt x="45" y="58"/>
                      <a:pt x="45" y="58"/>
                    </a:cubicBezTo>
                    <a:cubicBezTo>
                      <a:pt x="45" y="58"/>
                      <a:pt x="45" y="58"/>
                      <a:pt x="45" y="58"/>
                    </a:cubicBezTo>
                    <a:cubicBezTo>
                      <a:pt x="35" y="69"/>
                      <a:pt x="35" y="69"/>
                      <a:pt x="35" y="69"/>
                    </a:cubicBezTo>
                    <a:cubicBezTo>
                      <a:pt x="35" y="70"/>
                      <a:pt x="35" y="70"/>
                      <a:pt x="35" y="70"/>
                    </a:cubicBezTo>
                    <a:cubicBezTo>
                      <a:pt x="34" y="70"/>
                      <a:pt x="34" y="70"/>
                      <a:pt x="34" y="70"/>
                    </a:cubicBezTo>
                    <a:cubicBezTo>
                      <a:pt x="27" y="74"/>
                      <a:pt x="27" y="74"/>
                      <a:pt x="27" y="74"/>
                    </a:cubicBezTo>
                    <a:cubicBezTo>
                      <a:pt x="21" y="70"/>
                      <a:pt x="21" y="70"/>
                      <a:pt x="21" y="70"/>
                    </a:cubicBezTo>
                    <a:cubicBezTo>
                      <a:pt x="21" y="69"/>
                      <a:pt x="21" y="69"/>
                      <a:pt x="21" y="69"/>
                    </a:cubicBezTo>
                    <a:cubicBezTo>
                      <a:pt x="21" y="69"/>
                      <a:pt x="21" y="69"/>
                      <a:pt x="21" y="69"/>
                    </a:cubicBezTo>
                    <a:cubicBezTo>
                      <a:pt x="21" y="69"/>
                      <a:pt x="21" y="69"/>
                      <a:pt x="21" y="69"/>
                    </a:cubicBezTo>
                    <a:cubicBezTo>
                      <a:pt x="15" y="63"/>
                      <a:pt x="15" y="63"/>
                      <a:pt x="15" y="63"/>
                    </a:cubicBezTo>
                    <a:cubicBezTo>
                      <a:pt x="12" y="61"/>
                      <a:pt x="12" y="61"/>
                      <a:pt x="12" y="61"/>
                    </a:cubicBezTo>
                    <a:cubicBezTo>
                      <a:pt x="14" y="78"/>
                      <a:pt x="14" y="78"/>
                      <a:pt x="14" y="78"/>
                    </a:cubicBezTo>
                    <a:cubicBezTo>
                      <a:pt x="17" y="86"/>
                      <a:pt x="17" y="86"/>
                      <a:pt x="17" y="86"/>
                    </a:cubicBezTo>
                    <a:cubicBezTo>
                      <a:pt x="11" y="92"/>
                      <a:pt x="11" y="92"/>
                      <a:pt x="11" y="92"/>
                    </a:cubicBezTo>
                    <a:cubicBezTo>
                      <a:pt x="2" y="104"/>
                      <a:pt x="2" y="104"/>
                      <a:pt x="2" y="104"/>
                    </a:cubicBezTo>
                    <a:cubicBezTo>
                      <a:pt x="2" y="110"/>
                      <a:pt x="2" y="110"/>
                      <a:pt x="2" y="110"/>
                    </a:cubicBezTo>
                    <a:cubicBezTo>
                      <a:pt x="2" y="110"/>
                      <a:pt x="2" y="110"/>
                      <a:pt x="2" y="110"/>
                    </a:cubicBezTo>
                    <a:cubicBezTo>
                      <a:pt x="2" y="110"/>
                      <a:pt x="2" y="110"/>
                      <a:pt x="2" y="110"/>
                    </a:cubicBezTo>
                    <a:cubicBezTo>
                      <a:pt x="0" y="113"/>
                      <a:pt x="0" y="113"/>
                      <a:pt x="0" y="113"/>
                    </a:cubicBezTo>
                    <a:cubicBezTo>
                      <a:pt x="1" y="116"/>
                      <a:pt x="1" y="116"/>
                      <a:pt x="1" y="116"/>
                    </a:cubicBezTo>
                    <a:cubicBezTo>
                      <a:pt x="4" y="116"/>
                      <a:pt x="4" y="116"/>
                      <a:pt x="4" y="116"/>
                    </a:cubicBezTo>
                    <a:cubicBezTo>
                      <a:pt x="16" y="119"/>
                      <a:pt x="16" y="119"/>
                      <a:pt x="16" y="119"/>
                    </a:cubicBezTo>
                    <a:cubicBezTo>
                      <a:pt x="16" y="119"/>
                      <a:pt x="16" y="119"/>
                      <a:pt x="16" y="119"/>
                    </a:cubicBezTo>
                    <a:cubicBezTo>
                      <a:pt x="17" y="119"/>
                      <a:pt x="17" y="119"/>
                      <a:pt x="17" y="119"/>
                    </a:cubicBezTo>
                    <a:cubicBezTo>
                      <a:pt x="17" y="120"/>
                      <a:pt x="17" y="120"/>
                      <a:pt x="17" y="120"/>
                    </a:cubicBezTo>
                    <a:cubicBezTo>
                      <a:pt x="17" y="120"/>
                      <a:pt x="17" y="120"/>
                      <a:pt x="17" y="120"/>
                    </a:cubicBezTo>
                    <a:cubicBezTo>
                      <a:pt x="20" y="122"/>
                      <a:pt x="20" y="122"/>
                      <a:pt x="20" y="122"/>
                    </a:cubicBezTo>
                    <a:cubicBezTo>
                      <a:pt x="23" y="124"/>
                      <a:pt x="23" y="124"/>
                      <a:pt x="23" y="124"/>
                    </a:cubicBezTo>
                    <a:cubicBezTo>
                      <a:pt x="23" y="124"/>
                      <a:pt x="23" y="124"/>
                      <a:pt x="23" y="124"/>
                    </a:cubicBezTo>
                    <a:cubicBezTo>
                      <a:pt x="24" y="124"/>
                      <a:pt x="24" y="124"/>
                      <a:pt x="24" y="124"/>
                    </a:cubicBezTo>
                    <a:cubicBezTo>
                      <a:pt x="24" y="124"/>
                      <a:pt x="24" y="124"/>
                      <a:pt x="24" y="124"/>
                    </a:cubicBezTo>
                    <a:cubicBezTo>
                      <a:pt x="25" y="126"/>
                      <a:pt x="26" y="127"/>
                      <a:pt x="26" y="129"/>
                    </a:cubicBezTo>
                    <a:cubicBezTo>
                      <a:pt x="27" y="132"/>
                      <a:pt x="27" y="132"/>
                      <a:pt x="27" y="132"/>
                    </a:cubicBezTo>
                    <a:cubicBezTo>
                      <a:pt x="39" y="136"/>
                      <a:pt x="39" y="136"/>
                      <a:pt x="39" y="136"/>
                    </a:cubicBezTo>
                    <a:cubicBezTo>
                      <a:pt x="43" y="135"/>
                      <a:pt x="43" y="135"/>
                      <a:pt x="43" y="135"/>
                    </a:cubicBezTo>
                    <a:cubicBezTo>
                      <a:pt x="46" y="130"/>
                      <a:pt x="46" y="130"/>
                      <a:pt x="46" y="130"/>
                    </a:cubicBezTo>
                    <a:cubicBezTo>
                      <a:pt x="56" y="112"/>
                      <a:pt x="56" y="112"/>
                      <a:pt x="56" y="112"/>
                    </a:cubicBezTo>
                    <a:cubicBezTo>
                      <a:pt x="56" y="112"/>
                      <a:pt x="56" y="112"/>
                      <a:pt x="56" y="112"/>
                    </a:cubicBezTo>
                    <a:cubicBezTo>
                      <a:pt x="56" y="112"/>
                      <a:pt x="56" y="112"/>
                      <a:pt x="56" y="112"/>
                    </a:cubicBezTo>
                    <a:cubicBezTo>
                      <a:pt x="61" y="106"/>
                      <a:pt x="61" y="106"/>
                      <a:pt x="61" y="106"/>
                    </a:cubicBezTo>
                    <a:cubicBezTo>
                      <a:pt x="61" y="105"/>
                      <a:pt x="61" y="105"/>
                      <a:pt x="61" y="105"/>
                    </a:cubicBezTo>
                    <a:cubicBezTo>
                      <a:pt x="69" y="102"/>
                      <a:pt x="69" y="102"/>
                      <a:pt x="69" y="102"/>
                    </a:cubicBezTo>
                    <a:cubicBezTo>
                      <a:pt x="74" y="101"/>
                      <a:pt x="74" y="101"/>
                      <a:pt x="74" y="101"/>
                    </a:cubicBezTo>
                    <a:cubicBezTo>
                      <a:pt x="76" y="98"/>
                      <a:pt x="78" y="96"/>
                      <a:pt x="80" y="96"/>
                    </a:cubicBezTo>
                    <a:cubicBezTo>
                      <a:pt x="81" y="96"/>
                      <a:pt x="83" y="97"/>
                      <a:pt x="86" y="99"/>
                    </a:cubicBezTo>
                    <a:cubicBezTo>
                      <a:pt x="87" y="99"/>
                      <a:pt x="87" y="99"/>
                      <a:pt x="87" y="99"/>
                    </a:cubicBezTo>
                    <a:cubicBezTo>
                      <a:pt x="87" y="100"/>
                      <a:pt x="87" y="100"/>
                      <a:pt x="87" y="100"/>
                    </a:cubicBezTo>
                    <a:cubicBezTo>
                      <a:pt x="94" y="110"/>
                      <a:pt x="94" y="110"/>
                      <a:pt x="94" y="110"/>
                    </a:cubicBezTo>
                    <a:cubicBezTo>
                      <a:pt x="94" y="110"/>
                      <a:pt x="94" y="110"/>
                      <a:pt x="94" y="110"/>
                    </a:cubicBezTo>
                    <a:cubicBezTo>
                      <a:pt x="94" y="110"/>
                      <a:pt x="94" y="110"/>
                      <a:pt x="94" y="110"/>
                    </a:cubicBezTo>
                    <a:cubicBezTo>
                      <a:pt x="94" y="111"/>
                      <a:pt x="94" y="111"/>
                      <a:pt x="94" y="111"/>
                    </a:cubicBezTo>
                    <a:cubicBezTo>
                      <a:pt x="95" y="119"/>
                      <a:pt x="95" y="119"/>
                      <a:pt x="95" y="119"/>
                    </a:cubicBezTo>
                    <a:cubicBezTo>
                      <a:pt x="94" y="127"/>
                      <a:pt x="94" y="127"/>
                      <a:pt x="94" y="127"/>
                    </a:cubicBezTo>
                    <a:cubicBezTo>
                      <a:pt x="94" y="127"/>
                      <a:pt x="94" y="127"/>
                      <a:pt x="94" y="127"/>
                    </a:cubicBezTo>
                    <a:cubicBezTo>
                      <a:pt x="92" y="134"/>
                      <a:pt x="92" y="134"/>
                      <a:pt x="92" y="134"/>
                    </a:cubicBezTo>
                    <a:cubicBezTo>
                      <a:pt x="92" y="134"/>
                      <a:pt x="92" y="134"/>
                      <a:pt x="92" y="134"/>
                    </a:cubicBezTo>
                    <a:cubicBezTo>
                      <a:pt x="92" y="135"/>
                      <a:pt x="92" y="135"/>
                      <a:pt x="92" y="135"/>
                    </a:cubicBezTo>
                    <a:cubicBezTo>
                      <a:pt x="92" y="135"/>
                      <a:pt x="92" y="135"/>
                      <a:pt x="92" y="135"/>
                    </a:cubicBezTo>
                    <a:cubicBezTo>
                      <a:pt x="87" y="142"/>
                      <a:pt x="87" y="142"/>
                      <a:pt x="87" y="142"/>
                    </a:cubicBezTo>
                    <a:cubicBezTo>
                      <a:pt x="84" y="147"/>
                      <a:pt x="84" y="147"/>
                      <a:pt x="84" y="147"/>
                    </a:cubicBezTo>
                    <a:cubicBezTo>
                      <a:pt x="85" y="156"/>
                      <a:pt x="85" y="156"/>
                      <a:pt x="85" y="156"/>
                    </a:cubicBezTo>
                    <a:cubicBezTo>
                      <a:pt x="86" y="156"/>
                      <a:pt x="86" y="156"/>
                      <a:pt x="86" y="156"/>
                    </a:cubicBezTo>
                    <a:cubicBezTo>
                      <a:pt x="88" y="154"/>
                      <a:pt x="88" y="154"/>
                      <a:pt x="88" y="154"/>
                    </a:cubicBezTo>
                    <a:cubicBezTo>
                      <a:pt x="92" y="152"/>
                      <a:pt x="92" y="152"/>
                      <a:pt x="92" y="152"/>
                    </a:cubicBezTo>
                    <a:cubicBezTo>
                      <a:pt x="92" y="151"/>
                      <a:pt x="92" y="151"/>
                      <a:pt x="92" y="151"/>
                    </a:cubicBezTo>
                    <a:cubicBezTo>
                      <a:pt x="93" y="150"/>
                      <a:pt x="93" y="150"/>
                      <a:pt x="93" y="150"/>
                    </a:cubicBezTo>
                    <a:cubicBezTo>
                      <a:pt x="97" y="154"/>
                      <a:pt x="97" y="154"/>
                      <a:pt x="97" y="154"/>
                    </a:cubicBezTo>
                    <a:cubicBezTo>
                      <a:pt x="97" y="154"/>
                      <a:pt x="97" y="154"/>
                      <a:pt x="97" y="154"/>
                    </a:cubicBezTo>
                    <a:cubicBezTo>
                      <a:pt x="97" y="160"/>
                      <a:pt x="97" y="160"/>
                      <a:pt x="97" y="160"/>
                    </a:cubicBezTo>
                    <a:cubicBezTo>
                      <a:pt x="96" y="160"/>
                      <a:pt x="96" y="160"/>
                      <a:pt x="96" y="160"/>
                    </a:cubicBezTo>
                    <a:cubicBezTo>
                      <a:pt x="93" y="162"/>
                      <a:pt x="93" y="162"/>
                      <a:pt x="93" y="162"/>
                    </a:cubicBezTo>
                    <a:cubicBezTo>
                      <a:pt x="92" y="164"/>
                      <a:pt x="92" y="164"/>
                      <a:pt x="92" y="164"/>
                    </a:cubicBezTo>
                    <a:cubicBezTo>
                      <a:pt x="92" y="167"/>
                      <a:pt x="92" y="167"/>
                      <a:pt x="92" y="167"/>
                    </a:cubicBezTo>
                    <a:cubicBezTo>
                      <a:pt x="91" y="168"/>
                      <a:pt x="91" y="168"/>
                      <a:pt x="91" y="168"/>
                    </a:cubicBezTo>
                    <a:cubicBezTo>
                      <a:pt x="91" y="168"/>
                      <a:pt x="91" y="168"/>
                      <a:pt x="91" y="168"/>
                    </a:cubicBezTo>
                    <a:cubicBezTo>
                      <a:pt x="89" y="172"/>
                      <a:pt x="89" y="172"/>
                      <a:pt x="89" y="172"/>
                    </a:cubicBezTo>
                    <a:cubicBezTo>
                      <a:pt x="88" y="172"/>
                      <a:pt x="88" y="172"/>
                      <a:pt x="88" y="172"/>
                    </a:cubicBezTo>
                    <a:cubicBezTo>
                      <a:pt x="88" y="172"/>
                      <a:pt x="88" y="172"/>
                      <a:pt x="88" y="172"/>
                    </a:cubicBezTo>
                    <a:cubicBezTo>
                      <a:pt x="84" y="173"/>
                      <a:pt x="84" y="173"/>
                      <a:pt x="84" y="173"/>
                    </a:cubicBezTo>
                    <a:cubicBezTo>
                      <a:pt x="81" y="174"/>
                      <a:pt x="81" y="174"/>
                      <a:pt x="81" y="174"/>
                    </a:cubicBezTo>
                    <a:cubicBezTo>
                      <a:pt x="79" y="178"/>
                      <a:pt x="79" y="178"/>
                      <a:pt x="79" y="178"/>
                    </a:cubicBezTo>
                    <a:cubicBezTo>
                      <a:pt x="79" y="179"/>
                      <a:pt x="79" y="179"/>
                      <a:pt x="79" y="179"/>
                    </a:cubicBezTo>
                    <a:cubicBezTo>
                      <a:pt x="92" y="177"/>
                      <a:pt x="92" y="177"/>
                      <a:pt x="92" y="177"/>
                    </a:cubicBezTo>
                    <a:cubicBezTo>
                      <a:pt x="95" y="175"/>
                      <a:pt x="95" y="175"/>
                      <a:pt x="95" y="175"/>
                    </a:cubicBezTo>
                    <a:cubicBezTo>
                      <a:pt x="99" y="164"/>
                      <a:pt x="99" y="164"/>
                      <a:pt x="99" y="164"/>
                    </a:cubicBezTo>
                    <a:cubicBezTo>
                      <a:pt x="99" y="164"/>
                      <a:pt x="99" y="164"/>
                      <a:pt x="99" y="164"/>
                    </a:cubicBezTo>
                    <a:cubicBezTo>
                      <a:pt x="129" y="133"/>
                      <a:pt x="129" y="133"/>
                      <a:pt x="129" y="133"/>
                    </a:cubicBezTo>
                    <a:cubicBezTo>
                      <a:pt x="130" y="133"/>
                      <a:pt x="130" y="133"/>
                      <a:pt x="130" y="133"/>
                    </a:cubicBezTo>
                    <a:cubicBezTo>
                      <a:pt x="136" y="130"/>
                      <a:pt x="136" y="130"/>
                      <a:pt x="136" y="130"/>
                    </a:cubicBezTo>
                    <a:cubicBezTo>
                      <a:pt x="136" y="130"/>
                      <a:pt x="136" y="130"/>
                      <a:pt x="136" y="130"/>
                    </a:cubicBezTo>
                    <a:cubicBezTo>
                      <a:pt x="136" y="130"/>
                      <a:pt x="136" y="130"/>
                      <a:pt x="136" y="130"/>
                    </a:cubicBezTo>
                    <a:cubicBezTo>
                      <a:pt x="142" y="130"/>
                      <a:pt x="142" y="130"/>
                      <a:pt x="142" y="130"/>
                    </a:cubicBezTo>
                    <a:cubicBezTo>
                      <a:pt x="147" y="129"/>
                      <a:pt x="147" y="129"/>
                      <a:pt x="147" y="129"/>
                    </a:cubicBezTo>
                    <a:cubicBezTo>
                      <a:pt x="152" y="126"/>
                      <a:pt x="152" y="126"/>
                      <a:pt x="152" y="126"/>
                    </a:cubicBezTo>
                    <a:cubicBezTo>
                      <a:pt x="156" y="122"/>
                      <a:pt x="156" y="122"/>
                      <a:pt x="156" y="122"/>
                    </a:cubicBezTo>
                    <a:cubicBezTo>
                      <a:pt x="163" y="104"/>
                      <a:pt x="163" y="104"/>
                      <a:pt x="163" y="104"/>
                    </a:cubicBezTo>
                    <a:cubicBezTo>
                      <a:pt x="163" y="104"/>
                      <a:pt x="163" y="104"/>
                      <a:pt x="163" y="104"/>
                    </a:cubicBezTo>
                    <a:cubicBezTo>
                      <a:pt x="163" y="104"/>
                      <a:pt x="163" y="104"/>
                      <a:pt x="163" y="104"/>
                    </a:cubicBezTo>
                    <a:cubicBezTo>
                      <a:pt x="188" y="78"/>
                      <a:pt x="188" y="78"/>
                      <a:pt x="188" y="78"/>
                    </a:cubicBezTo>
                    <a:cubicBezTo>
                      <a:pt x="188" y="78"/>
                      <a:pt x="188" y="78"/>
                      <a:pt x="188" y="78"/>
                    </a:cubicBezTo>
                    <a:cubicBezTo>
                      <a:pt x="186" y="64"/>
                      <a:pt x="186" y="64"/>
                      <a:pt x="186" y="64"/>
                    </a:cubicBezTo>
                    <a:cubicBezTo>
                      <a:pt x="185" y="63"/>
                      <a:pt x="183" y="62"/>
                      <a:pt x="182" y="61"/>
                    </a:cubicBezTo>
                    <a:cubicBezTo>
                      <a:pt x="182" y="60"/>
                      <a:pt x="182" y="60"/>
                      <a:pt x="182" y="60"/>
                    </a:cubicBezTo>
                    <a:cubicBezTo>
                      <a:pt x="182" y="61"/>
                      <a:pt x="182" y="61"/>
                      <a:pt x="182" y="61"/>
                    </a:cubicBezTo>
                    <a:cubicBezTo>
                      <a:pt x="178" y="61"/>
                      <a:pt x="178" y="61"/>
                      <a:pt x="178" y="61"/>
                    </a:cubicBezTo>
                    <a:cubicBezTo>
                      <a:pt x="176" y="60"/>
                      <a:pt x="174" y="60"/>
                      <a:pt x="173" y="58"/>
                    </a:cubicBezTo>
                    <a:cubicBezTo>
                      <a:pt x="172" y="55"/>
                      <a:pt x="172" y="55"/>
                      <a:pt x="172" y="55"/>
                    </a:cubicBezTo>
                    <a:cubicBezTo>
                      <a:pt x="172" y="55"/>
                      <a:pt x="172" y="55"/>
                      <a:pt x="172" y="55"/>
                    </a:cubicBezTo>
                    <a:cubicBezTo>
                      <a:pt x="171" y="54"/>
                      <a:pt x="171" y="54"/>
                      <a:pt x="171" y="54"/>
                    </a:cubicBezTo>
                    <a:cubicBezTo>
                      <a:pt x="171" y="33"/>
                      <a:pt x="171" y="33"/>
                      <a:pt x="171" y="33"/>
                    </a:cubicBezTo>
                    <a:cubicBezTo>
                      <a:pt x="169" y="32"/>
                      <a:pt x="166" y="30"/>
                      <a:pt x="164" y="28"/>
                    </a:cubicBezTo>
                    <a:cubicBezTo>
                      <a:pt x="158" y="22"/>
                      <a:pt x="158" y="22"/>
                      <a:pt x="158" y="22"/>
                    </a:cubicBezTo>
                    <a:cubicBezTo>
                      <a:pt x="154" y="15"/>
                      <a:pt x="154" y="15"/>
                      <a:pt x="154" y="15"/>
                    </a:cubicBezTo>
                    <a:cubicBezTo>
                      <a:pt x="153" y="14"/>
                      <a:pt x="153" y="11"/>
                      <a:pt x="153" y="8"/>
                    </a:cubicBezTo>
                    <a:cubicBezTo>
                      <a:pt x="154" y="6"/>
                      <a:pt x="154" y="6"/>
                      <a:pt x="154" y="6"/>
                    </a:cubicBezTo>
                    <a:cubicBezTo>
                      <a:pt x="151" y="2"/>
                      <a:pt x="151" y="2"/>
                      <a:pt x="151" y="2"/>
                    </a:cubicBezTo>
                    <a:cubicBezTo>
                      <a:pt x="150" y="5"/>
                      <a:pt x="150" y="5"/>
                      <a:pt x="150" y="5"/>
                    </a:cubicBezTo>
                    <a:cubicBezTo>
                      <a:pt x="147" y="12"/>
                      <a:pt x="147" y="12"/>
                      <a:pt x="147" y="12"/>
                    </a:cubicBezTo>
                    <a:cubicBezTo>
                      <a:pt x="146" y="12"/>
                      <a:pt x="146" y="12"/>
                      <a:pt x="146" y="12"/>
                    </a:cubicBezTo>
                    <a:cubicBezTo>
                      <a:pt x="143" y="12"/>
                      <a:pt x="140" y="12"/>
                      <a:pt x="137" y="10"/>
                    </a:cubicBezTo>
                    <a:cubicBezTo>
                      <a:pt x="135" y="10"/>
                      <a:pt x="134" y="8"/>
                      <a:pt x="134" y="5"/>
                    </a:cubicBezTo>
                    <a:cubicBezTo>
                      <a:pt x="134" y="4"/>
                      <a:pt x="134" y="4"/>
                      <a:pt x="134" y="4"/>
                    </a:cubicBezTo>
                    <a:cubicBezTo>
                      <a:pt x="132" y="4"/>
                      <a:pt x="132" y="4"/>
                      <a:pt x="132" y="4"/>
                    </a:cubicBezTo>
                    <a:cubicBezTo>
                      <a:pt x="124" y="6"/>
                      <a:pt x="124" y="6"/>
                      <a:pt x="124" y="6"/>
                    </a:cubicBezTo>
                    <a:cubicBezTo>
                      <a:pt x="118" y="0"/>
                      <a:pt x="118" y="0"/>
                      <a:pt x="118" y="0"/>
                    </a:cubicBezTo>
                    <a:cubicBezTo>
                      <a:pt x="116" y="0"/>
                      <a:pt x="116" y="0"/>
                      <a:pt x="116" y="0"/>
                    </a:cubicBezTo>
                    <a:cubicBezTo>
                      <a:pt x="114" y="2"/>
                      <a:pt x="114" y="2"/>
                      <a:pt x="114" y="2"/>
                    </a:cubicBezTo>
                    <a:cubicBezTo>
                      <a:pt x="117" y="6"/>
                      <a:pt x="117" y="6"/>
                      <a:pt x="117" y="6"/>
                    </a:cubicBezTo>
                    <a:cubicBezTo>
                      <a:pt x="118" y="7"/>
                      <a:pt x="118" y="7"/>
                      <a:pt x="118" y="7"/>
                    </a:cubicBezTo>
                    <a:cubicBezTo>
                      <a:pt x="114" y="15"/>
                      <a:pt x="114" y="15"/>
                      <a:pt x="114" y="15"/>
                    </a:cubicBezTo>
                    <a:cubicBezTo>
                      <a:pt x="113" y="15"/>
                      <a:pt x="113" y="15"/>
                      <a:pt x="113" y="15"/>
                    </a:cubicBezTo>
                    <a:cubicBezTo>
                      <a:pt x="113" y="16"/>
                      <a:pt x="113" y="16"/>
                      <a:pt x="113" y="16"/>
                    </a:cubicBezTo>
                    <a:cubicBezTo>
                      <a:pt x="113" y="16"/>
                      <a:pt x="113" y="16"/>
                      <a:pt x="113" y="16"/>
                    </a:cubicBezTo>
                    <a:cubicBezTo>
                      <a:pt x="106" y="24"/>
                      <a:pt x="106" y="24"/>
                      <a:pt x="106" y="24"/>
                    </a:cubicBezTo>
                    <a:cubicBezTo>
                      <a:pt x="105" y="24"/>
                      <a:pt x="105" y="24"/>
                      <a:pt x="105" y="24"/>
                    </a:cubicBezTo>
                    <a:cubicBezTo>
                      <a:pt x="104" y="24"/>
                      <a:pt x="104" y="24"/>
                      <a:pt x="104" y="24"/>
                    </a:cubicBezTo>
                    <a:cubicBezTo>
                      <a:pt x="93" y="25"/>
                      <a:pt x="93" y="25"/>
                      <a:pt x="93" y="25"/>
                    </a:cubicBezTo>
                    <a:lnTo>
                      <a:pt x="86" y="23"/>
                    </a:lnTo>
                    <a:close/>
                  </a:path>
                </a:pathLst>
              </a:custGeom>
              <a:grpFill/>
              <a:ln>
                <a:noFill/>
              </a:ln>
            </p:spPr>
            <p:txBody>
              <a:bodyPr/>
              <a:lstStyle/>
              <a:p>
                <a:pPr>
                  <a:defRPr/>
                </a:pPr>
                <a:endParaRPr lang="zh-CN" altLang="en-US">
                  <a:solidFill>
                    <a:prstClr val="black"/>
                  </a:solidFill>
                  <a:latin typeface="Calibri"/>
                  <a:ea typeface="宋体"/>
                </a:endParaRPr>
              </a:p>
            </p:txBody>
          </p:sp>
          <p:sp>
            <p:nvSpPr>
              <p:cNvPr id="32" name="Freeform 28"/>
              <p:cNvSpPr/>
              <p:nvPr/>
            </p:nvSpPr>
            <p:spPr bwMode="auto">
              <a:xfrm>
                <a:off x="5387976" y="1955452"/>
                <a:ext cx="1006475" cy="684213"/>
              </a:xfrm>
              <a:custGeom>
                <a:avLst/>
                <a:gdLst>
                  <a:gd name="T0" fmla="*/ 47 w 268"/>
                  <a:gd name="T1" fmla="*/ 3 h 182"/>
                  <a:gd name="T2" fmla="*/ 36 w 268"/>
                  <a:gd name="T3" fmla="*/ 6 h 182"/>
                  <a:gd name="T4" fmla="*/ 34 w 268"/>
                  <a:gd name="T5" fmla="*/ 10 h 182"/>
                  <a:gd name="T6" fmla="*/ 29 w 268"/>
                  <a:gd name="T7" fmla="*/ 18 h 182"/>
                  <a:gd name="T8" fmla="*/ 21 w 268"/>
                  <a:gd name="T9" fmla="*/ 24 h 182"/>
                  <a:gd name="T10" fmla="*/ 11 w 268"/>
                  <a:gd name="T11" fmla="*/ 17 h 182"/>
                  <a:gd name="T12" fmla="*/ 0 w 268"/>
                  <a:gd name="T13" fmla="*/ 20 h 182"/>
                  <a:gd name="T14" fmla="*/ 16 w 268"/>
                  <a:gd name="T15" fmla="*/ 30 h 182"/>
                  <a:gd name="T16" fmla="*/ 17 w 268"/>
                  <a:gd name="T17" fmla="*/ 32 h 182"/>
                  <a:gd name="T18" fmla="*/ 18 w 268"/>
                  <a:gd name="T19" fmla="*/ 52 h 182"/>
                  <a:gd name="T20" fmla="*/ 30 w 268"/>
                  <a:gd name="T21" fmla="*/ 76 h 182"/>
                  <a:gd name="T22" fmla="*/ 38 w 268"/>
                  <a:gd name="T23" fmla="*/ 68 h 182"/>
                  <a:gd name="T24" fmla="*/ 49 w 268"/>
                  <a:gd name="T25" fmla="*/ 66 h 182"/>
                  <a:gd name="T26" fmla="*/ 49 w 268"/>
                  <a:gd name="T27" fmla="*/ 66 h 182"/>
                  <a:gd name="T28" fmla="*/ 60 w 268"/>
                  <a:gd name="T29" fmla="*/ 78 h 182"/>
                  <a:gd name="T30" fmla="*/ 63 w 268"/>
                  <a:gd name="T31" fmla="*/ 88 h 182"/>
                  <a:gd name="T32" fmla="*/ 62 w 268"/>
                  <a:gd name="T33" fmla="*/ 98 h 182"/>
                  <a:gd name="T34" fmla="*/ 69 w 268"/>
                  <a:gd name="T35" fmla="*/ 107 h 182"/>
                  <a:gd name="T36" fmla="*/ 79 w 268"/>
                  <a:gd name="T37" fmla="*/ 104 h 182"/>
                  <a:gd name="T38" fmla="*/ 84 w 268"/>
                  <a:gd name="T39" fmla="*/ 109 h 182"/>
                  <a:gd name="T40" fmla="*/ 96 w 268"/>
                  <a:gd name="T41" fmla="*/ 114 h 182"/>
                  <a:gd name="T42" fmla="*/ 105 w 268"/>
                  <a:gd name="T43" fmla="*/ 111 h 182"/>
                  <a:gd name="T44" fmla="*/ 110 w 268"/>
                  <a:gd name="T45" fmla="*/ 106 h 182"/>
                  <a:gd name="T46" fmla="*/ 116 w 268"/>
                  <a:gd name="T47" fmla="*/ 121 h 182"/>
                  <a:gd name="T48" fmla="*/ 131 w 268"/>
                  <a:gd name="T49" fmla="*/ 137 h 182"/>
                  <a:gd name="T50" fmla="*/ 134 w 268"/>
                  <a:gd name="T51" fmla="*/ 162 h 182"/>
                  <a:gd name="T52" fmla="*/ 144 w 268"/>
                  <a:gd name="T53" fmla="*/ 166 h 182"/>
                  <a:gd name="T54" fmla="*/ 150 w 268"/>
                  <a:gd name="T55" fmla="*/ 182 h 182"/>
                  <a:gd name="T56" fmla="*/ 186 w 268"/>
                  <a:gd name="T57" fmla="*/ 152 h 182"/>
                  <a:gd name="T58" fmla="*/ 200 w 268"/>
                  <a:gd name="T59" fmla="*/ 136 h 182"/>
                  <a:gd name="T60" fmla="*/ 226 w 268"/>
                  <a:gd name="T61" fmla="*/ 114 h 182"/>
                  <a:gd name="T62" fmla="*/ 236 w 268"/>
                  <a:gd name="T63" fmla="*/ 106 h 182"/>
                  <a:gd name="T64" fmla="*/ 238 w 268"/>
                  <a:gd name="T65" fmla="*/ 85 h 182"/>
                  <a:gd name="T66" fmla="*/ 247 w 268"/>
                  <a:gd name="T67" fmla="*/ 84 h 182"/>
                  <a:gd name="T68" fmla="*/ 262 w 268"/>
                  <a:gd name="T69" fmla="*/ 99 h 182"/>
                  <a:gd name="T70" fmla="*/ 259 w 268"/>
                  <a:gd name="T71" fmla="*/ 88 h 182"/>
                  <a:gd name="T72" fmla="*/ 268 w 268"/>
                  <a:gd name="T73" fmla="*/ 79 h 182"/>
                  <a:gd name="T74" fmla="*/ 263 w 268"/>
                  <a:gd name="T75" fmla="*/ 63 h 182"/>
                  <a:gd name="T76" fmla="*/ 246 w 268"/>
                  <a:gd name="T77" fmla="*/ 55 h 182"/>
                  <a:gd name="T78" fmla="*/ 240 w 268"/>
                  <a:gd name="T79" fmla="*/ 54 h 182"/>
                  <a:gd name="T80" fmla="*/ 234 w 268"/>
                  <a:gd name="T81" fmla="*/ 55 h 182"/>
                  <a:gd name="T82" fmla="*/ 223 w 268"/>
                  <a:gd name="T83" fmla="*/ 55 h 182"/>
                  <a:gd name="T84" fmla="*/ 222 w 268"/>
                  <a:gd name="T85" fmla="*/ 69 h 182"/>
                  <a:gd name="T86" fmla="*/ 208 w 268"/>
                  <a:gd name="T87" fmla="*/ 72 h 182"/>
                  <a:gd name="T88" fmla="*/ 188 w 268"/>
                  <a:gd name="T89" fmla="*/ 54 h 182"/>
                  <a:gd name="T90" fmla="*/ 183 w 268"/>
                  <a:gd name="T91" fmla="*/ 44 h 182"/>
                  <a:gd name="T92" fmla="*/ 184 w 268"/>
                  <a:gd name="T93" fmla="*/ 50 h 182"/>
                  <a:gd name="T94" fmla="*/ 179 w 268"/>
                  <a:gd name="T95" fmla="*/ 60 h 182"/>
                  <a:gd name="T96" fmla="*/ 168 w 268"/>
                  <a:gd name="T97" fmla="*/ 57 h 182"/>
                  <a:gd name="T98" fmla="*/ 166 w 268"/>
                  <a:gd name="T99" fmla="*/ 47 h 182"/>
                  <a:gd name="T100" fmla="*/ 156 w 268"/>
                  <a:gd name="T101" fmla="*/ 43 h 182"/>
                  <a:gd name="T102" fmla="*/ 144 w 268"/>
                  <a:gd name="T103" fmla="*/ 35 h 182"/>
                  <a:gd name="T104" fmla="*/ 128 w 268"/>
                  <a:gd name="T105" fmla="*/ 29 h 182"/>
                  <a:gd name="T106" fmla="*/ 117 w 268"/>
                  <a:gd name="T107" fmla="*/ 34 h 182"/>
                  <a:gd name="T108" fmla="*/ 112 w 268"/>
                  <a:gd name="T109" fmla="*/ 24 h 182"/>
                  <a:gd name="T110" fmla="*/ 98 w 268"/>
                  <a:gd name="T111" fmla="*/ 24 h 182"/>
                  <a:gd name="T112" fmla="*/ 82 w 268"/>
                  <a:gd name="T113" fmla="*/ 27 h 182"/>
                  <a:gd name="T114" fmla="*/ 67 w 268"/>
                  <a:gd name="T115"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182">
                    <a:moveTo>
                      <a:pt x="52" y="9"/>
                    </a:moveTo>
                    <a:cubicBezTo>
                      <a:pt x="51" y="0"/>
                      <a:pt x="51" y="0"/>
                      <a:pt x="51" y="0"/>
                    </a:cubicBezTo>
                    <a:cubicBezTo>
                      <a:pt x="47" y="3"/>
                      <a:pt x="47" y="3"/>
                      <a:pt x="47" y="3"/>
                    </a:cubicBezTo>
                    <a:cubicBezTo>
                      <a:pt x="46" y="3"/>
                      <a:pt x="46" y="3"/>
                      <a:pt x="46" y="3"/>
                    </a:cubicBezTo>
                    <a:cubicBezTo>
                      <a:pt x="37" y="6"/>
                      <a:pt x="37" y="6"/>
                      <a:pt x="37" y="6"/>
                    </a:cubicBezTo>
                    <a:cubicBezTo>
                      <a:pt x="36" y="6"/>
                      <a:pt x="36" y="6"/>
                      <a:pt x="36" y="6"/>
                    </a:cubicBezTo>
                    <a:cubicBezTo>
                      <a:pt x="35" y="5"/>
                      <a:pt x="35" y="5"/>
                      <a:pt x="35" y="5"/>
                    </a:cubicBezTo>
                    <a:cubicBezTo>
                      <a:pt x="35" y="10"/>
                      <a:pt x="35" y="10"/>
                      <a:pt x="35" y="10"/>
                    </a:cubicBezTo>
                    <a:cubicBezTo>
                      <a:pt x="34" y="10"/>
                      <a:pt x="34" y="10"/>
                      <a:pt x="34" y="10"/>
                    </a:cubicBezTo>
                    <a:cubicBezTo>
                      <a:pt x="30" y="17"/>
                      <a:pt x="30" y="17"/>
                      <a:pt x="30" y="17"/>
                    </a:cubicBezTo>
                    <a:cubicBezTo>
                      <a:pt x="29" y="17"/>
                      <a:pt x="29" y="17"/>
                      <a:pt x="29" y="17"/>
                    </a:cubicBezTo>
                    <a:cubicBezTo>
                      <a:pt x="29" y="18"/>
                      <a:pt x="29" y="18"/>
                      <a:pt x="29" y="18"/>
                    </a:cubicBezTo>
                    <a:cubicBezTo>
                      <a:pt x="29" y="18"/>
                      <a:pt x="29" y="18"/>
                      <a:pt x="29" y="18"/>
                    </a:cubicBezTo>
                    <a:cubicBezTo>
                      <a:pt x="22" y="24"/>
                      <a:pt x="22" y="24"/>
                      <a:pt x="22" y="24"/>
                    </a:cubicBezTo>
                    <a:cubicBezTo>
                      <a:pt x="21" y="24"/>
                      <a:pt x="21" y="24"/>
                      <a:pt x="21" y="24"/>
                    </a:cubicBezTo>
                    <a:cubicBezTo>
                      <a:pt x="21" y="24"/>
                      <a:pt x="21" y="24"/>
                      <a:pt x="21" y="24"/>
                    </a:cubicBezTo>
                    <a:cubicBezTo>
                      <a:pt x="20" y="24"/>
                      <a:pt x="20" y="24"/>
                      <a:pt x="20" y="24"/>
                    </a:cubicBezTo>
                    <a:cubicBezTo>
                      <a:pt x="15" y="22"/>
                      <a:pt x="12" y="19"/>
                      <a:pt x="11" y="17"/>
                    </a:cubicBezTo>
                    <a:cubicBezTo>
                      <a:pt x="10" y="16"/>
                      <a:pt x="10" y="16"/>
                      <a:pt x="9" y="16"/>
                    </a:cubicBezTo>
                    <a:cubicBezTo>
                      <a:pt x="4" y="17"/>
                      <a:pt x="4" y="17"/>
                      <a:pt x="4" y="17"/>
                    </a:cubicBezTo>
                    <a:cubicBezTo>
                      <a:pt x="0" y="20"/>
                      <a:pt x="0" y="20"/>
                      <a:pt x="0" y="20"/>
                    </a:cubicBezTo>
                    <a:cubicBezTo>
                      <a:pt x="9" y="27"/>
                      <a:pt x="9" y="27"/>
                      <a:pt x="9" y="27"/>
                    </a:cubicBezTo>
                    <a:cubicBezTo>
                      <a:pt x="16" y="30"/>
                      <a:pt x="16" y="30"/>
                      <a:pt x="16" y="30"/>
                    </a:cubicBezTo>
                    <a:cubicBezTo>
                      <a:pt x="16" y="30"/>
                      <a:pt x="16" y="30"/>
                      <a:pt x="16" y="30"/>
                    </a:cubicBezTo>
                    <a:cubicBezTo>
                      <a:pt x="16" y="30"/>
                      <a:pt x="16" y="30"/>
                      <a:pt x="16" y="30"/>
                    </a:cubicBezTo>
                    <a:cubicBezTo>
                      <a:pt x="17" y="31"/>
                      <a:pt x="17" y="31"/>
                      <a:pt x="17" y="31"/>
                    </a:cubicBezTo>
                    <a:cubicBezTo>
                      <a:pt x="17" y="32"/>
                      <a:pt x="17" y="32"/>
                      <a:pt x="17" y="32"/>
                    </a:cubicBezTo>
                    <a:cubicBezTo>
                      <a:pt x="18" y="40"/>
                      <a:pt x="18" y="40"/>
                      <a:pt x="18" y="40"/>
                    </a:cubicBezTo>
                    <a:cubicBezTo>
                      <a:pt x="18" y="40"/>
                      <a:pt x="18" y="40"/>
                      <a:pt x="18" y="40"/>
                    </a:cubicBezTo>
                    <a:cubicBezTo>
                      <a:pt x="18" y="52"/>
                      <a:pt x="18" y="52"/>
                      <a:pt x="18" y="52"/>
                    </a:cubicBezTo>
                    <a:cubicBezTo>
                      <a:pt x="20" y="59"/>
                      <a:pt x="20" y="59"/>
                      <a:pt x="20" y="59"/>
                    </a:cubicBezTo>
                    <a:cubicBezTo>
                      <a:pt x="25" y="70"/>
                      <a:pt x="25" y="70"/>
                      <a:pt x="25" y="70"/>
                    </a:cubicBezTo>
                    <a:cubicBezTo>
                      <a:pt x="30" y="76"/>
                      <a:pt x="30" y="76"/>
                      <a:pt x="30" y="76"/>
                    </a:cubicBezTo>
                    <a:cubicBezTo>
                      <a:pt x="35" y="72"/>
                      <a:pt x="35" y="72"/>
                      <a:pt x="35" y="72"/>
                    </a:cubicBezTo>
                    <a:cubicBezTo>
                      <a:pt x="38" y="68"/>
                      <a:pt x="38" y="68"/>
                      <a:pt x="38" y="68"/>
                    </a:cubicBezTo>
                    <a:cubicBezTo>
                      <a:pt x="38" y="68"/>
                      <a:pt x="38" y="68"/>
                      <a:pt x="38" y="68"/>
                    </a:cubicBezTo>
                    <a:cubicBezTo>
                      <a:pt x="38" y="68"/>
                      <a:pt x="38" y="68"/>
                      <a:pt x="38" y="68"/>
                    </a:cubicBezTo>
                    <a:cubicBezTo>
                      <a:pt x="44" y="61"/>
                      <a:pt x="44" y="61"/>
                      <a:pt x="44" y="61"/>
                    </a:cubicBezTo>
                    <a:cubicBezTo>
                      <a:pt x="49" y="66"/>
                      <a:pt x="49" y="66"/>
                      <a:pt x="49" y="66"/>
                    </a:cubicBezTo>
                    <a:cubicBezTo>
                      <a:pt x="49" y="66"/>
                      <a:pt x="49" y="66"/>
                      <a:pt x="49" y="66"/>
                    </a:cubicBezTo>
                    <a:cubicBezTo>
                      <a:pt x="49" y="66"/>
                      <a:pt x="49" y="66"/>
                      <a:pt x="49" y="66"/>
                    </a:cubicBezTo>
                    <a:cubicBezTo>
                      <a:pt x="49" y="66"/>
                      <a:pt x="49" y="66"/>
                      <a:pt x="49" y="66"/>
                    </a:cubicBezTo>
                    <a:cubicBezTo>
                      <a:pt x="49" y="66"/>
                      <a:pt x="49" y="66"/>
                      <a:pt x="49" y="66"/>
                    </a:cubicBezTo>
                    <a:cubicBezTo>
                      <a:pt x="54" y="76"/>
                      <a:pt x="54" y="76"/>
                      <a:pt x="54" y="76"/>
                    </a:cubicBezTo>
                    <a:cubicBezTo>
                      <a:pt x="60" y="78"/>
                      <a:pt x="60" y="78"/>
                      <a:pt x="60" y="78"/>
                    </a:cubicBezTo>
                    <a:cubicBezTo>
                      <a:pt x="63" y="88"/>
                      <a:pt x="63" y="88"/>
                      <a:pt x="63" y="88"/>
                    </a:cubicBezTo>
                    <a:cubicBezTo>
                      <a:pt x="63" y="88"/>
                      <a:pt x="63" y="88"/>
                      <a:pt x="63" y="88"/>
                    </a:cubicBezTo>
                    <a:cubicBezTo>
                      <a:pt x="63" y="88"/>
                      <a:pt x="63" y="88"/>
                      <a:pt x="63" y="88"/>
                    </a:cubicBezTo>
                    <a:cubicBezTo>
                      <a:pt x="62" y="97"/>
                      <a:pt x="62" y="97"/>
                      <a:pt x="62" y="97"/>
                    </a:cubicBezTo>
                    <a:cubicBezTo>
                      <a:pt x="62" y="98"/>
                      <a:pt x="62" y="98"/>
                      <a:pt x="62" y="98"/>
                    </a:cubicBezTo>
                    <a:cubicBezTo>
                      <a:pt x="62" y="98"/>
                      <a:pt x="62" y="98"/>
                      <a:pt x="62" y="98"/>
                    </a:cubicBezTo>
                    <a:cubicBezTo>
                      <a:pt x="60" y="106"/>
                      <a:pt x="60" y="106"/>
                      <a:pt x="60" y="106"/>
                    </a:cubicBezTo>
                    <a:cubicBezTo>
                      <a:pt x="64" y="110"/>
                      <a:pt x="64" y="110"/>
                      <a:pt x="64" y="110"/>
                    </a:cubicBezTo>
                    <a:cubicBezTo>
                      <a:pt x="69" y="107"/>
                      <a:pt x="69" y="107"/>
                      <a:pt x="69" y="107"/>
                    </a:cubicBezTo>
                    <a:cubicBezTo>
                      <a:pt x="74" y="102"/>
                      <a:pt x="74" y="102"/>
                      <a:pt x="74" y="102"/>
                    </a:cubicBezTo>
                    <a:cubicBezTo>
                      <a:pt x="75" y="103"/>
                      <a:pt x="75" y="103"/>
                      <a:pt x="75" y="103"/>
                    </a:cubicBezTo>
                    <a:cubicBezTo>
                      <a:pt x="79" y="104"/>
                      <a:pt x="79" y="104"/>
                      <a:pt x="79" y="104"/>
                    </a:cubicBezTo>
                    <a:cubicBezTo>
                      <a:pt x="79" y="104"/>
                      <a:pt x="79" y="104"/>
                      <a:pt x="79" y="104"/>
                    </a:cubicBezTo>
                    <a:cubicBezTo>
                      <a:pt x="79" y="104"/>
                      <a:pt x="79" y="104"/>
                      <a:pt x="79" y="104"/>
                    </a:cubicBezTo>
                    <a:cubicBezTo>
                      <a:pt x="84" y="109"/>
                      <a:pt x="84" y="109"/>
                      <a:pt x="84" y="109"/>
                    </a:cubicBezTo>
                    <a:cubicBezTo>
                      <a:pt x="89" y="108"/>
                      <a:pt x="89" y="108"/>
                      <a:pt x="89" y="108"/>
                    </a:cubicBezTo>
                    <a:cubicBezTo>
                      <a:pt x="93" y="106"/>
                      <a:pt x="95" y="108"/>
                      <a:pt x="96" y="110"/>
                    </a:cubicBezTo>
                    <a:cubicBezTo>
                      <a:pt x="96" y="114"/>
                      <a:pt x="96" y="114"/>
                      <a:pt x="96" y="114"/>
                    </a:cubicBezTo>
                    <a:cubicBezTo>
                      <a:pt x="97" y="114"/>
                      <a:pt x="97" y="114"/>
                      <a:pt x="97" y="114"/>
                    </a:cubicBezTo>
                    <a:cubicBezTo>
                      <a:pt x="102" y="116"/>
                      <a:pt x="102" y="116"/>
                      <a:pt x="102" y="116"/>
                    </a:cubicBezTo>
                    <a:cubicBezTo>
                      <a:pt x="105" y="111"/>
                      <a:pt x="105" y="111"/>
                      <a:pt x="105" y="111"/>
                    </a:cubicBezTo>
                    <a:cubicBezTo>
                      <a:pt x="105" y="109"/>
                      <a:pt x="105" y="109"/>
                      <a:pt x="105" y="109"/>
                    </a:cubicBezTo>
                    <a:cubicBezTo>
                      <a:pt x="105" y="107"/>
                      <a:pt x="105" y="106"/>
                      <a:pt x="106" y="105"/>
                    </a:cubicBezTo>
                    <a:cubicBezTo>
                      <a:pt x="110" y="106"/>
                      <a:pt x="110" y="106"/>
                      <a:pt x="110" y="106"/>
                    </a:cubicBezTo>
                    <a:cubicBezTo>
                      <a:pt x="114" y="108"/>
                      <a:pt x="116" y="110"/>
                      <a:pt x="116" y="114"/>
                    </a:cubicBezTo>
                    <a:cubicBezTo>
                      <a:pt x="116" y="116"/>
                      <a:pt x="116" y="116"/>
                      <a:pt x="116" y="116"/>
                    </a:cubicBezTo>
                    <a:cubicBezTo>
                      <a:pt x="116" y="121"/>
                      <a:pt x="116" y="121"/>
                      <a:pt x="116" y="121"/>
                    </a:cubicBezTo>
                    <a:cubicBezTo>
                      <a:pt x="120" y="128"/>
                      <a:pt x="120" y="128"/>
                      <a:pt x="120" y="128"/>
                    </a:cubicBezTo>
                    <a:cubicBezTo>
                      <a:pt x="125" y="133"/>
                      <a:pt x="125" y="133"/>
                      <a:pt x="125" y="133"/>
                    </a:cubicBezTo>
                    <a:cubicBezTo>
                      <a:pt x="127" y="135"/>
                      <a:pt x="129" y="136"/>
                      <a:pt x="131" y="137"/>
                    </a:cubicBezTo>
                    <a:cubicBezTo>
                      <a:pt x="132" y="137"/>
                      <a:pt x="132" y="137"/>
                      <a:pt x="132" y="137"/>
                    </a:cubicBezTo>
                    <a:cubicBezTo>
                      <a:pt x="133" y="138"/>
                      <a:pt x="134" y="140"/>
                      <a:pt x="134" y="144"/>
                    </a:cubicBezTo>
                    <a:cubicBezTo>
                      <a:pt x="134" y="162"/>
                      <a:pt x="134" y="162"/>
                      <a:pt x="134" y="162"/>
                    </a:cubicBezTo>
                    <a:cubicBezTo>
                      <a:pt x="134" y="164"/>
                      <a:pt x="136" y="165"/>
                      <a:pt x="137" y="165"/>
                    </a:cubicBezTo>
                    <a:cubicBezTo>
                      <a:pt x="138" y="165"/>
                      <a:pt x="138" y="165"/>
                      <a:pt x="138" y="165"/>
                    </a:cubicBezTo>
                    <a:cubicBezTo>
                      <a:pt x="140" y="164"/>
                      <a:pt x="142" y="164"/>
                      <a:pt x="144" y="166"/>
                    </a:cubicBezTo>
                    <a:cubicBezTo>
                      <a:pt x="145" y="167"/>
                      <a:pt x="145" y="167"/>
                      <a:pt x="145" y="167"/>
                    </a:cubicBezTo>
                    <a:cubicBezTo>
                      <a:pt x="147" y="168"/>
                      <a:pt x="148" y="169"/>
                      <a:pt x="149" y="172"/>
                    </a:cubicBezTo>
                    <a:cubicBezTo>
                      <a:pt x="150" y="182"/>
                      <a:pt x="150" y="182"/>
                      <a:pt x="150" y="182"/>
                    </a:cubicBezTo>
                    <a:cubicBezTo>
                      <a:pt x="159" y="164"/>
                      <a:pt x="159" y="164"/>
                      <a:pt x="159" y="164"/>
                    </a:cubicBezTo>
                    <a:cubicBezTo>
                      <a:pt x="162" y="154"/>
                      <a:pt x="165" y="148"/>
                      <a:pt x="169" y="147"/>
                    </a:cubicBezTo>
                    <a:cubicBezTo>
                      <a:pt x="173" y="146"/>
                      <a:pt x="178" y="148"/>
                      <a:pt x="186" y="152"/>
                    </a:cubicBezTo>
                    <a:cubicBezTo>
                      <a:pt x="212" y="154"/>
                      <a:pt x="212" y="154"/>
                      <a:pt x="212" y="154"/>
                    </a:cubicBezTo>
                    <a:cubicBezTo>
                      <a:pt x="212" y="148"/>
                      <a:pt x="212" y="148"/>
                      <a:pt x="212" y="148"/>
                    </a:cubicBezTo>
                    <a:cubicBezTo>
                      <a:pt x="200" y="136"/>
                      <a:pt x="200" y="136"/>
                      <a:pt x="200" y="136"/>
                    </a:cubicBezTo>
                    <a:cubicBezTo>
                      <a:pt x="195" y="133"/>
                      <a:pt x="192" y="131"/>
                      <a:pt x="193" y="129"/>
                    </a:cubicBezTo>
                    <a:cubicBezTo>
                      <a:pt x="202" y="130"/>
                      <a:pt x="202" y="130"/>
                      <a:pt x="202" y="130"/>
                    </a:cubicBezTo>
                    <a:cubicBezTo>
                      <a:pt x="211" y="132"/>
                      <a:pt x="219" y="128"/>
                      <a:pt x="226" y="114"/>
                    </a:cubicBezTo>
                    <a:cubicBezTo>
                      <a:pt x="226" y="114"/>
                      <a:pt x="226" y="114"/>
                      <a:pt x="226" y="114"/>
                    </a:cubicBezTo>
                    <a:cubicBezTo>
                      <a:pt x="227" y="114"/>
                      <a:pt x="227" y="114"/>
                      <a:pt x="227" y="114"/>
                    </a:cubicBezTo>
                    <a:cubicBezTo>
                      <a:pt x="236" y="106"/>
                      <a:pt x="236" y="106"/>
                      <a:pt x="236" y="106"/>
                    </a:cubicBezTo>
                    <a:cubicBezTo>
                      <a:pt x="237" y="87"/>
                      <a:pt x="237" y="87"/>
                      <a:pt x="237" y="87"/>
                    </a:cubicBezTo>
                    <a:cubicBezTo>
                      <a:pt x="237" y="85"/>
                      <a:pt x="237" y="85"/>
                      <a:pt x="237" y="85"/>
                    </a:cubicBezTo>
                    <a:cubicBezTo>
                      <a:pt x="238" y="85"/>
                      <a:pt x="238" y="85"/>
                      <a:pt x="238" y="85"/>
                    </a:cubicBezTo>
                    <a:cubicBezTo>
                      <a:pt x="239" y="85"/>
                      <a:pt x="239" y="85"/>
                      <a:pt x="239" y="85"/>
                    </a:cubicBezTo>
                    <a:cubicBezTo>
                      <a:pt x="246" y="84"/>
                      <a:pt x="246" y="84"/>
                      <a:pt x="246" y="84"/>
                    </a:cubicBezTo>
                    <a:cubicBezTo>
                      <a:pt x="247" y="84"/>
                      <a:pt x="247" y="84"/>
                      <a:pt x="247" y="84"/>
                    </a:cubicBezTo>
                    <a:cubicBezTo>
                      <a:pt x="248" y="84"/>
                      <a:pt x="248" y="84"/>
                      <a:pt x="248" y="84"/>
                    </a:cubicBezTo>
                    <a:cubicBezTo>
                      <a:pt x="248" y="84"/>
                      <a:pt x="248" y="84"/>
                      <a:pt x="248" y="84"/>
                    </a:cubicBezTo>
                    <a:cubicBezTo>
                      <a:pt x="262" y="99"/>
                      <a:pt x="262" y="99"/>
                      <a:pt x="262" y="99"/>
                    </a:cubicBezTo>
                    <a:cubicBezTo>
                      <a:pt x="266" y="98"/>
                      <a:pt x="266" y="98"/>
                      <a:pt x="266" y="98"/>
                    </a:cubicBezTo>
                    <a:cubicBezTo>
                      <a:pt x="266" y="95"/>
                      <a:pt x="266" y="95"/>
                      <a:pt x="266" y="95"/>
                    </a:cubicBezTo>
                    <a:cubicBezTo>
                      <a:pt x="259" y="88"/>
                      <a:pt x="259" y="88"/>
                      <a:pt x="259" y="88"/>
                    </a:cubicBezTo>
                    <a:cubicBezTo>
                      <a:pt x="258" y="87"/>
                      <a:pt x="258" y="87"/>
                      <a:pt x="258" y="87"/>
                    </a:cubicBezTo>
                    <a:cubicBezTo>
                      <a:pt x="257" y="86"/>
                      <a:pt x="257" y="86"/>
                      <a:pt x="257" y="86"/>
                    </a:cubicBezTo>
                    <a:cubicBezTo>
                      <a:pt x="268" y="79"/>
                      <a:pt x="268" y="79"/>
                      <a:pt x="268" y="79"/>
                    </a:cubicBezTo>
                    <a:cubicBezTo>
                      <a:pt x="268" y="62"/>
                      <a:pt x="268" y="62"/>
                      <a:pt x="268" y="62"/>
                    </a:cubicBezTo>
                    <a:cubicBezTo>
                      <a:pt x="263" y="63"/>
                      <a:pt x="263" y="63"/>
                      <a:pt x="263" y="63"/>
                    </a:cubicBezTo>
                    <a:cubicBezTo>
                      <a:pt x="263" y="63"/>
                      <a:pt x="263" y="63"/>
                      <a:pt x="263" y="63"/>
                    </a:cubicBezTo>
                    <a:cubicBezTo>
                      <a:pt x="262" y="63"/>
                      <a:pt x="262" y="63"/>
                      <a:pt x="262" y="63"/>
                    </a:cubicBezTo>
                    <a:cubicBezTo>
                      <a:pt x="256" y="60"/>
                      <a:pt x="256" y="60"/>
                      <a:pt x="256" y="60"/>
                    </a:cubicBezTo>
                    <a:cubicBezTo>
                      <a:pt x="254" y="60"/>
                      <a:pt x="250" y="58"/>
                      <a:pt x="246" y="55"/>
                    </a:cubicBezTo>
                    <a:cubicBezTo>
                      <a:pt x="243" y="54"/>
                      <a:pt x="242" y="53"/>
                      <a:pt x="242" y="51"/>
                    </a:cubicBezTo>
                    <a:cubicBezTo>
                      <a:pt x="242" y="52"/>
                      <a:pt x="242" y="52"/>
                      <a:pt x="242" y="52"/>
                    </a:cubicBezTo>
                    <a:cubicBezTo>
                      <a:pt x="242" y="53"/>
                      <a:pt x="241" y="54"/>
                      <a:pt x="240" y="54"/>
                    </a:cubicBezTo>
                    <a:cubicBezTo>
                      <a:pt x="239" y="55"/>
                      <a:pt x="238" y="56"/>
                      <a:pt x="235" y="56"/>
                    </a:cubicBezTo>
                    <a:cubicBezTo>
                      <a:pt x="234" y="56"/>
                      <a:pt x="234" y="56"/>
                      <a:pt x="234" y="56"/>
                    </a:cubicBezTo>
                    <a:cubicBezTo>
                      <a:pt x="234" y="55"/>
                      <a:pt x="234" y="55"/>
                      <a:pt x="234" y="55"/>
                    </a:cubicBezTo>
                    <a:cubicBezTo>
                      <a:pt x="234" y="55"/>
                      <a:pt x="234" y="55"/>
                      <a:pt x="234" y="55"/>
                    </a:cubicBezTo>
                    <a:cubicBezTo>
                      <a:pt x="228" y="51"/>
                      <a:pt x="228" y="51"/>
                      <a:pt x="228" y="51"/>
                    </a:cubicBezTo>
                    <a:cubicBezTo>
                      <a:pt x="223" y="55"/>
                      <a:pt x="223" y="55"/>
                      <a:pt x="223" y="55"/>
                    </a:cubicBezTo>
                    <a:cubicBezTo>
                      <a:pt x="221" y="57"/>
                      <a:pt x="219" y="59"/>
                      <a:pt x="219" y="60"/>
                    </a:cubicBezTo>
                    <a:cubicBezTo>
                      <a:pt x="222" y="66"/>
                      <a:pt x="222" y="66"/>
                      <a:pt x="222" y="66"/>
                    </a:cubicBezTo>
                    <a:cubicBezTo>
                      <a:pt x="223" y="67"/>
                      <a:pt x="223" y="68"/>
                      <a:pt x="222" y="69"/>
                    </a:cubicBezTo>
                    <a:cubicBezTo>
                      <a:pt x="222" y="70"/>
                      <a:pt x="220" y="72"/>
                      <a:pt x="217" y="72"/>
                    </a:cubicBezTo>
                    <a:cubicBezTo>
                      <a:pt x="214" y="73"/>
                      <a:pt x="214" y="73"/>
                      <a:pt x="214" y="73"/>
                    </a:cubicBezTo>
                    <a:cubicBezTo>
                      <a:pt x="212" y="74"/>
                      <a:pt x="209" y="74"/>
                      <a:pt x="208" y="72"/>
                    </a:cubicBezTo>
                    <a:cubicBezTo>
                      <a:pt x="207" y="70"/>
                      <a:pt x="207" y="70"/>
                      <a:pt x="207" y="70"/>
                    </a:cubicBezTo>
                    <a:cubicBezTo>
                      <a:pt x="196" y="60"/>
                      <a:pt x="196" y="60"/>
                      <a:pt x="196" y="60"/>
                    </a:cubicBezTo>
                    <a:cubicBezTo>
                      <a:pt x="192" y="58"/>
                      <a:pt x="189" y="56"/>
                      <a:pt x="188" y="54"/>
                    </a:cubicBezTo>
                    <a:cubicBezTo>
                      <a:pt x="187" y="52"/>
                      <a:pt x="186" y="51"/>
                      <a:pt x="187" y="50"/>
                    </a:cubicBezTo>
                    <a:cubicBezTo>
                      <a:pt x="186" y="47"/>
                      <a:pt x="186" y="44"/>
                      <a:pt x="185" y="43"/>
                    </a:cubicBezTo>
                    <a:cubicBezTo>
                      <a:pt x="183" y="44"/>
                      <a:pt x="183" y="44"/>
                      <a:pt x="183" y="44"/>
                    </a:cubicBezTo>
                    <a:cubicBezTo>
                      <a:pt x="182" y="45"/>
                      <a:pt x="182" y="45"/>
                      <a:pt x="182" y="45"/>
                    </a:cubicBezTo>
                    <a:cubicBezTo>
                      <a:pt x="182" y="46"/>
                      <a:pt x="183" y="48"/>
                      <a:pt x="184" y="49"/>
                    </a:cubicBezTo>
                    <a:cubicBezTo>
                      <a:pt x="184" y="50"/>
                      <a:pt x="184" y="50"/>
                      <a:pt x="184" y="50"/>
                    </a:cubicBezTo>
                    <a:cubicBezTo>
                      <a:pt x="185" y="50"/>
                      <a:pt x="185" y="50"/>
                      <a:pt x="185" y="50"/>
                    </a:cubicBezTo>
                    <a:cubicBezTo>
                      <a:pt x="184" y="51"/>
                      <a:pt x="184" y="51"/>
                      <a:pt x="184" y="51"/>
                    </a:cubicBezTo>
                    <a:cubicBezTo>
                      <a:pt x="179" y="60"/>
                      <a:pt x="179" y="60"/>
                      <a:pt x="179" y="60"/>
                    </a:cubicBezTo>
                    <a:cubicBezTo>
                      <a:pt x="170" y="58"/>
                      <a:pt x="170" y="58"/>
                      <a:pt x="170" y="58"/>
                    </a:cubicBezTo>
                    <a:cubicBezTo>
                      <a:pt x="168" y="57"/>
                      <a:pt x="168" y="57"/>
                      <a:pt x="168" y="57"/>
                    </a:cubicBezTo>
                    <a:cubicBezTo>
                      <a:pt x="168" y="57"/>
                      <a:pt x="168" y="57"/>
                      <a:pt x="168" y="57"/>
                    </a:cubicBezTo>
                    <a:cubicBezTo>
                      <a:pt x="168" y="56"/>
                      <a:pt x="168" y="56"/>
                      <a:pt x="168" y="56"/>
                    </a:cubicBezTo>
                    <a:cubicBezTo>
                      <a:pt x="168" y="54"/>
                      <a:pt x="168" y="52"/>
                      <a:pt x="168" y="50"/>
                    </a:cubicBezTo>
                    <a:cubicBezTo>
                      <a:pt x="166" y="47"/>
                      <a:pt x="166" y="47"/>
                      <a:pt x="166" y="47"/>
                    </a:cubicBezTo>
                    <a:cubicBezTo>
                      <a:pt x="159" y="42"/>
                      <a:pt x="159" y="42"/>
                      <a:pt x="159" y="42"/>
                    </a:cubicBezTo>
                    <a:cubicBezTo>
                      <a:pt x="158" y="41"/>
                      <a:pt x="158" y="41"/>
                      <a:pt x="158" y="41"/>
                    </a:cubicBezTo>
                    <a:cubicBezTo>
                      <a:pt x="158" y="42"/>
                      <a:pt x="157" y="42"/>
                      <a:pt x="156" y="43"/>
                    </a:cubicBezTo>
                    <a:cubicBezTo>
                      <a:pt x="149" y="42"/>
                      <a:pt x="149" y="42"/>
                      <a:pt x="149" y="42"/>
                    </a:cubicBezTo>
                    <a:cubicBezTo>
                      <a:pt x="146" y="42"/>
                      <a:pt x="145" y="41"/>
                      <a:pt x="144" y="40"/>
                    </a:cubicBezTo>
                    <a:cubicBezTo>
                      <a:pt x="144" y="39"/>
                      <a:pt x="144" y="37"/>
                      <a:pt x="144" y="35"/>
                    </a:cubicBezTo>
                    <a:cubicBezTo>
                      <a:pt x="145" y="34"/>
                      <a:pt x="145" y="34"/>
                      <a:pt x="145" y="34"/>
                    </a:cubicBezTo>
                    <a:cubicBezTo>
                      <a:pt x="142" y="28"/>
                      <a:pt x="142" y="28"/>
                      <a:pt x="142" y="28"/>
                    </a:cubicBezTo>
                    <a:cubicBezTo>
                      <a:pt x="128" y="29"/>
                      <a:pt x="128" y="29"/>
                      <a:pt x="128" y="29"/>
                    </a:cubicBezTo>
                    <a:cubicBezTo>
                      <a:pt x="128" y="31"/>
                      <a:pt x="128" y="32"/>
                      <a:pt x="127" y="34"/>
                    </a:cubicBezTo>
                    <a:cubicBezTo>
                      <a:pt x="126" y="35"/>
                      <a:pt x="125" y="36"/>
                      <a:pt x="124" y="36"/>
                    </a:cubicBezTo>
                    <a:cubicBezTo>
                      <a:pt x="122" y="36"/>
                      <a:pt x="119" y="36"/>
                      <a:pt x="117" y="34"/>
                    </a:cubicBezTo>
                    <a:cubicBezTo>
                      <a:pt x="117" y="33"/>
                      <a:pt x="117" y="33"/>
                      <a:pt x="117" y="33"/>
                    </a:cubicBezTo>
                    <a:cubicBezTo>
                      <a:pt x="117" y="33"/>
                      <a:pt x="117" y="33"/>
                      <a:pt x="117" y="33"/>
                    </a:cubicBezTo>
                    <a:cubicBezTo>
                      <a:pt x="114" y="30"/>
                      <a:pt x="112" y="27"/>
                      <a:pt x="112" y="24"/>
                    </a:cubicBezTo>
                    <a:cubicBezTo>
                      <a:pt x="110" y="20"/>
                      <a:pt x="110" y="20"/>
                      <a:pt x="110" y="20"/>
                    </a:cubicBezTo>
                    <a:cubicBezTo>
                      <a:pt x="106" y="23"/>
                      <a:pt x="106" y="23"/>
                      <a:pt x="106" y="23"/>
                    </a:cubicBezTo>
                    <a:cubicBezTo>
                      <a:pt x="102" y="25"/>
                      <a:pt x="100" y="25"/>
                      <a:pt x="98" y="24"/>
                    </a:cubicBezTo>
                    <a:cubicBezTo>
                      <a:pt x="97" y="23"/>
                      <a:pt x="97" y="23"/>
                      <a:pt x="97" y="23"/>
                    </a:cubicBezTo>
                    <a:cubicBezTo>
                      <a:pt x="93" y="24"/>
                      <a:pt x="93" y="24"/>
                      <a:pt x="93" y="24"/>
                    </a:cubicBezTo>
                    <a:cubicBezTo>
                      <a:pt x="82" y="27"/>
                      <a:pt x="82" y="27"/>
                      <a:pt x="82" y="27"/>
                    </a:cubicBezTo>
                    <a:cubicBezTo>
                      <a:pt x="80" y="29"/>
                      <a:pt x="78" y="29"/>
                      <a:pt x="76" y="29"/>
                    </a:cubicBezTo>
                    <a:cubicBezTo>
                      <a:pt x="75" y="29"/>
                      <a:pt x="75" y="29"/>
                      <a:pt x="75" y="29"/>
                    </a:cubicBezTo>
                    <a:cubicBezTo>
                      <a:pt x="71" y="29"/>
                      <a:pt x="68" y="28"/>
                      <a:pt x="67" y="26"/>
                    </a:cubicBezTo>
                    <a:cubicBezTo>
                      <a:pt x="60" y="21"/>
                      <a:pt x="60" y="21"/>
                      <a:pt x="60" y="21"/>
                    </a:cubicBezTo>
                    <a:lnTo>
                      <a:pt x="52" y="9"/>
                    </a:lnTo>
                    <a:close/>
                  </a:path>
                </a:pathLst>
              </a:custGeom>
              <a:solidFill>
                <a:srgbClr val="D9D9D9"/>
              </a:solidFill>
              <a:ln>
                <a:noFill/>
              </a:ln>
            </p:spPr>
            <p:txBody>
              <a:bodyPr/>
              <a:lstStyle/>
              <a:p>
                <a:pPr>
                  <a:defRPr/>
                </a:pPr>
                <a:endParaRPr lang="zh-CN" altLang="en-US">
                  <a:solidFill>
                    <a:prstClr val="black"/>
                  </a:solidFill>
                  <a:latin typeface="Calibri"/>
                  <a:ea typeface="宋体"/>
                </a:endParaRPr>
              </a:p>
            </p:txBody>
          </p:sp>
          <p:sp>
            <p:nvSpPr>
              <p:cNvPr id="33" name="Freeform 29"/>
              <p:cNvSpPr/>
              <p:nvPr/>
            </p:nvSpPr>
            <p:spPr bwMode="auto">
              <a:xfrm>
                <a:off x="5173663" y="982315"/>
                <a:ext cx="1352550" cy="1233488"/>
              </a:xfrm>
              <a:custGeom>
                <a:avLst/>
                <a:gdLst>
                  <a:gd name="T0" fmla="*/ 353 w 360"/>
                  <a:gd name="T1" fmla="*/ 153 h 328"/>
                  <a:gd name="T2" fmla="*/ 346 w 360"/>
                  <a:gd name="T3" fmla="*/ 119 h 328"/>
                  <a:gd name="T4" fmla="*/ 314 w 360"/>
                  <a:gd name="T5" fmla="*/ 153 h 328"/>
                  <a:gd name="T6" fmla="*/ 309 w 360"/>
                  <a:gd name="T7" fmla="*/ 162 h 328"/>
                  <a:gd name="T8" fmla="*/ 268 w 360"/>
                  <a:gd name="T9" fmla="*/ 169 h 328"/>
                  <a:gd name="T10" fmla="*/ 259 w 360"/>
                  <a:gd name="T11" fmla="*/ 153 h 328"/>
                  <a:gd name="T12" fmla="*/ 248 w 360"/>
                  <a:gd name="T13" fmla="*/ 142 h 328"/>
                  <a:gd name="T14" fmla="*/ 235 w 360"/>
                  <a:gd name="T15" fmla="*/ 131 h 328"/>
                  <a:gd name="T16" fmla="*/ 168 w 360"/>
                  <a:gd name="T17" fmla="*/ 119 h 328"/>
                  <a:gd name="T18" fmla="*/ 129 w 360"/>
                  <a:gd name="T19" fmla="*/ 57 h 328"/>
                  <a:gd name="T20" fmla="*/ 54 w 360"/>
                  <a:gd name="T21" fmla="*/ 8 h 328"/>
                  <a:gd name="T22" fmla="*/ 4 w 360"/>
                  <a:gd name="T23" fmla="*/ 14 h 328"/>
                  <a:gd name="T24" fmla="*/ 4 w 360"/>
                  <a:gd name="T25" fmla="*/ 21 h 328"/>
                  <a:gd name="T26" fmla="*/ 1 w 360"/>
                  <a:gd name="T27" fmla="*/ 28 h 328"/>
                  <a:gd name="T28" fmla="*/ 5 w 360"/>
                  <a:gd name="T29" fmla="*/ 45 h 328"/>
                  <a:gd name="T30" fmla="*/ 21 w 360"/>
                  <a:gd name="T31" fmla="*/ 37 h 328"/>
                  <a:gd name="T32" fmla="*/ 37 w 360"/>
                  <a:gd name="T33" fmla="*/ 49 h 328"/>
                  <a:gd name="T34" fmla="*/ 60 w 360"/>
                  <a:gd name="T35" fmla="*/ 77 h 328"/>
                  <a:gd name="T36" fmla="*/ 74 w 360"/>
                  <a:gd name="T37" fmla="*/ 66 h 328"/>
                  <a:gd name="T38" fmla="*/ 97 w 360"/>
                  <a:gd name="T39" fmla="*/ 52 h 328"/>
                  <a:gd name="T40" fmla="*/ 115 w 360"/>
                  <a:gd name="T41" fmla="*/ 71 h 328"/>
                  <a:gd name="T42" fmla="*/ 119 w 360"/>
                  <a:gd name="T43" fmla="*/ 100 h 328"/>
                  <a:gd name="T44" fmla="*/ 121 w 360"/>
                  <a:gd name="T45" fmla="*/ 131 h 328"/>
                  <a:gd name="T46" fmla="*/ 116 w 360"/>
                  <a:gd name="T47" fmla="*/ 144 h 328"/>
                  <a:gd name="T48" fmla="*/ 112 w 360"/>
                  <a:gd name="T49" fmla="*/ 149 h 328"/>
                  <a:gd name="T50" fmla="*/ 114 w 360"/>
                  <a:gd name="T51" fmla="*/ 168 h 328"/>
                  <a:gd name="T52" fmla="*/ 109 w 360"/>
                  <a:gd name="T53" fmla="*/ 184 h 328"/>
                  <a:gd name="T54" fmla="*/ 95 w 360"/>
                  <a:gd name="T55" fmla="*/ 181 h 328"/>
                  <a:gd name="T56" fmla="*/ 84 w 360"/>
                  <a:gd name="T57" fmla="*/ 204 h 328"/>
                  <a:gd name="T58" fmla="*/ 68 w 360"/>
                  <a:gd name="T59" fmla="*/ 219 h 328"/>
                  <a:gd name="T60" fmla="*/ 80 w 360"/>
                  <a:gd name="T61" fmla="*/ 236 h 328"/>
                  <a:gd name="T62" fmla="*/ 90 w 360"/>
                  <a:gd name="T63" fmla="*/ 249 h 328"/>
                  <a:gd name="T64" fmla="*/ 109 w 360"/>
                  <a:gd name="T65" fmla="*/ 253 h 328"/>
                  <a:gd name="T66" fmla="*/ 118 w 360"/>
                  <a:gd name="T67" fmla="*/ 272 h 328"/>
                  <a:gd name="T68" fmla="*/ 133 w 360"/>
                  <a:gd name="T69" fmla="*/ 284 h 328"/>
                  <a:gd name="T70" fmla="*/ 154 w 360"/>
                  <a:gd name="T71" fmla="*/ 278 h 328"/>
                  <a:gd name="T72" fmla="*/ 167 w 360"/>
                  <a:gd name="T73" fmla="*/ 275 h 328"/>
                  <a:gd name="T74" fmla="*/ 177 w 360"/>
                  <a:gd name="T75" fmla="*/ 289 h 328"/>
                  <a:gd name="T76" fmla="*/ 180 w 360"/>
                  <a:gd name="T77" fmla="*/ 289 h 328"/>
                  <a:gd name="T78" fmla="*/ 200 w 360"/>
                  <a:gd name="T79" fmla="*/ 283 h 328"/>
                  <a:gd name="T80" fmla="*/ 206 w 360"/>
                  <a:gd name="T81" fmla="*/ 292 h 328"/>
                  <a:gd name="T82" fmla="*/ 211 w 360"/>
                  <a:gd name="T83" fmla="*/ 297 h 328"/>
                  <a:gd name="T84" fmla="*/ 229 w 360"/>
                  <a:gd name="T85" fmla="*/ 308 h 328"/>
                  <a:gd name="T86" fmla="*/ 235 w 360"/>
                  <a:gd name="T87" fmla="*/ 303 h 328"/>
                  <a:gd name="T88" fmla="*/ 243 w 360"/>
                  <a:gd name="T89" fmla="*/ 297 h 328"/>
                  <a:gd name="T90" fmla="*/ 255 w 360"/>
                  <a:gd name="T91" fmla="*/ 315 h 328"/>
                  <a:gd name="T92" fmla="*/ 269 w 360"/>
                  <a:gd name="T93" fmla="*/ 328 h 328"/>
                  <a:gd name="T94" fmla="*/ 278 w 360"/>
                  <a:gd name="T95" fmla="*/ 311 h 328"/>
                  <a:gd name="T96" fmla="*/ 296 w 360"/>
                  <a:gd name="T97" fmla="*/ 301 h 328"/>
                  <a:gd name="T98" fmla="*/ 306 w 360"/>
                  <a:gd name="T99" fmla="*/ 305 h 328"/>
                  <a:gd name="T100" fmla="*/ 315 w 360"/>
                  <a:gd name="T101" fmla="*/ 315 h 328"/>
                  <a:gd name="T102" fmla="*/ 318 w 360"/>
                  <a:gd name="T103" fmla="*/ 288 h 328"/>
                  <a:gd name="T104" fmla="*/ 325 w 360"/>
                  <a:gd name="T105" fmla="*/ 243 h 328"/>
                  <a:gd name="T106" fmla="*/ 336 w 360"/>
                  <a:gd name="T107" fmla="*/ 2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0" h="328">
                    <a:moveTo>
                      <a:pt x="358" y="193"/>
                    </a:moveTo>
                    <a:cubicBezTo>
                      <a:pt x="352" y="153"/>
                      <a:pt x="352" y="153"/>
                      <a:pt x="352" y="153"/>
                    </a:cubicBezTo>
                    <a:cubicBezTo>
                      <a:pt x="353" y="153"/>
                      <a:pt x="353" y="153"/>
                      <a:pt x="353" y="153"/>
                    </a:cubicBezTo>
                    <a:cubicBezTo>
                      <a:pt x="353" y="153"/>
                      <a:pt x="353" y="153"/>
                      <a:pt x="353" y="153"/>
                    </a:cubicBezTo>
                    <a:cubicBezTo>
                      <a:pt x="356" y="148"/>
                      <a:pt x="357" y="145"/>
                      <a:pt x="357" y="142"/>
                    </a:cubicBezTo>
                    <a:cubicBezTo>
                      <a:pt x="355" y="139"/>
                      <a:pt x="355" y="139"/>
                      <a:pt x="355" y="139"/>
                    </a:cubicBezTo>
                    <a:cubicBezTo>
                      <a:pt x="351" y="137"/>
                      <a:pt x="349" y="130"/>
                      <a:pt x="350" y="119"/>
                    </a:cubicBezTo>
                    <a:cubicBezTo>
                      <a:pt x="346" y="119"/>
                      <a:pt x="346" y="119"/>
                      <a:pt x="346" y="119"/>
                    </a:cubicBezTo>
                    <a:cubicBezTo>
                      <a:pt x="343" y="119"/>
                      <a:pt x="340" y="120"/>
                      <a:pt x="337" y="122"/>
                    </a:cubicBezTo>
                    <a:cubicBezTo>
                      <a:pt x="334" y="125"/>
                      <a:pt x="332" y="127"/>
                      <a:pt x="331" y="129"/>
                    </a:cubicBezTo>
                    <a:cubicBezTo>
                      <a:pt x="330" y="134"/>
                      <a:pt x="325" y="137"/>
                      <a:pt x="316" y="140"/>
                    </a:cubicBezTo>
                    <a:cubicBezTo>
                      <a:pt x="314" y="153"/>
                      <a:pt x="314" y="153"/>
                      <a:pt x="314" y="153"/>
                    </a:cubicBezTo>
                    <a:cubicBezTo>
                      <a:pt x="314" y="153"/>
                      <a:pt x="314" y="153"/>
                      <a:pt x="314" y="153"/>
                    </a:cubicBezTo>
                    <a:cubicBezTo>
                      <a:pt x="313" y="153"/>
                      <a:pt x="313" y="153"/>
                      <a:pt x="313" y="153"/>
                    </a:cubicBezTo>
                    <a:cubicBezTo>
                      <a:pt x="309" y="161"/>
                      <a:pt x="309" y="161"/>
                      <a:pt x="309" y="161"/>
                    </a:cubicBezTo>
                    <a:cubicBezTo>
                      <a:pt x="309" y="162"/>
                      <a:pt x="309" y="162"/>
                      <a:pt x="309" y="162"/>
                    </a:cubicBezTo>
                    <a:cubicBezTo>
                      <a:pt x="308" y="162"/>
                      <a:pt x="308" y="162"/>
                      <a:pt x="308" y="162"/>
                    </a:cubicBezTo>
                    <a:cubicBezTo>
                      <a:pt x="308" y="162"/>
                      <a:pt x="308" y="162"/>
                      <a:pt x="308" y="162"/>
                    </a:cubicBezTo>
                    <a:cubicBezTo>
                      <a:pt x="268" y="169"/>
                      <a:pt x="268" y="169"/>
                      <a:pt x="268" y="169"/>
                    </a:cubicBezTo>
                    <a:cubicBezTo>
                      <a:pt x="268" y="169"/>
                      <a:pt x="268" y="169"/>
                      <a:pt x="268" y="169"/>
                    </a:cubicBezTo>
                    <a:cubicBezTo>
                      <a:pt x="267" y="169"/>
                      <a:pt x="267" y="169"/>
                      <a:pt x="267" y="169"/>
                    </a:cubicBezTo>
                    <a:cubicBezTo>
                      <a:pt x="267" y="169"/>
                      <a:pt x="267" y="169"/>
                      <a:pt x="267" y="169"/>
                    </a:cubicBezTo>
                    <a:cubicBezTo>
                      <a:pt x="255" y="156"/>
                      <a:pt x="255" y="156"/>
                      <a:pt x="255" y="156"/>
                    </a:cubicBezTo>
                    <a:cubicBezTo>
                      <a:pt x="259" y="153"/>
                      <a:pt x="259" y="153"/>
                      <a:pt x="259" y="153"/>
                    </a:cubicBezTo>
                    <a:cubicBezTo>
                      <a:pt x="254" y="147"/>
                      <a:pt x="254" y="147"/>
                      <a:pt x="254" y="147"/>
                    </a:cubicBezTo>
                    <a:cubicBezTo>
                      <a:pt x="249" y="143"/>
                      <a:pt x="249" y="143"/>
                      <a:pt x="249" y="143"/>
                    </a:cubicBezTo>
                    <a:cubicBezTo>
                      <a:pt x="248" y="142"/>
                      <a:pt x="248" y="142"/>
                      <a:pt x="248" y="142"/>
                    </a:cubicBezTo>
                    <a:cubicBezTo>
                      <a:pt x="248" y="142"/>
                      <a:pt x="248" y="142"/>
                      <a:pt x="248" y="142"/>
                    </a:cubicBezTo>
                    <a:cubicBezTo>
                      <a:pt x="248" y="142"/>
                      <a:pt x="248" y="142"/>
                      <a:pt x="248" y="142"/>
                    </a:cubicBezTo>
                    <a:cubicBezTo>
                      <a:pt x="248" y="141"/>
                      <a:pt x="248" y="141"/>
                      <a:pt x="248" y="141"/>
                    </a:cubicBezTo>
                    <a:cubicBezTo>
                      <a:pt x="246" y="131"/>
                      <a:pt x="246" y="131"/>
                      <a:pt x="246" y="131"/>
                    </a:cubicBezTo>
                    <a:cubicBezTo>
                      <a:pt x="235" y="131"/>
                      <a:pt x="235" y="131"/>
                      <a:pt x="235" y="131"/>
                    </a:cubicBezTo>
                    <a:cubicBezTo>
                      <a:pt x="235" y="131"/>
                      <a:pt x="235" y="131"/>
                      <a:pt x="235" y="131"/>
                    </a:cubicBezTo>
                    <a:cubicBezTo>
                      <a:pt x="226" y="125"/>
                      <a:pt x="226" y="125"/>
                      <a:pt x="226" y="125"/>
                    </a:cubicBezTo>
                    <a:cubicBezTo>
                      <a:pt x="194" y="120"/>
                      <a:pt x="194" y="120"/>
                      <a:pt x="194" y="120"/>
                    </a:cubicBezTo>
                    <a:cubicBezTo>
                      <a:pt x="168" y="119"/>
                      <a:pt x="168" y="119"/>
                      <a:pt x="168" y="119"/>
                    </a:cubicBezTo>
                    <a:cubicBezTo>
                      <a:pt x="167" y="119"/>
                      <a:pt x="167" y="119"/>
                      <a:pt x="167" y="119"/>
                    </a:cubicBezTo>
                    <a:cubicBezTo>
                      <a:pt x="166" y="119"/>
                      <a:pt x="165" y="119"/>
                      <a:pt x="165" y="118"/>
                    </a:cubicBezTo>
                    <a:cubicBezTo>
                      <a:pt x="149" y="84"/>
                      <a:pt x="149" y="84"/>
                      <a:pt x="149" y="84"/>
                    </a:cubicBezTo>
                    <a:cubicBezTo>
                      <a:pt x="148" y="81"/>
                      <a:pt x="141" y="72"/>
                      <a:pt x="129" y="57"/>
                    </a:cubicBezTo>
                    <a:cubicBezTo>
                      <a:pt x="117" y="42"/>
                      <a:pt x="110" y="34"/>
                      <a:pt x="108" y="33"/>
                    </a:cubicBezTo>
                    <a:cubicBezTo>
                      <a:pt x="85" y="11"/>
                      <a:pt x="85" y="11"/>
                      <a:pt x="85" y="11"/>
                    </a:cubicBezTo>
                    <a:cubicBezTo>
                      <a:pt x="82" y="9"/>
                      <a:pt x="82" y="9"/>
                      <a:pt x="82" y="9"/>
                    </a:cubicBezTo>
                    <a:cubicBezTo>
                      <a:pt x="54" y="8"/>
                      <a:pt x="54" y="8"/>
                      <a:pt x="54" y="8"/>
                    </a:cubicBezTo>
                    <a:cubicBezTo>
                      <a:pt x="53" y="8"/>
                      <a:pt x="53" y="8"/>
                      <a:pt x="53" y="8"/>
                    </a:cubicBezTo>
                    <a:cubicBezTo>
                      <a:pt x="53" y="7"/>
                      <a:pt x="53" y="7"/>
                      <a:pt x="53" y="7"/>
                    </a:cubicBezTo>
                    <a:cubicBezTo>
                      <a:pt x="50" y="5"/>
                      <a:pt x="46" y="3"/>
                      <a:pt x="40" y="2"/>
                    </a:cubicBezTo>
                    <a:cubicBezTo>
                      <a:pt x="35" y="0"/>
                      <a:pt x="23" y="4"/>
                      <a:pt x="4" y="14"/>
                    </a:cubicBezTo>
                    <a:cubicBezTo>
                      <a:pt x="3" y="15"/>
                      <a:pt x="3" y="15"/>
                      <a:pt x="3" y="15"/>
                    </a:cubicBezTo>
                    <a:cubicBezTo>
                      <a:pt x="4" y="20"/>
                      <a:pt x="4" y="20"/>
                      <a:pt x="4" y="20"/>
                    </a:cubicBezTo>
                    <a:cubicBezTo>
                      <a:pt x="4" y="20"/>
                      <a:pt x="4" y="20"/>
                      <a:pt x="4" y="20"/>
                    </a:cubicBezTo>
                    <a:cubicBezTo>
                      <a:pt x="4" y="21"/>
                      <a:pt x="4" y="21"/>
                      <a:pt x="4" y="21"/>
                    </a:cubicBezTo>
                    <a:cubicBezTo>
                      <a:pt x="4" y="21"/>
                      <a:pt x="4" y="21"/>
                      <a:pt x="4" y="21"/>
                    </a:cubicBezTo>
                    <a:cubicBezTo>
                      <a:pt x="4" y="21"/>
                      <a:pt x="4" y="21"/>
                      <a:pt x="4" y="21"/>
                    </a:cubicBezTo>
                    <a:cubicBezTo>
                      <a:pt x="1" y="28"/>
                      <a:pt x="1" y="28"/>
                      <a:pt x="1" y="28"/>
                    </a:cubicBezTo>
                    <a:cubicBezTo>
                      <a:pt x="1" y="28"/>
                      <a:pt x="1" y="28"/>
                      <a:pt x="1" y="28"/>
                    </a:cubicBezTo>
                    <a:cubicBezTo>
                      <a:pt x="0" y="28"/>
                      <a:pt x="0" y="28"/>
                      <a:pt x="0" y="28"/>
                    </a:cubicBezTo>
                    <a:cubicBezTo>
                      <a:pt x="0" y="33"/>
                      <a:pt x="0" y="33"/>
                      <a:pt x="0" y="33"/>
                    </a:cubicBezTo>
                    <a:cubicBezTo>
                      <a:pt x="0" y="36"/>
                      <a:pt x="1" y="40"/>
                      <a:pt x="2" y="43"/>
                    </a:cubicBezTo>
                    <a:cubicBezTo>
                      <a:pt x="5" y="45"/>
                      <a:pt x="5" y="45"/>
                      <a:pt x="5" y="45"/>
                    </a:cubicBezTo>
                    <a:cubicBezTo>
                      <a:pt x="11" y="45"/>
                      <a:pt x="11" y="45"/>
                      <a:pt x="11" y="45"/>
                    </a:cubicBezTo>
                    <a:cubicBezTo>
                      <a:pt x="16" y="46"/>
                      <a:pt x="16" y="46"/>
                      <a:pt x="16" y="46"/>
                    </a:cubicBezTo>
                    <a:cubicBezTo>
                      <a:pt x="18" y="45"/>
                      <a:pt x="18" y="45"/>
                      <a:pt x="18" y="45"/>
                    </a:cubicBezTo>
                    <a:cubicBezTo>
                      <a:pt x="18" y="41"/>
                      <a:pt x="19" y="38"/>
                      <a:pt x="21" y="37"/>
                    </a:cubicBezTo>
                    <a:cubicBezTo>
                      <a:pt x="25" y="37"/>
                      <a:pt x="25" y="37"/>
                      <a:pt x="25" y="37"/>
                    </a:cubicBezTo>
                    <a:cubicBezTo>
                      <a:pt x="39" y="41"/>
                      <a:pt x="39" y="41"/>
                      <a:pt x="39" y="41"/>
                    </a:cubicBezTo>
                    <a:cubicBezTo>
                      <a:pt x="42" y="42"/>
                      <a:pt x="42" y="42"/>
                      <a:pt x="42" y="42"/>
                    </a:cubicBezTo>
                    <a:cubicBezTo>
                      <a:pt x="37" y="49"/>
                      <a:pt x="37" y="49"/>
                      <a:pt x="37" y="49"/>
                    </a:cubicBezTo>
                    <a:cubicBezTo>
                      <a:pt x="37" y="59"/>
                      <a:pt x="37" y="59"/>
                      <a:pt x="37" y="59"/>
                    </a:cubicBezTo>
                    <a:cubicBezTo>
                      <a:pt x="37" y="61"/>
                      <a:pt x="41" y="65"/>
                      <a:pt x="48" y="72"/>
                    </a:cubicBezTo>
                    <a:cubicBezTo>
                      <a:pt x="53" y="75"/>
                      <a:pt x="55" y="77"/>
                      <a:pt x="58" y="77"/>
                    </a:cubicBezTo>
                    <a:cubicBezTo>
                      <a:pt x="60" y="77"/>
                      <a:pt x="60" y="77"/>
                      <a:pt x="60" y="77"/>
                    </a:cubicBezTo>
                    <a:cubicBezTo>
                      <a:pt x="62" y="76"/>
                      <a:pt x="62" y="76"/>
                      <a:pt x="62" y="76"/>
                    </a:cubicBezTo>
                    <a:cubicBezTo>
                      <a:pt x="69" y="69"/>
                      <a:pt x="69" y="69"/>
                      <a:pt x="69" y="69"/>
                    </a:cubicBezTo>
                    <a:cubicBezTo>
                      <a:pt x="74" y="66"/>
                      <a:pt x="74" y="66"/>
                      <a:pt x="74" y="66"/>
                    </a:cubicBezTo>
                    <a:cubicBezTo>
                      <a:pt x="74" y="66"/>
                      <a:pt x="74" y="66"/>
                      <a:pt x="74" y="66"/>
                    </a:cubicBezTo>
                    <a:cubicBezTo>
                      <a:pt x="74" y="66"/>
                      <a:pt x="74" y="66"/>
                      <a:pt x="74" y="66"/>
                    </a:cubicBezTo>
                    <a:cubicBezTo>
                      <a:pt x="85" y="64"/>
                      <a:pt x="85" y="64"/>
                      <a:pt x="85" y="64"/>
                    </a:cubicBezTo>
                    <a:cubicBezTo>
                      <a:pt x="88" y="57"/>
                      <a:pt x="88" y="57"/>
                      <a:pt x="88" y="57"/>
                    </a:cubicBezTo>
                    <a:cubicBezTo>
                      <a:pt x="97" y="52"/>
                      <a:pt x="97" y="52"/>
                      <a:pt x="97" y="52"/>
                    </a:cubicBezTo>
                    <a:cubicBezTo>
                      <a:pt x="106" y="57"/>
                      <a:pt x="106" y="57"/>
                      <a:pt x="106" y="57"/>
                    </a:cubicBezTo>
                    <a:cubicBezTo>
                      <a:pt x="106" y="57"/>
                      <a:pt x="106" y="57"/>
                      <a:pt x="106" y="57"/>
                    </a:cubicBezTo>
                    <a:cubicBezTo>
                      <a:pt x="107" y="57"/>
                      <a:pt x="107" y="57"/>
                      <a:pt x="107" y="57"/>
                    </a:cubicBezTo>
                    <a:cubicBezTo>
                      <a:pt x="115" y="71"/>
                      <a:pt x="115" y="71"/>
                      <a:pt x="115" y="71"/>
                    </a:cubicBezTo>
                    <a:cubicBezTo>
                      <a:pt x="118" y="80"/>
                      <a:pt x="118" y="80"/>
                      <a:pt x="118" y="80"/>
                    </a:cubicBezTo>
                    <a:cubicBezTo>
                      <a:pt x="118" y="81"/>
                      <a:pt x="118" y="81"/>
                      <a:pt x="118" y="81"/>
                    </a:cubicBezTo>
                    <a:cubicBezTo>
                      <a:pt x="116" y="93"/>
                      <a:pt x="116" y="93"/>
                      <a:pt x="116" y="93"/>
                    </a:cubicBezTo>
                    <a:cubicBezTo>
                      <a:pt x="119" y="100"/>
                      <a:pt x="119" y="100"/>
                      <a:pt x="119" y="100"/>
                    </a:cubicBezTo>
                    <a:cubicBezTo>
                      <a:pt x="119" y="101"/>
                      <a:pt x="119" y="101"/>
                      <a:pt x="119" y="101"/>
                    </a:cubicBezTo>
                    <a:cubicBezTo>
                      <a:pt x="117" y="110"/>
                      <a:pt x="117" y="110"/>
                      <a:pt x="117" y="110"/>
                    </a:cubicBezTo>
                    <a:cubicBezTo>
                      <a:pt x="117" y="118"/>
                      <a:pt x="117" y="118"/>
                      <a:pt x="117" y="118"/>
                    </a:cubicBezTo>
                    <a:cubicBezTo>
                      <a:pt x="119" y="125"/>
                      <a:pt x="121" y="130"/>
                      <a:pt x="121" y="131"/>
                    </a:cubicBezTo>
                    <a:cubicBezTo>
                      <a:pt x="120" y="138"/>
                      <a:pt x="120" y="138"/>
                      <a:pt x="120" y="138"/>
                    </a:cubicBezTo>
                    <a:cubicBezTo>
                      <a:pt x="120" y="138"/>
                      <a:pt x="120" y="138"/>
                      <a:pt x="120" y="138"/>
                    </a:cubicBezTo>
                    <a:cubicBezTo>
                      <a:pt x="120" y="139"/>
                      <a:pt x="120" y="139"/>
                      <a:pt x="120" y="139"/>
                    </a:cubicBezTo>
                    <a:cubicBezTo>
                      <a:pt x="116" y="144"/>
                      <a:pt x="116" y="144"/>
                      <a:pt x="116" y="144"/>
                    </a:cubicBezTo>
                    <a:cubicBezTo>
                      <a:pt x="116" y="145"/>
                      <a:pt x="116" y="145"/>
                      <a:pt x="116" y="145"/>
                    </a:cubicBezTo>
                    <a:cubicBezTo>
                      <a:pt x="116" y="145"/>
                      <a:pt x="116" y="145"/>
                      <a:pt x="116" y="145"/>
                    </a:cubicBezTo>
                    <a:cubicBezTo>
                      <a:pt x="116" y="145"/>
                      <a:pt x="116" y="145"/>
                      <a:pt x="116" y="145"/>
                    </a:cubicBezTo>
                    <a:cubicBezTo>
                      <a:pt x="112" y="149"/>
                      <a:pt x="112" y="149"/>
                      <a:pt x="112" y="149"/>
                    </a:cubicBezTo>
                    <a:cubicBezTo>
                      <a:pt x="111" y="158"/>
                      <a:pt x="111" y="158"/>
                      <a:pt x="111" y="158"/>
                    </a:cubicBezTo>
                    <a:cubicBezTo>
                      <a:pt x="114" y="167"/>
                      <a:pt x="114" y="167"/>
                      <a:pt x="114" y="167"/>
                    </a:cubicBezTo>
                    <a:cubicBezTo>
                      <a:pt x="114" y="167"/>
                      <a:pt x="114" y="167"/>
                      <a:pt x="114" y="167"/>
                    </a:cubicBezTo>
                    <a:cubicBezTo>
                      <a:pt x="114" y="168"/>
                      <a:pt x="114" y="168"/>
                      <a:pt x="114" y="168"/>
                    </a:cubicBezTo>
                    <a:cubicBezTo>
                      <a:pt x="114" y="168"/>
                      <a:pt x="114" y="168"/>
                      <a:pt x="114" y="168"/>
                    </a:cubicBezTo>
                    <a:cubicBezTo>
                      <a:pt x="114" y="168"/>
                      <a:pt x="114" y="168"/>
                      <a:pt x="114" y="168"/>
                    </a:cubicBezTo>
                    <a:cubicBezTo>
                      <a:pt x="111" y="182"/>
                      <a:pt x="111" y="182"/>
                      <a:pt x="111" y="182"/>
                    </a:cubicBezTo>
                    <a:cubicBezTo>
                      <a:pt x="109" y="184"/>
                      <a:pt x="109" y="184"/>
                      <a:pt x="109" y="184"/>
                    </a:cubicBezTo>
                    <a:cubicBezTo>
                      <a:pt x="108" y="185"/>
                      <a:pt x="106" y="185"/>
                      <a:pt x="103" y="184"/>
                    </a:cubicBezTo>
                    <a:cubicBezTo>
                      <a:pt x="103" y="184"/>
                      <a:pt x="103" y="184"/>
                      <a:pt x="103" y="184"/>
                    </a:cubicBezTo>
                    <a:cubicBezTo>
                      <a:pt x="99" y="180"/>
                      <a:pt x="99" y="180"/>
                      <a:pt x="99" y="180"/>
                    </a:cubicBezTo>
                    <a:cubicBezTo>
                      <a:pt x="95" y="181"/>
                      <a:pt x="95" y="181"/>
                      <a:pt x="95" y="181"/>
                    </a:cubicBezTo>
                    <a:cubicBezTo>
                      <a:pt x="90" y="187"/>
                      <a:pt x="90" y="187"/>
                      <a:pt x="90" y="187"/>
                    </a:cubicBezTo>
                    <a:cubicBezTo>
                      <a:pt x="84" y="203"/>
                      <a:pt x="84" y="203"/>
                      <a:pt x="84" y="203"/>
                    </a:cubicBezTo>
                    <a:cubicBezTo>
                      <a:pt x="84" y="204"/>
                      <a:pt x="84" y="204"/>
                      <a:pt x="84" y="204"/>
                    </a:cubicBezTo>
                    <a:cubicBezTo>
                      <a:pt x="84" y="204"/>
                      <a:pt x="84" y="204"/>
                      <a:pt x="84" y="204"/>
                    </a:cubicBezTo>
                    <a:cubicBezTo>
                      <a:pt x="78" y="209"/>
                      <a:pt x="78" y="209"/>
                      <a:pt x="78" y="209"/>
                    </a:cubicBezTo>
                    <a:cubicBezTo>
                      <a:pt x="77" y="209"/>
                      <a:pt x="77" y="209"/>
                      <a:pt x="77" y="209"/>
                    </a:cubicBezTo>
                    <a:cubicBezTo>
                      <a:pt x="74" y="209"/>
                      <a:pt x="74" y="209"/>
                      <a:pt x="74" y="209"/>
                    </a:cubicBezTo>
                    <a:cubicBezTo>
                      <a:pt x="68" y="219"/>
                      <a:pt x="68" y="219"/>
                      <a:pt x="68" y="219"/>
                    </a:cubicBezTo>
                    <a:cubicBezTo>
                      <a:pt x="71" y="225"/>
                      <a:pt x="71" y="225"/>
                      <a:pt x="71" y="225"/>
                    </a:cubicBezTo>
                    <a:cubicBezTo>
                      <a:pt x="72" y="225"/>
                      <a:pt x="72" y="225"/>
                      <a:pt x="72" y="225"/>
                    </a:cubicBezTo>
                    <a:cubicBezTo>
                      <a:pt x="80" y="235"/>
                      <a:pt x="80" y="235"/>
                      <a:pt x="80" y="235"/>
                    </a:cubicBezTo>
                    <a:cubicBezTo>
                      <a:pt x="80" y="236"/>
                      <a:pt x="80" y="236"/>
                      <a:pt x="80" y="236"/>
                    </a:cubicBezTo>
                    <a:cubicBezTo>
                      <a:pt x="80" y="239"/>
                      <a:pt x="80" y="239"/>
                      <a:pt x="80" y="239"/>
                    </a:cubicBezTo>
                    <a:cubicBezTo>
                      <a:pt x="89" y="240"/>
                      <a:pt x="89" y="240"/>
                      <a:pt x="89" y="240"/>
                    </a:cubicBezTo>
                    <a:cubicBezTo>
                      <a:pt x="90" y="248"/>
                      <a:pt x="90" y="248"/>
                      <a:pt x="90" y="248"/>
                    </a:cubicBezTo>
                    <a:cubicBezTo>
                      <a:pt x="90" y="249"/>
                      <a:pt x="90" y="249"/>
                      <a:pt x="90" y="249"/>
                    </a:cubicBezTo>
                    <a:cubicBezTo>
                      <a:pt x="91" y="258"/>
                      <a:pt x="91" y="258"/>
                      <a:pt x="91" y="258"/>
                    </a:cubicBezTo>
                    <a:cubicBezTo>
                      <a:pt x="94" y="260"/>
                      <a:pt x="94" y="260"/>
                      <a:pt x="94" y="260"/>
                    </a:cubicBezTo>
                    <a:cubicBezTo>
                      <a:pt x="102" y="258"/>
                      <a:pt x="102" y="258"/>
                      <a:pt x="102" y="258"/>
                    </a:cubicBezTo>
                    <a:cubicBezTo>
                      <a:pt x="109" y="253"/>
                      <a:pt x="109" y="253"/>
                      <a:pt x="109" y="253"/>
                    </a:cubicBezTo>
                    <a:cubicBezTo>
                      <a:pt x="111" y="253"/>
                      <a:pt x="111" y="253"/>
                      <a:pt x="111" y="253"/>
                    </a:cubicBezTo>
                    <a:cubicBezTo>
                      <a:pt x="113" y="266"/>
                      <a:pt x="113" y="266"/>
                      <a:pt x="113" y="266"/>
                    </a:cubicBezTo>
                    <a:cubicBezTo>
                      <a:pt x="117" y="271"/>
                      <a:pt x="117" y="271"/>
                      <a:pt x="117" y="271"/>
                    </a:cubicBezTo>
                    <a:cubicBezTo>
                      <a:pt x="118" y="272"/>
                      <a:pt x="118" y="272"/>
                      <a:pt x="118" y="272"/>
                    </a:cubicBezTo>
                    <a:cubicBezTo>
                      <a:pt x="121" y="277"/>
                      <a:pt x="121" y="277"/>
                      <a:pt x="121" y="277"/>
                    </a:cubicBezTo>
                    <a:cubicBezTo>
                      <a:pt x="127" y="282"/>
                      <a:pt x="127" y="282"/>
                      <a:pt x="127" y="282"/>
                    </a:cubicBezTo>
                    <a:cubicBezTo>
                      <a:pt x="127" y="283"/>
                      <a:pt x="129" y="283"/>
                      <a:pt x="131" y="283"/>
                    </a:cubicBezTo>
                    <a:cubicBezTo>
                      <a:pt x="133" y="284"/>
                      <a:pt x="133" y="284"/>
                      <a:pt x="133" y="284"/>
                    </a:cubicBezTo>
                    <a:cubicBezTo>
                      <a:pt x="137" y="282"/>
                      <a:pt x="137" y="282"/>
                      <a:pt x="137" y="282"/>
                    </a:cubicBezTo>
                    <a:cubicBezTo>
                      <a:pt x="140" y="281"/>
                      <a:pt x="143" y="280"/>
                      <a:pt x="146" y="279"/>
                    </a:cubicBezTo>
                    <a:cubicBezTo>
                      <a:pt x="148" y="278"/>
                      <a:pt x="148" y="278"/>
                      <a:pt x="148" y="278"/>
                    </a:cubicBezTo>
                    <a:cubicBezTo>
                      <a:pt x="154" y="278"/>
                      <a:pt x="154" y="278"/>
                      <a:pt x="154" y="278"/>
                    </a:cubicBezTo>
                    <a:cubicBezTo>
                      <a:pt x="156" y="278"/>
                      <a:pt x="157" y="278"/>
                      <a:pt x="158" y="279"/>
                    </a:cubicBezTo>
                    <a:cubicBezTo>
                      <a:pt x="166" y="274"/>
                      <a:pt x="166" y="274"/>
                      <a:pt x="166" y="274"/>
                    </a:cubicBezTo>
                    <a:cubicBezTo>
                      <a:pt x="167" y="274"/>
                      <a:pt x="167" y="274"/>
                      <a:pt x="167" y="274"/>
                    </a:cubicBezTo>
                    <a:cubicBezTo>
                      <a:pt x="167" y="275"/>
                      <a:pt x="167" y="275"/>
                      <a:pt x="167" y="275"/>
                    </a:cubicBezTo>
                    <a:cubicBezTo>
                      <a:pt x="168" y="274"/>
                      <a:pt x="168" y="274"/>
                      <a:pt x="168" y="274"/>
                    </a:cubicBezTo>
                    <a:cubicBezTo>
                      <a:pt x="169" y="275"/>
                      <a:pt x="169" y="275"/>
                      <a:pt x="169" y="275"/>
                    </a:cubicBezTo>
                    <a:cubicBezTo>
                      <a:pt x="172" y="279"/>
                      <a:pt x="173" y="282"/>
                      <a:pt x="173" y="283"/>
                    </a:cubicBezTo>
                    <a:cubicBezTo>
                      <a:pt x="177" y="289"/>
                      <a:pt x="177" y="289"/>
                      <a:pt x="177" y="289"/>
                    </a:cubicBezTo>
                    <a:cubicBezTo>
                      <a:pt x="180" y="290"/>
                      <a:pt x="180" y="290"/>
                      <a:pt x="180" y="290"/>
                    </a:cubicBezTo>
                    <a:cubicBezTo>
                      <a:pt x="180" y="290"/>
                      <a:pt x="180" y="290"/>
                      <a:pt x="180" y="290"/>
                    </a:cubicBezTo>
                    <a:cubicBezTo>
                      <a:pt x="181" y="290"/>
                      <a:pt x="181" y="290"/>
                      <a:pt x="181" y="290"/>
                    </a:cubicBezTo>
                    <a:cubicBezTo>
                      <a:pt x="180" y="289"/>
                      <a:pt x="180" y="289"/>
                      <a:pt x="180" y="289"/>
                    </a:cubicBezTo>
                    <a:cubicBezTo>
                      <a:pt x="179" y="287"/>
                      <a:pt x="179" y="286"/>
                      <a:pt x="180" y="285"/>
                    </a:cubicBezTo>
                    <a:cubicBezTo>
                      <a:pt x="181" y="284"/>
                      <a:pt x="182" y="283"/>
                      <a:pt x="185" y="283"/>
                    </a:cubicBezTo>
                    <a:cubicBezTo>
                      <a:pt x="199" y="283"/>
                      <a:pt x="199" y="283"/>
                      <a:pt x="199" y="283"/>
                    </a:cubicBezTo>
                    <a:cubicBezTo>
                      <a:pt x="200" y="283"/>
                      <a:pt x="200" y="283"/>
                      <a:pt x="200" y="283"/>
                    </a:cubicBezTo>
                    <a:cubicBezTo>
                      <a:pt x="201" y="283"/>
                      <a:pt x="201" y="283"/>
                      <a:pt x="201" y="283"/>
                    </a:cubicBezTo>
                    <a:cubicBezTo>
                      <a:pt x="201" y="283"/>
                      <a:pt x="201" y="283"/>
                      <a:pt x="201" y="283"/>
                    </a:cubicBezTo>
                    <a:cubicBezTo>
                      <a:pt x="201" y="283"/>
                      <a:pt x="201" y="283"/>
                      <a:pt x="201" y="283"/>
                    </a:cubicBezTo>
                    <a:cubicBezTo>
                      <a:pt x="206" y="292"/>
                      <a:pt x="206" y="292"/>
                      <a:pt x="206" y="292"/>
                    </a:cubicBezTo>
                    <a:cubicBezTo>
                      <a:pt x="205" y="296"/>
                      <a:pt x="205" y="296"/>
                      <a:pt x="205" y="296"/>
                    </a:cubicBezTo>
                    <a:cubicBezTo>
                      <a:pt x="205" y="296"/>
                      <a:pt x="205" y="296"/>
                      <a:pt x="205" y="296"/>
                    </a:cubicBezTo>
                    <a:cubicBezTo>
                      <a:pt x="211" y="297"/>
                      <a:pt x="211" y="297"/>
                      <a:pt x="211" y="297"/>
                    </a:cubicBezTo>
                    <a:cubicBezTo>
                      <a:pt x="211" y="297"/>
                      <a:pt x="211" y="297"/>
                      <a:pt x="211" y="297"/>
                    </a:cubicBezTo>
                    <a:cubicBezTo>
                      <a:pt x="211" y="296"/>
                      <a:pt x="211" y="295"/>
                      <a:pt x="211" y="295"/>
                    </a:cubicBezTo>
                    <a:cubicBezTo>
                      <a:pt x="213" y="294"/>
                      <a:pt x="213" y="294"/>
                      <a:pt x="213" y="294"/>
                    </a:cubicBezTo>
                    <a:cubicBezTo>
                      <a:pt x="227" y="303"/>
                      <a:pt x="227" y="303"/>
                      <a:pt x="227" y="303"/>
                    </a:cubicBezTo>
                    <a:cubicBezTo>
                      <a:pt x="228" y="305"/>
                      <a:pt x="229" y="306"/>
                      <a:pt x="229" y="308"/>
                    </a:cubicBezTo>
                    <a:cubicBezTo>
                      <a:pt x="229" y="314"/>
                      <a:pt x="229" y="314"/>
                      <a:pt x="229" y="314"/>
                    </a:cubicBezTo>
                    <a:cubicBezTo>
                      <a:pt x="234" y="315"/>
                      <a:pt x="234" y="315"/>
                      <a:pt x="234" y="315"/>
                    </a:cubicBezTo>
                    <a:cubicBezTo>
                      <a:pt x="237" y="310"/>
                      <a:pt x="237" y="310"/>
                      <a:pt x="237" y="310"/>
                    </a:cubicBezTo>
                    <a:cubicBezTo>
                      <a:pt x="235" y="307"/>
                      <a:pt x="235" y="305"/>
                      <a:pt x="235" y="303"/>
                    </a:cubicBezTo>
                    <a:cubicBezTo>
                      <a:pt x="235" y="302"/>
                      <a:pt x="236" y="301"/>
                      <a:pt x="237" y="300"/>
                    </a:cubicBezTo>
                    <a:cubicBezTo>
                      <a:pt x="239" y="299"/>
                      <a:pt x="239" y="299"/>
                      <a:pt x="239" y="299"/>
                    </a:cubicBezTo>
                    <a:cubicBezTo>
                      <a:pt x="239" y="298"/>
                      <a:pt x="239" y="297"/>
                      <a:pt x="240" y="297"/>
                    </a:cubicBezTo>
                    <a:cubicBezTo>
                      <a:pt x="243" y="297"/>
                      <a:pt x="243" y="297"/>
                      <a:pt x="243" y="297"/>
                    </a:cubicBezTo>
                    <a:cubicBezTo>
                      <a:pt x="245" y="299"/>
                      <a:pt x="247" y="303"/>
                      <a:pt x="248" y="309"/>
                    </a:cubicBezTo>
                    <a:cubicBezTo>
                      <a:pt x="248" y="310"/>
                      <a:pt x="248" y="310"/>
                      <a:pt x="248" y="310"/>
                    </a:cubicBezTo>
                    <a:cubicBezTo>
                      <a:pt x="249" y="311"/>
                      <a:pt x="249" y="311"/>
                      <a:pt x="249" y="311"/>
                    </a:cubicBezTo>
                    <a:cubicBezTo>
                      <a:pt x="249" y="312"/>
                      <a:pt x="251" y="313"/>
                      <a:pt x="255" y="315"/>
                    </a:cubicBezTo>
                    <a:cubicBezTo>
                      <a:pt x="255" y="315"/>
                      <a:pt x="255" y="315"/>
                      <a:pt x="255" y="315"/>
                    </a:cubicBezTo>
                    <a:cubicBezTo>
                      <a:pt x="256" y="315"/>
                      <a:pt x="256" y="315"/>
                      <a:pt x="256" y="315"/>
                    </a:cubicBezTo>
                    <a:cubicBezTo>
                      <a:pt x="269" y="328"/>
                      <a:pt x="269" y="328"/>
                      <a:pt x="269" y="328"/>
                    </a:cubicBezTo>
                    <a:cubicBezTo>
                      <a:pt x="269" y="328"/>
                      <a:pt x="269" y="328"/>
                      <a:pt x="269" y="328"/>
                    </a:cubicBezTo>
                    <a:cubicBezTo>
                      <a:pt x="275" y="326"/>
                      <a:pt x="275" y="326"/>
                      <a:pt x="275" y="326"/>
                    </a:cubicBezTo>
                    <a:cubicBezTo>
                      <a:pt x="274" y="324"/>
                      <a:pt x="274" y="324"/>
                      <a:pt x="274" y="324"/>
                    </a:cubicBezTo>
                    <a:cubicBezTo>
                      <a:pt x="272" y="322"/>
                      <a:pt x="272" y="320"/>
                      <a:pt x="272" y="319"/>
                    </a:cubicBezTo>
                    <a:cubicBezTo>
                      <a:pt x="272" y="316"/>
                      <a:pt x="274" y="313"/>
                      <a:pt x="278" y="311"/>
                    </a:cubicBezTo>
                    <a:cubicBezTo>
                      <a:pt x="285" y="305"/>
                      <a:pt x="285" y="305"/>
                      <a:pt x="285" y="305"/>
                    </a:cubicBezTo>
                    <a:cubicBezTo>
                      <a:pt x="293" y="310"/>
                      <a:pt x="293" y="310"/>
                      <a:pt x="293" y="310"/>
                    </a:cubicBezTo>
                    <a:cubicBezTo>
                      <a:pt x="294" y="310"/>
                      <a:pt x="294" y="310"/>
                      <a:pt x="294" y="310"/>
                    </a:cubicBezTo>
                    <a:cubicBezTo>
                      <a:pt x="296" y="301"/>
                      <a:pt x="296" y="301"/>
                      <a:pt x="296" y="301"/>
                    </a:cubicBezTo>
                    <a:cubicBezTo>
                      <a:pt x="296" y="300"/>
                      <a:pt x="296" y="300"/>
                      <a:pt x="296" y="300"/>
                    </a:cubicBezTo>
                    <a:cubicBezTo>
                      <a:pt x="297" y="299"/>
                      <a:pt x="297" y="299"/>
                      <a:pt x="297" y="299"/>
                    </a:cubicBezTo>
                    <a:cubicBezTo>
                      <a:pt x="304" y="300"/>
                      <a:pt x="304" y="300"/>
                      <a:pt x="304" y="300"/>
                    </a:cubicBezTo>
                    <a:cubicBezTo>
                      <a:pt x="305" y="301"/>
                      <a:pt x="306" y="303"/>
                      <a:pt x="306" y="305"/>
                    </a:cubicBezTo>
                    <a:cubicBezTo>
                      <a:pt x="306" y="306"/>
                      <a:pt x="305" y="308"/>
                      <a:pt x="303" y="310"/>
                    </a:cubicBezTo>
                    <a:cubicBezTo>
                      <a:pt x="305" y="311"/>
                      <a:pt x="305" y="311"/>
                      <a:pt x="305" y="311"/>
                    </a:cubicBezTo>
                    <a:cubicBezTo>
                      <a:pt x="309" y="313"/>
                      <a:pt x="312" y="314"/>
                      <a:pt x="314" y="315"/>
                    </a:cubicBezTo>
                    <a:cubicBezTo>
                      <a:pt x="315" y="315"/>
                      <a:pt x="315" y="315"/>
                      <a:pt x="315" y="315"/>
                    </a:cubicBezTo>
                    <a:cubicBezTo>
                      <a:pt x="315" y="315"/>
                      <a:pt x="315" y="315"/>
                      <a:pt x="315" y="315"/>
                    </a:cubicBezTo>
                    <a:cubicBezTo>
                      <a:pt x="320" y="317"/>
                      <a:pt x="320" y="317"/>
                      <a:pt x="320" y="317"/>
                    </a:cubicBezTo>
                    <a:cubicBezTo>
                      <a:pt x="324" y="317"/>
                      <a:pt x="324" y="317"/>
                      <a:pt x="324" y="317"/>
                    </a:cubicBezTo>
                    <a:cubicBezTo>
                      <a:pt x="318" y="288"/>
                      <a:pt x="318" y="288"/>
                      <a:pt x="318" y="288"/>
                    </a:cubicBezTo>
                    <a:cubicBezTo>
                      <a:pt x="314" y="285"/>
                      <a:pt x="310" y="281"/>
                      <a:pt x="307" y="275"/>
                    </a:cubicBezTo>
                    <a:cubicBezTo>
                      <a:pt x="304" y="270"/>
                      <a:pt x="305" y="263"/>
                      <a:pt x="312" y="255"/>
                    </a:cubicBezTo>
                    <a:cubicBezTo>
                      <a:pt x="315" y="251"/>
                      <a:pt x="320" y="247"/>
                      <a:pt x="325" y="243"/>
                    </a:cubicBezTo>
                    <a:cubicBezTo>
                      <a:pt x="325" y="243"/>
                      <a:pt x="325" y="243"/>
                      <a:pt x="325" y="243"/>
                    </a:cubicBezTo>
                    <a:cubicBezTo>
                      <a:pt x="325" y="243"/>
                      <a:pt x="325" y="243"/>
                      <a:pt x="325" y="243"/>
                    </a:cubicBezTo>
                    <a:cubicBezTo>
                      <a:pt x="331" y="243"/>
                      <a:pt x="331" y="243"/>
                      <a:pt x="331" y="243"/>
                    </a:cubicBezTo>
                    <a:cubicBezTo>
                      <a:pt x="331" y="243"/>
                      <a:pt x="331" y="243"/>
                      <a:pt x="331" y="243"/>
                    </a:cubicBezTo>
                    <a:cubicBezTo>
                      <a:pt x="336" y="245"/>
                      <a:pt x="336" y="245"/>
                      <a:pt x="336" y="245"/>
                    </a:cubicBezTo>
                    <a:cubicBezTo>
                      <a:pt x="346" y="245"/>
                      <a:pt x="346" y="245"/>
                      <a:pt x="346" y="245"/>
                    </a:cubicBezTo>
                    <a:cubicBezTo>
                      <a:pt x="350" y="243"/>
                      <a:pt x="353" y="237"/>
                      <a:pt x="357" y="228"/>
                    </a:cubicBezTo>
                    <a:cubicBezTo>
                      <a:pt x="360" y="222"/>
                      <a:pt x="360" y="211"/>
                      <a:pt x="358" y="193"/>
                    </a:cubicBezTo>
                    <a:close/>
                  </a:path>
                </a:pathLst>
              </a:custGeom>
              <a:grpFill/>
              <a:ln>
                <a:noFill/>
              </a:ln>
            </p:spPr>
            <p:txBody>
              <a:bodyPr/>
              <a:lstStyle/>
              <a:p>
                <a:pPr>
                  <a:defRPr/>
                </a:pPr>
                <a:endParaRPr lang="zh-CN" altLang="en-US">
                  <a:solidFill>
                    <a:prstClr val="black"/>
                  </a:solidFill>
                  <a:latin typeface="Calibri"/>
                  <a:ea typeface="宋体"/>
                </a:endParaRPr>
              </a:p>
            </p:txBody>
          </p:sp>
          <p:sp>
            <p:nvSpPr>
              <p:cNvPr id="34" name="Freeform 30"/>
              <p:cNvSpPr/>
              <p:nvPr/>
            </p:nvSpPr>
            <p:spPr bwMode="auto">
              <a:xfrm>
                <a:off x="4906963" y="3188940"/>
                <a:ext cx="814388" cy="511175"/>
              </a:xfrm>
              <a:custGeom>
                <a:avLst/>
                <a:gdLst>
                  <a:gd name="T0" fmla="*/ 198 w 217"/>
                  <a:gd name="T1" fmla="*/ 4 h 136"/>
                  <a:gd name="T2" fmla="*/ 179 w 217"/>
                  <a:gd name="T3" fmla="*/ 6 h 136"/>
                  <a:gd name="T4" fmla="*/ 135 w 217"/>
                  <a:gd name="T5" fmla="*/ 21 h 136"/>
                  <a:gd name="T6" fmla="*/ 136 w 217"/>
                  <a:gd name="T7" fmla="*/ 30 h 136"/>
                  <a:gd name="T8" fmla="*/ 106 w 217"/>
                  <a:gd name="T9" fmla="*/ 26 h 136"/>
                  <a:gd name="T10" fmla="*/ 84 w 217"/>
                  <a:gd name="T11" fmla="*/ 0 h 136"/>
                  <a:gd name="T12" fmla="*/ 75 w 217"/>
                  <a:gd name="T13" fmla="*/ 10 h 136"/>
                  <a:gd name="T14" fmla="*/ 64 w 217"/>
                  <a:gd name="T15" fmla="*/ 4 h 136"/>
                  <a:gd name="T16" fmla="*/ 59 w 217"/>
                  <a:gd name="T17" fmla="*/ 10 h 136"/>
                  <a:gd name="T18" fmla="*/ 51 w 217"/>
                  <a:gd name="T19" fmla="*/ 12 h 136"/>
                  <a:gd name="T20" fmla="*/ 6 w 217"/>
                  <a:gd name="T21" fmla="*/ 64 h 136"/>
                  <a:gd name="T22" fmla="*/ 11 w 217"/>
                  <a:gd name="T23" fmla="*/ 76 h 136"/>
                  <a:gd name="T24" fmla="*/ 10 w 217"/>
                  <a:gd name="T25" fmla="*/ 76 h 136"/>
                  <a:gd name="T26" fmla="*/ 17 w 217"/>
                  <a:gd name="T27" fmla="*/ 103 h 136"/>
                  <a:gd name="T28" fmla="*/ 0 w 217"/>
                  <a:gd name="T29" fmla="*/ 114 h 136"/>
                  <a:gd name="T30" fmla="*/ 8 w 217"/>
                  <a:gd name="T31" fmla="*/ 122 h 136"/>
                  <a:gd name="T32" fmla="*/ 9 w 217"/>
                  <a:gd name="T33" fmla="*/ 124 h 136"/>
                  <a:gd name="T34" fmla="*/ 32 w 217"/>
                  <a:gd name="T35" fmla="*/ 136 h 136"/>
                  <a:gd name="T36" fmla="*/ 42 w 217"/>
                  <a:gd name="T37" fmla="*/ 126 h 136"/>
                  <a:gd name="T38" fmla="*/ 57 w 217"/>
                  <a:gd name="T39" fmla="*/ 119 h 136"/>
                  <a:gd name="T40" fmla="*/ 59 w 217"/>
                  <a:gd name="T41" fmla="*/ 121 h 136"/>
                  <a:gd name="T42" fmla="*/ 59 w 217"/>
                  <a:gd name="T43" fmla="*/ 122 h 136"/>
                  <a:gd name="T44" fmla="*/ 74 w 217"/>
                  <a:gd name="T45" fmla="*/ 132 h 136"/>
                  <a:gd name="T46" fmla="*/ 92 w 217"/>
                  <a:gd name="T47" fmla="*/ 126 h 136"/>
                  <a:gd name="T48" fmla="*/ 106 w 217"/>
                  <a:gd name="T49" fmla="*/ 125 h 136"/>
                  <a:gd name="T50" fmla="*/ 108 w 217"/>
                  <a:gd name="T51" fmla="*/ 124 h 136"/>
                  <a:gd name="T52" fmla="*/ 119 w 217"/>
                  <a:gd name="T53" fmla="*/ 110 h 136"/>
                  <a:gd name="T54" fmla="*/ 125 w 217"/>
                  <a:gd name="T55" fmla="*/ 106 h 136"/>
                  <a:gd name="T56" fmla="*/ 126 w 217"/>
                  <a:gd name="T57" fmla="*/ 107 h 136"/>
                  <a:gd name="T58" fmla="*/ 129 w 217"/>
                  <a:gd name="T59" fmla="*/ 108 h 136"/>
                  <a:gd name="T60" fmla="*/ 134 w 217"/>
                  <a:gd name="T61" fmla="*/ 88 h 136"/>
                  <a:gd name="T62" fmla="*/ 140 w 217"/>
                  <a:gd name="T63" fmla="*/ 86 h 136"/>
                  <a:gd name="T64" fmla="*/ 148 w 217"/>
                  <a:gd name="T65" fmla="*/ 69 h 136"/>
                  <a:gd name="T66" fmla="*/ 151 w 217"/>
                  <a:gd name="T67" fmla="*/ 60 h 136"/>
                  <a:gd name="T68" fmla="*/ 161 w 217"/>
                  <a:gd name="T69" fmla="*/ 56 h 136"/>
                  <a:gd name="T70" fmla="*/ 161 w 217"/>
                  <a:gd name="T71" fmla="*/ 54 h 136"/>
                  <a:gd name="T72" fmla="*/ 169 w 217"/>
                  <a:gd name="T73" fmla="*/ 48 h 136"/>
                  <a:gd name="T74" fmla="*/ 164 w 217"/>
                  <a:gd name="T75" fmla="*/ 47 h 136"/>
                  <a:gd name="T76" fmla="*/ 164 w 217"/>
                  <a:gd name="T77" fmla="*/ 44 h 136"/>
                  <a:gd name="T78" fmla="*/ 166 w 217"/>
                  <a:gd name="T79" fmla="*/ 43 h 136"/>
                  <a:gd name="T80" fmla="*/ 176 w 217"/>
                  <a:gd name="T81" fmla="*/ 38 h 136"/>
                  <a:gd name="T82" fmla="*/ 202 w 217"/>
                  <a:gd name="T83" fmla="*/ 20 h 136"/>
                  <a:gd name="T84" fmla="*/ 214 w 217"/>
                  <a:gd name="T85" fmla="*/ 24 h 136"/>
                  <a:gd name="T86" fmla="*/ 212 w 217"/>
                  <a:gd name="T87" fmla="*/ 14 h 136"/>
                  <a:gd name="T88" fmla="*/ 212 w 217"/>
                  <a:gd name="T89" fmla="*/ 14 h 136"/>
                  <a:gd name="T90" fmla="*/ 216 w 217"/>
                  <a:gd name="T91" fmla="*/ 6 h 136"/>
                  <a:gd name="T92" fmla="*/ 213 w 217"/>
                  <a:gd name="T93" fmla="*/ 7 h 136"/>
                  <a:gd name="T94" fmla="*/ 204 w 217"/>
                  <a:gd name="T95" fmla="*/ 8 h 136"/>
                  <a:gd name="T96" fmla="*/ 202 w 217"/>
                  <a:gd name="T97" fmla="*/ 8 h 136"/>
                  <a:gd name="T98" fmla="*/ 202 w 217"/>
                  <a:gd name="T99" fmla="*/ 6 h 136"/>
                  <a:gd name="T100" fmla="*/ 198 w 217"/>
                  <a:gd name="T101" fmla="*/ 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7" h="136">
                    <a:moveTo>
                      <a:pt x="198" y="4"/>
                    </a:moveTo>
                    <a:cubicBezTo>
                      <a:pt x="198" y="4"/>
                      <a:pt x="198" y="4"/>
                      <a:pt x="198" y="4"/>
                    </a:cubicBezTo>
                    <a:cubicBezTo>
                      <a:pt x="198" y="6"/>
                      <a:pt x="196" y="7"/>
                      <a:pt x="194" y="7"/>
                    </a:cubicBezTo>
                    <a:cubicBezTo>
                      <a:pt x="179" y="6"/>
                      <a:pt x="179" y="6"/>
                      <a:pt x="179" y="6"/>
                    </a:cubicBezTo>
                    <a:cubicBezTo>
                      <a:pt x="168" y="4"/>
                      <a:pt x="161" y="2"/>
                      <a:pt x="157" y="0"/>
                    </a:cubicBezTo>
                    <a:cubicBezTo>
                      <a:pt x="135" y="21"/>
                      <a:pt x="135" y="21"/>
                      <a:pt x="135" y="21"/>
                    </a:cubicBezTo>
                    <a:cubicBezTo>
                      <a:pt x="136" y="30"/>
                      <a:pt x="136" y="30"/>
                      <a:pt x="136" y="30"/>
                    </a:cubicBezTo>
                    <a:cubicBezTo>
                      <a:pt x="136" y="30"/>
                      <a:pt x="136" y="30"/>
                      <a:pt x="136" y="30"/>
                    </a:cubicBezTo>
                    <a:cubicBezTo>
                      <a:pt x="134" y="31"/>
                      <a:pt x="134" y="31"/>
                      <a:pt x="134" y="31"/>
                    </a:cubicBezTo>
                    <a:cubicBezTo>
                      <a:pt x="117" y="33"/>
                      <a:pt x="108" y="32"/>
                      <a:pt x="106" y="26"/>
                    </a:cubicBezTo>
                    <a:cubicBezTo>
                      <a:pt x="104" y="1"/>
                      <a:pt x="104" y="1"/>
                      <a:pt x="104" y="1"/>
                    </a:cubicBezTo>
                    <a:cubicBezTo>
                      <a:pt x="84" y="0"/>
                      <a:pt x="84" y="0"/>
                      <a:pt x="84" y="0"/>
                    </a:cubicBezTo>
                    <a:cubicBezTo>
                      <a:pt x="76" y="18"/>
                      <a:pt x="76" y="18"/>
                      <a:pt x="76" y="18"/>
                    </a:cubicBezTo>
                    <a:cubicBezTo>
                      <a:pt x="75" y="10"/>
                      <a:pt x="75" y="10"/>
                      <a:pt x="75" y="10"/>
                    </a:cubicBezTo>
                    <a:cubicBezTo>
                      <a:pt x="75" y="4"/>
                      <a:pt x="74" y="0"/>
                      <a:pt x="72" y="0"/>
                    </a:cubicBezTo>
                    <a:cubicBezTo>
                      <a:pt x="64" y="4"/>
                      <a:pt x="64" y="4"/>
                      <a:pt x="64" y="4"/>
                    </a:cubicBezTo>
                    <a:cubicBezTo>
                      <a:pt x="60" y="9"/>
                      <a:pt x="60" y="9"/>
                      <a:pt x="60" y="9"/>
                    </a:cubicBezTo>
                    <a:cubicBezTo>
                      <a:pt x="59" y="10"/>
                      <a:pt x="59" y="10"/>
                      <a:pt x="59" y="10"/>
                    </a:cubicBezTo>
                    <a:cubicBezTo>
                      <a:pt x="59" y="10"/>
                      <a:pt x="59" y="10"/>
                      <a:pt x="59" y="10"/>
                    </a:cubicBezTo>
                    <a:cubicBezTo>
                      <a:pt x="51" y="12"/>
                      <a:pt x="51" y="12"/>
                      <a:pt x="51" y="12"/>
                    </a:cubicBezTo>
                    <a:cubicBezTo>
                      <a:pt x="42" y="20"/>
                      <a:pt x="34" y="27"/>
                      <a:pt x="28" y="35"/>
                    </a:cubicBezTo>
                    <a:cubicBezTo>
                      <a:pt x="6" y="64"/>
                      <a:pt x="6" y="64"/>
                      <a:pt x="6" y="64"/>
                    </a:cubicBezTo>
                    <a:cubicBezTo>
                      <a:pt x="11" y="74"/>
                      <a:pt x="11" y="74"/>
                      <a:pt x="11" y="74"/>
                    </a:cubicBezTo>
                    <a:cubicBezTo>
                      <a:pt x="11" y="76"/>
                      <a:pt x="11" y="76"/>
                      <a:pt x="11" y="76"/>
                    </a:cubicBezTo>
                    <a:cubicBezTo>
                      <a:pt x="11" y="76"/>
                      <a:pt x="11" y="76"/>
                      <a:pt x="11" y="76"/>
                    </a:cubicBezTo>
                    <a:cubicBezTo>
                      <a:pt x="10" y="76"/>
                      <a:pt x="10" y="76"/>
                      <a:pt x="10" y="76"/>
                    </a:cubicBezTo>
                    <a:cubicBezTo>
                      <a:pt x="9" y="78"/>
                      <a:pt x="10" y="82"/>
                      <a:pt x="12" y="86"/>
                    </a:cubicBezTo>
                    <a:cubicBezTo>
                      <a:pt x="15" y="91"/>
                      <a:pt x="17" y="97"/>
                      <a:pt x="17" y="103"/>
                    </a:cubicBezTo>
                    <a:cubicBezTo>
                      <a:pt x="17" y="104"/>
                      <a:pt x="17" y="104"/>
                      <a:pt x="17" y="104"/>
                    </a:cubicBezTo>
                    <a:cubicBezTo>
                      <a:pt x="0" y="114"/>
                      <a:pt x="0" y="114"/>
                      <a:pt x="0" y="114"/>
                    </a:cubicBezTo>
                    <a:cubicBezTo>
                      <a:pt x="0" y="118"/>
                      <a:pt x="0" y="118"/>
                      <a:pt x="0" y="118"/>
                    </a:cubicBezTo>
                    <a:cubicBezTo>
                      <a:pt x="8" y="122"/>
                      <a:pt x="8" y="122"/>
                      <a:pt x="8" y="122"/>
                    </a:cubicBezTo>
                    <a:cubicBezTo>
                      <a:pt x="8" y="122"/>
                      <a:pt x="9" y="123"/>
                      <a:pt x="9" y="124"/>
                    </a:cubicBezTo>
                    <a:cubicBezTo>
                      <a:pt x="9" y="124"/>
                      <a:pt x="9" y="124"/>
                      <a:pt x="9" y="124"/>
                    </a:cubicBezTo>
                    <a:cubicBezTo>
                      <a:pt x="8" y="126"/>
                      <a:pt x="12" y="129"/>
                      <a:pt x="18" y="132"/>
                    </a:cubicBezTo>
                    <a:cubicBezTo>
                      <a:pt x="32" y="136"/>
                      <a:pt x="32" y="136"/>
                      <a:pt x="32" y="136"/>
                    </a:cubicBezTo>
                    <a:cubicBezTo>
                      <a:pt x="37" y="133"/>
                      <a:pt x="37" y="133"/>
                      <a:pt x="37" y="133"/>
                    </a:cubicBezTo>
                    <a:cubicBezTo>
                      <a:pt x="42" y="126"/>
                      <a:pt x="42" y="126"/>
                      <a:pt x="42" y="126"/>
                    </a:cubicBezTo>
                    <a:cubicBezTo>
                      <a:pt x="46" y="115"/>
                      <a:pt x="46" y="115"/>
                      <a:pt x="46" y="115"/>
                    </a:cubicBezTo>
                    <a:cubicBezTo>
                      <a:pt x="57" y="119"/>
                      <a:pt x="57" y="119"/>
                      <a:pt x="57" y="119"/>
                    </a:cubicBezTo>
                    <a:cubicBezTo>
                      <a:pt x="59" y="120"/>
                      <a:pt x="59" y="120"/>
                      <a:pt x="59" y="120"/>
                    </a:cubicBezTo>
                    <a:cubicBezTo>
                      <a:pt x="59" y="121"/>
                      <a:pt x="59" y="121"/>
                      <a:pt x="59" y="121"/>
                    </a:cubicBezTo>
                    <a:cubicBezTo>
                      <a:pt x="59" y="121"/>
                      <a:pt x="59" y="121"/>
                      <a:pt x="59" y="121"/>
                    </a:cubicBezTo>
                    <a:cubicBezTo>
                      <a:pt x="59" y="122"/>
                      <a:pt x="59" y="122"/>
                      <a:pt x="59" y="122"/>
                    </a:cubicBezTo>
                    <a:cubicBezTo>
                      <a:pt x="57" y="126"/>
                      <a:pt x="58" y="130"/>
                      <a:pt x="62" y="132"/>
                    </a:cubicBezTo>
                    <a:cubicBezTo>
                      <a:pt x="74" y="132"/>
                      <a:pt x="74" y="132"/>
                      <a:pt x="74" y="132"/>
                    </a:cubicBezTo>
                    <a:cubicBezTo>
                      <a:pt x="79" y="131"/>
                      <a:pt x="82" y="130"/>
                      <a:pt x="85" y="128"/>
                    </a:cubicBezTo>
                    <a:cubicBezTo>
                      <a:pt x="86" y="126"/>
                      <a:pt x="89" y="125"/>
                      <a:pt x="92" y="126"/>
                    </a:cubicBezTo>
                    <a:cubicBezTo>
                      <a:pt x="97" y="126"/>
                      <a:pt x="101" y="128"/>
                      <a:pt x="104" y="132"/>
                    </a:cubicBezTo>
                    <a:cubicBezTo>
                      <a:pt x="106" y="125"/>
                      <a:pt x="106" y="125"/>
                      <a:pt x="106" y="125"/>
                    </a:cubicBezTo>
                    <a:cubicBezTo>
                      <a:pt x="107" y="124"/>
                      <a:pt x="107" y="124"/>
                      <a:pt x="107" y="124"/>
                    </a:cubicBezTo>
                    <a:cubicBezTo>
                      <a:pt x="108" y="124"/>
                      <a:pt x="108" y="124"/>
                      <a:pt x="108" y="124"/>
                    </a:cubicBezTo>
                    <a:cubicBezTo>
                      <a:pt x="110" y="122"/>
                      <a:pt x="111" y="120"/>
                      <a:pt x="112" y="118"/>
                    </a:cubicBezTo>
                    <a:cubicBezTo>
                      <a:pt x="114" y="115"/>
                      <a:pt x="116" y="112"/>
                      <a:pt x="119" y="110"/>
                    </a:cubicBezTo>
                    <a:cubicBezTo>
                      <a:pt x="124" y="107"/>
                      <a:pt x="124" y="107"/>
                      <a:pt x="124" y="107"/>
                    </a:cubicBezTo>
                    <a:cubicBezTo>
                      <a:pt x="125" y="106"/>
                      <a:pt x="125" y="106"/>
                      <a:pt x="125" y="106"/>
                    </a:cubicBezTo>
                    <a:cubicBezTo>
                      <a:pt x="125" y="107"/>
                      <a:pt x="125" y="107"/>
                      <a:pt x="125" y="107"/>
                    </a:cubicBezTo>
                    <a:cubicBezTo>
                      <a:pt x="126" y="107"/>
                      <a:pt x="126" y="107"/>
                      <a:pt x="126" y="107"/>
                    </a:cubicBezTo>
                    <a:cubicBezTo>
                      <a:pt x="129" y="108"/>
                      <a:pt x="129" y="108"/>
                      <a:pt x="129" y="108"/>
                    </a:cubicBezTo>
                    <a:cubicBezTo>
                      <a:pt x="129" y="108"/>
                      <a:pt x="129" y="108"/>
                      <a:pt x="129" y="108"/>
                    </a:cubicBezTo>
                    <a:cubicBezTo>
                      <a:pt x="130" y="108"/>
                      <a:pt x="130" y="108"/>
                      <a:pt x="130" y="108"/>
                    </a:cubicBezTo>
                    <a:cubicBezTo>
                      <a:pt x="134" y="88"/>
                      <a:pt x="134" y="88"/>
                      <a:pt x="134" y="88"/>
                    </a:cubicBezTo>
                    <a:cubicBezTo>
                      <a:pt x="134" y="88"/>
                      <a:pt x="134" y="88"/>
                      <a:pt x="134" y="88"/>
                    </a:cubicBezTo>
                    <a:cubicBezTo>
                      <a:pt x="140" y="86"/>
                      <a:pt x="140" y="86"/>
                      <a:pt x="140" y="86"/>
                    </a:cubicBezTo>
                    <a:cubicBezTo>
                      <a:pt x="147" y="82"/>
                      <a:pt x="150" y="78"/>
                      <a:pt x="150" y="75"/>
                    </a:cubicBezTo>
                    <a:cubicBezTo>
                      <a:pt x="148" y="69"/>
                      <a:pt x="148" y="69"/>
                      <a:pt x="148" y="69"/>
                    </a:cubicBezTo>
                    <a:cubicBezTo>
                      <a:pt x="147" y="65"/>
                      <a:pt x="147" y="62"/>
                      <a:pt x="148" y="61"/>
                    </a:cubicBezTo>
                    <a:cubicBezTo>
                      <a:pt x="149" y="60"/>
                      <a:pt x="150" y="60"/>
                      <a:pt x="151" y="60"/>
                    </a:cubicBezTo>
                    <a:cubicBezTo>
                      <a:pt x="154" y="60"/>
                      <a:pt x="157" y="60"/>
                      <a:pt x="160" y="62"/>
                    </a:cubicBezTo>
                    <a:cubicBezTo>
                      <a:pt x="161" y="56"/>
                      <a:pt x="161" y="56"/>
                      <a:pt x="161" y="56"/>
                    </a:cubicBezTo>
                    <a:cubicBezTo>
                      <a:pt x="161" y="55"/>
                      <a:pt x="161" y="55"/>
                      <a:pt x="161" y="55"/>
                    </a:cubicBezTo>
                    <a:cubicBezTo>
                      <a:pt x="161" y="54"/>
                      <a:pt x="161" y="54"/>
                      <a:pt x="161" y="54"/>
                    </a:cubicBezTo>
                    <a:cubicBezTo>
                      <a:pt x="168" y="51"/>
                      <a:pt x="168" y="51"/>
                      <a:pt x="168" y="51"/>
                    </a:cubicBezTo>
                    <a:cubicBezTo>
                      <a:pt x="169" y="48"/>
                      <a:pt x="169" y="48"/>
                      <a:pt x="169" y="48"/>
                    </a:cubicBezTo>
                    <a:cubicBezTo>
                      <a:pt x="165" y="48"/>
                      <a:pt x="165" y="48"/>
                      <a:pt x="165" y="48"/>
                    </a:cubicBezTo>
                    <a:cubicBezTo>
                      <a:pt x="164" y="47"/>
                      <a:pt x="164" y="47"/>
                      <a:pt x="164" y="47"/>
                    </a:cubicBezTo>
                    <a:cubicBezTo>
                      <a:pt x="164" y="45"/>
                      <a:pt x="164" y="45"/>
                      <a:pt x="164" y="45"/>
                    </a:cubicBezTo>
                    <a:cubicBezTo>
                      <a:pt x="164" y="44"/>
                      <a:pt x="164" y="44"/>
                      <a:pt x="164" y="44"/>
                    </a:cubicBezTo>
                    <a:cubicBezTo>
                      <a:pt x="165" y="43"/>
                      <a:pt x="165" y="43"/>
                      <a:pt x="165" y="43"/>
                    </a:cubicBezTo>
                    <a:cubicBezTo>
                      <a:pt x="166" y="43"/>
                      <a:pt x="166" y="43"/>
                      <a:pt x="166" y="43"/>
                    </a:cubicBezTo>
                    <a:cubicBezTo>
                      <a:pt x="167" y="43"/>
                      <a:pt x="167" y="43"/>
                      <a:pt x="167" y="43"/>
                    </a:cubicBezTo>
                    <a:cubicBezTo>
                      <a:pt x="170" y="43"/>
                      <a:pt x="173" y="42"/>
                      <a:pt x="176" y="38"/>
                    </a:cubicBezTo>
                    <a:cubicBezTo>
                      <a:pt x="202" y="20"/>
                      <a:pt x="202" y="20"/>
                      <a:pt x="202" y="20"/>
                    </a:cubicBezTo>
                    <a:cubicBezTo>
                      <a:pt x="202" y="20"/>
                      <a:pt x="202" y="20"/>
                      <a:pt x="202" y="20"/>
                    </a:cubicBezTo>
                    <a:cubicBezTo>
                      <a:pt x="210" y="24"/>
                      <a:pt x="210" y="24"/>
                      <a:pt x="210" y="24"/>
                    </a:cubicBezTo>
                    <a:cubicBezTo>
                      <a:pt x="214" y="24"/>
                      <a:pt x="214" y="24"/>
                      <a:pt x="214" y="24"/>
                    </a:cubicBezTo>
                    <a:cubicBezTo>
                      <a:pt x="212" y="15"/>
                      <a:pt x="212" y="15"/>
                      <a:pt x="212" y="15"/>
                    </a:cubicBezTo>
                    <a:cubicBezTo>
                      <a:pt x="212" y="14"/>
                      <a:pt x="212" y="14"/>
                      <a:pt x="212" y="14"/>
                    </a:cubicBezTo>
                    <a:cubicBezTo>
                      <a:pt x="212" y="14"/>
                      <a:pt x="212" y="14"/>
                      <a:pt x="212" y="14"/>
                    </a:cubicBezTo>
                    <a:cubicBezTo>
                      <a:pt x="212" y="14"/>
                      <a:pt x="212" y="14"/>
                      <a:pt x="212" y="14"/>
                    </a:cubicBezTo>
                    <a:cubicBezTo>
                      <a:pt x="217" y="6"/>
                      <a:pt x="217" y="6"/>
                      <a:pt x="217" y="6"/>
                    </a:cubicBezTo>
                    <a:cubicBezTo>
                      <a:pt x="216" y="6"/>
                      <a:pt x="216" y="6"/>
                      <a:pt x="216" y="6"/>
                    </a:cubicBezTo>
                    <a:cubicBezTo>
                      <a:pt x="213" y="6"/>
                      <a:pt x="213" y="6"/>
                      <a:pt x="213" y="6"/>
                    </a:cubicBezTo>
                    <a:cubicBezTo>
                      <a:pt x="213" y="7"/>
                      <a:pt x="213" y="7"/>
                      <a:pt x="213" y="7"/>
                    </a:cubicBezTo>
                    <a:cubicBezTo>
                      <a:pt x="212" y="7"/>
                      <a:pt x="212" y="7"/>
                      <a:pt x="212" y="7"/>
                    </a:cubicBezTo>
                    <a:cubicBezTo>
                      <a:pt x="204" y="8"/>
                      <a:pt x="204" y="8"/>
                      <a:pt x="204" y="8"/>
                    </a:cubicBezTo>
                    <a:cubicBezTo>
                      <a:pt x="202" y="8"/>
                      <a:pt x="202" y="8"/>
                      <a:pt x="202" y="8"/>
                    </a:cubicBezTo>
                    <a:cubicBezTo>
                      <a:pt x="202" y="8"/>
                      <a:pt x="202" y="8"/>
                      <a:pt x="202" y="8"/>
                    </a:cubicBezTo>
                    <a:cubicBezTo>
                      <a:pt x="202" y="8"/>
                      <a:pt x="202" y="8"/>
                      <a:pt x="202" y="8"/>
                    </a:cubicBezTo>
                    <a:cubicBezTo>
                      <a:pt x="202" y="6"/>
                      <a:pt x="202" y="6"/>
                      <a:pt x="202" y="6"/>
                    </a:cubicBezTo>
                    <a:cubicBezTo>
                      <a:pt x="200" y="4"/>
                      <a:pt x="200" y="4"/>
                      <a:pt x="200" y="4"/>
                    </a:cubicBezTo>
                    <a:lnTo>
                      <a:pt x="198" y="4"/>
                    </a:lnTo>
                    <a:close/>
                  </a:path>
                </a:pathLst>
              </a:custGeom>
              <a:solidFill>
                <a:srgbClr val="D9D9D9"/>
              </a:solidFill>
              <a:ln>
                <a:noFill/>
              </a:ln>
            </p:spPr>
            <p:txBody>
              <a:bodyPr/>
              <a:lstStyle/>
              <a:p>
                <a:pPr>
                  <a:defRPr/>
                </a:pPr>
                <a:endParaRPr lang="zh-CN" altLang="en-US">
                  <a:solidFill>
                    <a:prstClr val="black"/>
                  </a:solidFill>
                  <a:latin typeface="Calibri"/>
                  <a:ea typeface="宋体"/>
                </a:endParaRPr>
              </a:p>
            </p:txBody>
          </p:sp>
          <p:sp>
            <p:nvSpPr>
              <p:cNvPr id="35" name="Freeform 31"/>
              <p:cNvSpPr/>
              <p:nvPr/>
            </p:nvSpPr>
            <p:spPr bwMode="auto">
              <a:xfrm>
                <a:off x="5668963" y="4033490"/>
                <a:ext cx="128588" cy="117475"/>
              </a:xfrm>
              <a:custGeom>
                <a:avLst/>
                <a:gdLst>
                  <a:gd name="T0" fmla="*/ 31 w 34"/>
                  <a:gd name="T1" fmla="*/ 17 h 31"/>
                  <a:gd name="T2" fmla="*/ 34 w 34"/>
                  <a:gd name="T3" fmla="*/ 13 h 31"/>
                  <a:gd name="T4" fmla="*/ 34 w 34"/>
                  <a:gd name="T5" fmla="*/ 13 h 31"/>
                  <a:gd name="T6" fmla="*/ 34 w 34"/>
                  <a:gd name="T7" fmla="*/ 13 h 31"/>
                  <a:gd name="T8" fmla="*/ 34 w 34"/>
                  <a:gd name="T9" fmla="*/ 13 h 31"/>
                  <a:gd name="T10" fmla="*/ 24 w 34"/>
                  <a:gd name="T11" fmla="*/ 5 h 31"/>
                  <a:gd name="T12" fmla="*/ 11 w 34"/>
                  <a:gd name="T13" fmla="*/ 1 h 31"/>
                  <a:gd name="T14" fmla="*/ 7 w 34"/>
                  <a:gd name="T15" fmla="*/ 2 h 31"/>
                  <a:gd name="T16" fmla="*/ 7 w 34"/>
                  <a:gd name="T17" fmla="*/ 11 h 31"/>
                  <a:gd name="T18" fmla="*/ 2 w 34"/>
                  <a:gd name="T19" fmla="*/ 19 h 31"/>
                  <a:gd name="T20" fmla="*/ 0 w 34"/>
                  <a:gd name="T21" fmla="*/ 21 h 31"/>
                  <a:gd name="T22" fmla="*/ 4 w 34"/>
                  <a:gd name="T23" fmla="*/ 25 h 31"/>
                  <a:gd name="T24" fmla="*/ 5 w 34"/>
                  <a:gd name="T25" fmla="*/ 25 h 31"/>
                  <a:gd name="T26" fmla="*/ 6 w 34"/>
                  <a:gd name="T27" fmla="*/ 29 h 31"/>
                  <a:gd name="T28" fmla="*/ 11 w 34"/>
                  <a:gd name="T29" fmla="*/ 31 h 31"/>
                  <a:gd name="T30" fmla="*/ 17 w 34"/>
                  <a:gd name="T31" fmla="*/ 28 h 31"/>
                  <a:gd name="T32" fmla="*/ 26 w 34"/>
                  <a:gd name="T33" fmla="*/ 30 h 31"/>
                  <a:gd name="T34" fmla="*/ 26 w 34"/>
                  <a:gd name="T35" fmla="*/ 27 h 31"/>
                  <a:gd name="T36" fmla="*/ 31 w 34"/>
                  <a:gd name="T37"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1">
                    <a:moveTo>
                      <a:pt x="31" y="17"/>
                    </a:moveTo>
                    <a:cubicBezTo>
                      <a:pt x="34" y="13"/>
                      <a:pt x="34" y="13"/>
                      <a:pt x="34" y="13"/>
                    </a:cubicBezTo>
                    <a:cubicBezTo>
                      <a:pt x="34" y="13"/>
                      <a:pt x="34" y="13"/>
                      <a:pt x="34" y="13"/>
                    </a:cubicBezTo>
                    <a:cubicBezTo>
                      <a:pt x="34" y="13"/>
                      <a:pt x="34" y="13"/>
                      <a:pt x="34" y="13"/>
                    </a:cubicBezTo>
                    <a:cubicBezTo>
                      <a:pt x="34" y="13"/>
                      <a:pt x="34" y="13"/>
                      <a:pt x="34" y="13"/>
                    </a:cubicBezTo>
                    <a:cubicBezTo>
                      <a:pt x="24" y="5"/>
                      <a:pt x="24" y="5"/>
                      <a:pt x="24" y="5"/>
                    </a:cubicBezTo>
                    <a:cubicBezTo>
                      <a:pt x="19" y="1"/>
                      <a:pt x="14" y="0"/>
                      <a:pt x="11" y="1"/>
                    </a:cubicBezTo>
                    <a:cubicBezTo>
                      <a:pt x="7" y="2"/>
                      <a:pt x="7" y="2"/>
                      <a:pt x="7" y="2"/>
                    </a:cubicBezTo>
                    <a:cubicBezTo>
                      <a:pt x="7" y="11"/>
                      <a:pt x="7" y="11"/>
                      <a:pt x="7" y="11"/>
                    </a:cubicBezTo>
                    <a:cubicBezTo>
                      <a:pt x="6" y="13"/>
                      <a:pt x="5" y="17"/>
                      <a:pt x="2" y="19"/>
                    </a:cubicBezTo>
                    <a:cubicBezTo>
                      <a:pt x="0" y="21"/>
                      <a:pt x="0" y="21"/>
                      <a:pt x="0" y="21"/>
                    </a:cubicBezTo>
                    <a:cubicBezTo>
                      <a:pt x="4" y="25"/>
                      <a:pt x="4" y="25"/>
                      <a:pt x="4" y="25"/>
                    </a:cubicBezTo>
                    <a:cubicBezTo>
                      <a:pt x="5" y="25"/>
                      <a:pt x="5" y="25"/>
                      <a:pt x="5" y="25"/>
                    </a:cubicBezTo>
                    <a:cubicBezTo>
                      <a:pt x="6" y="29"/>
                      <a:pt x="6" y="29"/>
                      <a:pt x="6" y="29"/>
                    </a:cubicBezTo>
                    <a:cubicBezTo>
                      <a:pt x="11" y="31"/>
                      <a:pt x="11" y="31"/>
                      <a:pt x="11" y="31"/>
                    </a:cubicBezTo>
                    <a:cubicBezTo>
                      <a:pt x="13" y="29"/>
                      <a:pt x="15" y="28"/>
                      <a:pt x="17" y="28"/>
                    </a:cubicBezTo>
                    <a:cubicBezTo>
                      <a:pt x="26" y="30"/>
                      <a:pt x="26" y="30"/>
                      <a:pt x="26" y="30"/>
                    </a:cubicBezTo>
                    <a:cubicBezTo>
                      <a:pt x="26" y="27"/>
                      <a:pt x="26" y="27"/>
                      <a:pt x="26" y="27"/>
                    </a:cubicBezTo>
                    <a:cubicBezTo>
                      <a:pt x="27" y="21"/>
                      <a:pt x="29" y="18"/>
                      <a:pt x="31" y="17"/>
                    </a:cubicBezTo>
                    <a:close/>
                  </a:path>
                </a:pathLst>
              </a:custGeom>
              <a:grpFill/>
              <a:ln>
                <a:noFill/>
              </a:ln>
            </p:spPr>
            <p:txBody>
              <a:bodyPr/>
              <a:lstStyle/>
              <a:p>
                <a:pPr>
                  <a:defRPr/>
                </a:pPr>
                <a:endParaRPr lang="zh-CN" altLang="en-US">
                  <a:solidFill>
                    <a:prstClr val="black"/>
                  </a:solidFill>
                  <a:latin typeface="Calibri"/>
                  <a:ea typeface="宋体"/>
                </a:endParaRPr>
              </a:p>
            </p:txBody>
          </p:sp>
          <p:sp>
            <p:nvSpPr>
              <p:cNvPr id="36" name="Freeform 32"/>
              <p:cNvSpPr/>
              <p:nvPr/>
            </p:nvSpPr>
            <p:spPr bwMode="auto">
              <a:xfrm>
                <a:off x="5072063" y="3604865"/>
                <a:ext cx="709613" cy="549275"/>
              </a:xfrm>
              <a:custGeom>
                <a:avLst/>
                <a:gdLst>
                  <a:gd name="T0" fmla="*/ 120 w 189"/>
                  <a:gd name="T1" fmla="*/ 23 h 146"/>
                  <a:gd name="T2" fmla="*/ 85 w 189"/>
                  <a:gd name="T3" fmla="*/ 9 h 146"/>
                  <a:gd name="T4" fmla="*/ 85 w 189"/>
                  <a:gd name="T5" fmla="*/ 1 h 146"/>
                  <a:gd name="T6" fmla="*/ 82 w 189"/>
                  <a:gd name="T7" fmla="*/ 0 h 146"/>
                  <a:gd name="T8" fmla="*/ 66 w 189"/>
                  <a:gd name="T9" fmla="*/ 16 h 146"/>
                  <a:gd name="T10" fmla="*/ 58 w 189"/>
                  <a:gd name="T11" fmla="*/ 24 h 146"/>
                  <a:gd name="T12" fmla="*/ 48 w 189"/>
                  <a:gd name="T13" fmla="*/ 19 h 146"/>
                  <a:gd name="T14" fmla="*/ 31 w 189"/>
                  <a:gd name="T15" fmla="*/ 25 h 146"/>
                  <a:gd name="T16" fmla="*/ 10 w 189"/>
                  <a:gd name="T17" fmla="*/ 11 h 146"/>
                  <a:gd name="T18" fmla="*/ 2 w 189"/>
                  <a:gd name="T19" fmla="*/ 17 h 146"/>
                  <a:gd name="T20" fmla="*/ 2 w 189"/>
                  <a:gd name="T21" fmla="*/ 18 h 146"/>
                  <a:gd name="T22" fmla="*/ 0 w 189"/>
                  <a:gd name="T23" fmla="*/ 20 h 146"/>
                  <a:gd name="T24" fmla="*/ 4 w 189"/>
                  <a:gd name="T25" fmla="*/ 21 h 146"/>
                  <a:gd name="T26" fmla="*/ 5 w 189"/>
                  <a:gd name="T27" fmla="*/ 21 h 146"/>
                  <a:gd name="T28" fmla="*/ 34 w 189"/>
                  <a:gd name="T29" fmla="*/ 43 h 146"/>
                  <a:gd name="T30" fmla="*/ 62 w 189"/>
                  <a:gd name="T31" fmla="*/ 75 h 146"/>
                  <a:gd name="T32" fmla="*/ 90 w 189"/>
                  <a:gd name="T33" fmla="*/ 72 h 146"/>
                  <a:gd name="T34" fmla="*/ 91 w 189"/>
                  <a:gd name="T35" fmla="*/ 71 h 146"/>
                  <a:gd name="T36" fmla="*/ 99 w 189"/>
                  <a:gd name="T37" fmla="*/ 73 h 146"/>
                  <a:gd name="T38" fmla="*/ 100 w 189"/>
                  <a:gd name="T39" fmla="*/ 75 h 146"/>
                  <a:gd name="T40" fmla="*/ 93 w 189"/>
                  <a:gd name="T41" fmla="*/ 93 h 146"/>
                  <a:gd name="T42" fmla="*/ 84 w 189"/>
                  <a:gd name="T43" fmla="*/ 93 h 146"/>
                  <a:gd name="T44" fmla="*/ 74 w 189"/>
                  <a:gd name="T45" fmla="*/ 117 h 146"/>
                  <a:gd name="T46" fmla="*/ 89 w 189"/>
                  <a:gd name="T47" fmla="*/ 127 h 146"/>
                  <a:gd name="T48" fmla="*/ 93 w 189"/>
                  <a:gd name="T49" fmla="*/ 133 h 146"/>
                  <a:gd name="T50" fmla="*/ 100 w 189"/>
                  <a:gd name="T51" fmla="*/ 133 h 146"/>
                  <a:gd name="T52" fmla="*/ 115 w 189"/>
                  <a:gd name="T53" fmla="*/ 139 h 146"/>
                  <a:gd name="T54" fmla="*/ 118 w 189"/>
                  <a:gd name="T55" fmla="*/ 143 h 146"/>
                  <a:gd name="T56" fmla="*/ 132 w 189"/>
                  <a:gd name="T57" fmla="*/ 144 h 146"/>
                  <a:gd name="T58" fmla="*/ 152 w 189"/>
                  <a:gd name="T59" fmla="*/ 143 h 146"/>
                  <a:gd name="T60" fmla="*/ 159 w 189"/>
                  <a:gd name="T61" fmla="*/ 139 h 146"/>
                  <a:gd name="T62" fmla="*/ 158 w 189"/>
                  <a:gd name="T63" fmla="*/ 131 h 146"/>
                  <a:gd name="T64" fmla="*/ 162 w 189"/>
                  <a:gd name="T65" fmla="*/ 119 h 146"/>
                  <a:gd name="T66" fmla="*/ 170 w 189"/>
                  <a:gd name="T67" fmla="*/ 111 h 146"/>
                  <a:gd name="T68" fmla="*/ 186 w 189"/>
                  <a:gd name="T69" fmla="*/ 111 h 146"/>
                  <a:gd name="T70" fmla="*/ 181 w 189"/>
                  <a:gd name="T71" fmla="*/ 98 h 146"/>
                  <a:gd name="T72" fmla="*/ 174 w 189"/>
                  <a:gd name="T73" fmla="*/ 97 h 146"/>
                  <a:gd name="T74" fmla="*/ 174 w 189"/>
                  <a:gd name="T75" fmla="*/ 97 h 146"/>
                  <a:gd name="T76" fmla="*/ 156 w 189"/>
                  <a:gd name="T77" fmla="*/ 86 h 146"/>
                  <a:gd name="T78" fmla="*/ 147 w 189"/>
                  <a:gd name="T79" fmla="*/ 83 h 146"/>
                  <a:gd name="T80" fmla="*/ 132 w 189"/>
                  <a:gd name="T81"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9" h="146">
                    <a:moveTo>
                      <a:pt x="132" y="43"/>
                    </a:moveTo>
                    <a:cubicBezTo>
                      <a:pt x="128" y="39"/>
                      <a:pt x="124" y="33"/>
                      <a:pt x="120" y="23"/>
                    </a:cubicBezTo>
                    <a:cubicBezTo>
                      <a:pt x="109" y="23"/>
                      <a:pt x="102" y="21"/>
                      <a:pt x="99" y="17"/>
                    </a:cubicBezTo>
                    <a:cubicBezTo>
                      <a:pt x="96" y="13"/>
                      <a:pt x="92" y="11"/>
                      <a:pt x="85" y="9"/>
                    </a:cubicBezTo>
                    <a:cubicBezTo>
                      <a:pt x="83" y="8"/>
                      <a:pt x="83" y="8"/>
                      <a:pt x="83" y="8"/>
                    </a:cubicBezTo>
                    <a:cubicBezTo>
                      <a:pt x="85" y="1"/>
                      <a:pt x="85" y="1"/>
                      <a:pt x="85" y="1"/>
                    </a:cubicBezTo>
                    <a:cubicBezTo>
                      <a:pt x="84" y="1"/>
                      <a:pt x="84" y="1"/>
                      <a:pt x="84" y="1"/>
                    </a:cubicBezTo>
                    <a:cubicBezTo>
                      <a:pt x="82" y="0"/>
                      <a:pt x="82" y="0"/>
                      <a:pt x="82" y="0"/>
                    </a:cubicBezTo>
                    <a:cubicBezTo>
                      <a:pt x="77" y="3"/>
                      <a:pt x="74" y="5"/>
                      <a:pt x="72" y="8"/>
                    </a:cubicBezTo>
                    <a:cubicBezTo>
                      <a:pt x="71" y="11"/>
                      <a:pt x="69" y="14"/>
                      <a:pt x="66" y="16"/>
                    </a:cubicBezTo>
                    <a:cubicBezTo>
                      <a:pt x="64" y="23"/>
                      <a:pt x="62" y="26"/>
                      <a:pt x="60" y="26"/>
                    </a:cubicBezTo>
                    <a:cubicBezTo>
                      <a:pt x="59" y="26"/>
                      <a:pt x="58" y="25"/>
                      <a:pt x="58" y="24"/>
                    </a:cubicBezTo>
                    <a:cubicBezTo>
                      <a:pt x="54" y="21"/>
                      <a:pt x="54" y="21"/>
                      <a:pt x="54" y="21"/>
                    </a:cubicBezTo>
                    <a:cubicBezTo>
                      <a:pt x="52" y="20"/>
                      <a:pt x="50" y="19"/>
                      <a:pt x="48" y="19"/>
                    </a:cubicBezTo>
                    <a:cubicBezTo>
                      <a:pt x="44" y="20"/>
                      <a:pt x="44" y="20"/>
                      <a:pt x="44" y="20"/>
                    </a:cubicBezTo>
                    <a:cubicBezTo>
                      <a:pt x="41" y="23"/>
                      <a:pt x="37" y="25"/>
                      <a:pt x="31" y="25"/>
                    </a:cubicBezTo>
                    <a:cubicBezTo>
                      <a:pt x="16" y="25"/>
                      <a:pt x="16" y="25"/>
                      <a:pt x="16" y="25"/>
                    </a:cubicBezTo>
                    <a:cubicBezTo>
                      <a:pt x="11" y="22"/>
                      <a:pt x="9" y="17"/>
                      <a:pt x="10" y="11"/>
                    </a:cubicBezTo>
                    <a:cubicBezTo>
                      <a:pt x="4" y="9"/>
                      <a:pt x="4" y="9"/>
                      <a:pt x="4" y="9"/>
                    </a:cubicBezTo>
                    <a:cubicBezTo>
                      <a:pt x="2" y="17"/>
                      <a:pt x="2" y="17"/>
                      <a:pt x="2" y="17"/>
                    </a:cubicBezTo>
                    <a:cubicBezTo>
                      <a:pt x="2" y="17"/>
                      <a:pt x="2" y="17"/>
                      <a:pt x="2" y="17"/>
                    </a:cubicBezTo>
                    <a:cubicBezTo>
                      <a:pt x="2" y="18"/>
                      <a:pt x="2" y="18"/>
                      <a:pt x="2" y="18"/>
                    </a:cubicBezTo>
                    <a:cubicBezTo>
                      <a:pt x="1" y="18"/>
                      <a:pt x="1" y="18"/>
                      <a:pt x="1" y="18"/>
                    </a:cubicBezTo>
                    <a:cubicBezTo>
                      <a:pt x="0" y="20"/>
                      <a:pt x="0" y="20"/>
                      <a:pt x="0" y="20"/>
                    </a:cubicBezTo>
                    <a:cubicBezTo>
                      <a:pt x="4" y="21"/>
                      <a:pt x="4" y="21"/>
                      <a:pt x="4" y="21"/>
                    </a:cubicBezTo>
                    <a:cubicBezTo>
                      <a:pt x="4" y="21"/>
                      <a:pt x="4" y="21"/>
                      <a:pt x="4" y="21"/>
                    </a:cubicBezTo>
                    <a:cubicBezTo>
                      <a:pt x="5" y="21"/>
                      <a:pt x="5" y="21"/>
                      <a:pt x="5" y="21"/>
                    </a:cubicBezTo>
                    <a:cubicBezTo>
                      <a:pt x="5" y="21"/>
                      <a:pt x="5" y="21"/>
                      <a:pt x="5" y="21"/>
                    </a:cubicBezTo>
                    <a:cubicBezTo>
                      <a:pt x="12" y="31"/>
                      <a:pt x="17" y="37"/>
                      <a:pt x="20" y="38"/>
                    </a:cubicBezTo>
                    <a:cubicBezTo>
                      <a:pt x="21" y="39"/>
                      <a:pt x="26" y="41"/>
                      <a:pt x="34" y="43"/>
                    </a:cubicBezTo>
                    <a:cubicBezTo>
                      <a:pt x="49" y="48"/>
                      <a:pt x="49" y="48"/>
                      <a:pt x="49" y="48"/>
                    </a:cubicBezTo>
                    <a:cubicBezTo>
                      <a:pt x="53" y="50"/>
                      <a:pt x="58" y="59"/>
                      <a:pt x="62" y="75"/>
                    </a:cubicBezTo>
                    <a:cubicBezTo>
                      <a:pt x="69" y="79"/>
                      <a:pt x="73" y="81"/>
                      <a:pt x="76" y="81"/>
                    </a:cubicBezTo>
                    <a:cubicBezTo>
                      <a:pt x="78" y="79"/>
                      <a:pt x="83" y="77"/>
                      <a:pt x="90" y="72"/>
                    </a:cubicBezTo>
                    <a:cubicBezTo>
                      <a:pt x="90" y="72"/>
                      <a:pt x="90" y="72"/>
                      <a:pt x="90" y="72"/>
                    </a:cubicBezTo>
                    <a:cubicBezTo>
                      <a:pt x="91" y="71"/>
                      <a:pt x="91" y="71"/>
                      <a:pt x="91" y="71"/>
                    </a:cubicBezTo>
                    <a:cubicBezTo>
                      <a:pt x="92" y="72"/>
                      <a:pt x="92" y="72"/>
                      <a:pt x="92" y="72"/>
                    </a:cubicBezTo>
                    <a:cubicBezTo>
                      <a:pt x="99" y="73"/>
                      <a:pt x="99" y="73"/>
                      <a:pt x="99" y="73"/>
                    </a:cubicBezTo>
                    <a:cubicBezTo>
                      <a:pt x="100" y="73"/>
                      <a:pt x="100" y="73"/>
                      <a:pt x="100" y="73"/>
                    </a:cubicBezTo>
                    <a:cubicBezTo>
                      <a:pt x="100" y="75"/>
                      <a:pt x="100" y="75"/>
                      <a:pt x="100" y="75"/>
                    </a:cubicBezTo>
                    <a:cubicBezTo>
                      <a:pt x="99" y="76"/>
                      <a:pt x="99" y="76"/>
                      <a:pt x="99" y="76"/>
                    </a:cubicBezTo>
                    <a:cubicBezTo>
                      <a:pt x="97" y="85"/>
                      <a:pt x="95" y="91"/>
                      <a:pt x="93" y="93"/>
                    </a:cubicBezTo>
                    <a:cubicBezTo>
                      <a:pt x="84" y="93"/>
                      <a:pt x="84" y="93"/>
                      <a:pt x="84" y="93"/>
                    </a:cubicBezTo>
                    <a:cubicBezTo>
                      <a:pt x="84" y="93"/>
                      <a:pt x="84" y="93"/>
                      <a:pt x="84" y="93"/>
                    </a:cubicBezTo>
                    <a:cubicBezTo>
                      <a:pt x="84" y="97"/>
                      <a:pt x="81" y="103"/>
                      <a:pt x="76" y="111"/>
                    </a:cubicBezTo>
                    <a:cubicBezTo>
                      <a:pt x="74" y="113"/>
                      <a:pt x="74" y="115"/>
                      <a:pt x="74" y="117"/>
                    </a:cubicBezTo>
                    <a:cubicBezTo>
                      <a:pt x="83" y="123"/>
                      <a:pt x="83" y="123"/>
                      <a:pt x="83" y="123"/>
                    </a:cubicBezTo>
                    <a:cubicBezTo>
                      <a:pt x="85" y="126"/>
                      <a:pt x="87" y="127"/>
                      <a:pt x="89" y="127"/>
                    </a:cubicBezTo>
                    <a:cubicBezTo>
                      <a:pt x="91" y="127"/>
                      <a:pt x="91" y="127"/>
                      <a:pt x="91" y="127"/>
                    </a:cubicBezTo>
                    <a:cubicBezTo>
                      <a:pt x="93" y="133"/>
                      <a:pt x="93" y="133"/>
                      <a:pt x="93" y="133"/>
                    </a:cubicBezTo>
                    <a:cubicBezTo>
                      <a:pt x="97" y="135"/>
                      <a:pt x="97" y="135"/>
                      <a:pt x="97" y="135"/>
                    </a:cubicBezTo>
                    <a:cubicBezTo>
                      <a:pt x="100" y="133"/>
                      <a:pt x="100" y="133"/>
                      <a:pt x="100" y="133"/>
                    </a:cubicBezTo>
                    <a:cubicBezTo>
                      <a:pt x="101" y="131"/>
                      <a:pt x="102" y="131"/>
                      <a:pt x="104" y="131"/>
                    </a:cubicBezTo>
                    <a:cubicBezTo>
                      <a:pt x="108" y="131"/>
                      <a:pt x="111" y="133"/>
                      <a:pt x="115" y="139"/>
                    </a:cubicBezTo>
                    <a:cubicBezTo>
                      <a:pt x="115" y="139"/>
                      <a:pt x="115" y="139"/>
                      <a:pt x="115" y="139"/>
                    </a:cubicBezTo>
                    <a:cubicBezTo>
                      <a:pt x="118" y="143"/>
                      <a:pt x="118" y="143"/>
                      <a:pt x="118" y="143"/>
                    </a:cubicBezTo>
                    <a:cubicBezTo>
                      <a:pt x="119" y="143"/>
                      <a:pt x="119" y="143"/>
                      <a:pt x="119" y="143"/>
                    </a:cubicBezTo>
                    <a:cubicBezTo>
                      <a:pt x="121" y="141"/>
                      <a:pt x="126" y="142"/>
                      <a:pt x="132" y="144"/>
                    </a:cubicBezTo>
                    <a:cubicBezTo>
                      <a:pt x="142" y="146"/>
                      <a:pt x="142" y="146"/>
                      <a:pt x="142" y="146"/>
                    </a:cubicBezTo>
                    <a:cubicBezTo>
                      <a:pt x="152" y="143"/>
                      <a:pt x="152" y="143"/>
                      <a:pt x="152" y="143"/>
                    </a:cubicBezTo>
                    <a:cubicBezTo>
                      <a:pt x="156" y="141"/>
                      <a:pt x="156" y="141"/>
                      <a:pt x="156" y="141"/>
                    </a:cubicBezTo>
                    <a:cubicBezTo>
                      <a:pt x="159" y="139"/>
                      <a:pt x="159" y="139"/>
                      <a:pt x="159" y="139"/>
                    </a:cubicBezTo>
                    <a:cubicBezTo>
                      <a:pt x="156" y="136"/>
                      <a:pt x="156" y="136"/>
                      <a:pt x="156" y="136"/>
                    </a:cubicBezTo>
                    <a:cubicBezTo>
                      <a:pt x="156" y="135"/>
                      <a:pt x="156" y="133"/>
                      <a:pt x="158" y="131"/>
                    </a:cubicBezTo>
                    <a:cubicBezTo>
                      <a:pt x="161" y="129"/>
                      <a:pt x="162" y="127"/>
                      <a:pt x="162" y="124"/>
                    </a:cubicBezTo>
                    <a:cubicBezTo>
                      <a:pt x="162" y="119"/>
                      <a:pt x="162" y="119"/>
                      <a:pt x="162" y="119"/>
                    </a:cubicBezTo>
                    <a:cubicBezTo>
                      <a:pt x="162" y="117"/>
                      <a:pt x="162" y="115"/>
                      <a:pt x="163" y="115"/>
                    </a:cubicBezTo>
                    <a:cubicBezTo>
                      <a:pt x="164" y="113"/>
                      <a:pt x="166" y="112"/>
                      <a:pt x="170" y="111"/>
                    </a:cubicBezTo>
                    <a:cubicBezTo>
                      <a:pt x="175" y="111"/>
                      <a:pt x="181" y="113"/>
                      <a:pt x="189" y="119"/>
                    </a:cubicBezTo>
                    <a:cubicBezTo>
                      <a:pt x="186" y="111"/>
                      <a:pt x="186" y="111"/>
                      <a:pt x="186" y="111"/>
                    </a:cubicBezTo>
                    <a:cubicBezTo>
                      <a:pt x="182" y="105"/>
                      <a:pt x="182" y="105"/>
                      <a:pt x="182" y="105"/>
                    </a:cubicBezTo>
                    <a:cubicBezTo>
                      <a:pt x="181" y="98"/>
                      <a:pt x="181" y="98"/>
                      <a:pt x="181" y="98"/>
                    </a:cubicBezTo>
                    <a:cubicBezTo>
                      <a:pt x="174" y="97"/>
                      <a:pt x="174" y="97"/>
                      <a:pt x="174" y="97"/>
                    </a:cubicBezTo>
                    <a:cubicBezTo>
                      <a:pt x="174" y="97"/>
                      <a:pt x="174" y="97"/>
                      <a:pt x="174" y="97"/>
                    </a:cubicBezTo>
                    <a:cubicBezTo>
                      <a:pt x="174" y="97"/>
                      <a:pt x="174" y="97"/>
                      <a:pt x="174" y="97"/>
                    </a:cubicBezTo>
                    <a:cubicBezTo>
                      <a:pt x="174" y="97"/>
                      <a:pt x="174" y="97"/>
                      <a:pt x="174" y="97"/>
                    </a:cubicBezTo>
                    <a:cubicBezTo>
                      <a:pt x="174" y="97"/>
                      <a:pt x="174" y="97"/>
                      <a:pt x="174" y="97"/>
                    </a:cubicBezTo>
                    <a:cubicBezTo>
                      <a:pt x="156" y="86"/>
                      <a:pt x="156" y="86"/>
                      <a:pt x="156" y="86"/>
                    </a:cubicBezTo>
                    <a:cubicBezTo>
                      <a:pt x="147" y="85"/>
                      <a:pt x="147" y="85"/>
                      <a:pt x="147" y="85"/>
                    </a:cubicBezTo>
                    <a:cubicBezTo>
                      <a:pt x="147" y="83"/>
                      <a:pt x="147" y="83"/>
                      <a:pt x="147" y="83"/>
                    </a:cubicBezTo>
                    <a:cubicBezTo>
                      <a:pt x="146" y="73"/>
                      <a:pt x="146" y="73"/>
                      <a:pt x="146" y="73"/>
                    </a:cubicBezTo>
                    <a:cubicBezTo>
                      <a:pt x="140" y="57"/>
                      <a:pt x="136" y="46"/>
                      <a:pt x="132" y="43"/>
                    </a:cubicBezTo>
                    <a:close/>
                  </a:path>
                </a:pathLst>
              </a:custGeom>
              <a:solidFill>
                <a:srgbClr val="D9D9D9"/>
              </a:solidFill>
              <a:ln>
                <a:noFill/>
              </a:ln>
            </p:spPr>
            <p:txBody>
              <a:bodyPr/>
              <a:lstStyle/>
              <a:p>
                <a:pPr>
                  <a:defRPr/>
                </a:pPr>
                <a:endParaRPr lang="zh-CN" altLang="en-US">
                  <a:solidFill>
                    <a:prstClr val="black"/>
                  </a:solidFill>
                  <a:latin typeface="Calibri"/>
                  <a:ea typeface="宋体"/>
                </a:endParaRPr>
              </a:p>
            </p:txBody>
          </p:sp>
          <p:sp>
            <p:nvSpPr>
              <p:cNvPr id="37" name="Freeform 33"/>
              <p:cNvSpPr/>
              <p:nvPr/>
            </p:nvSpPr>
            <p:spPr bwMode="auto">
              <a:xfrm>
                <a:off x="4700588" y="2557115"/>
                <a:ext cx="660400" cy="942975"/>
              </a:xfrm>
              <a:custGeom>
                <a:avLst/>
                <a:gdLst>
                  <a:gd name="T0" fmla="*/ 158 w 176"/>
                  <a:gd name="T1" fmla="*/ 74 h 251"/>
                  <a:gd name="T2" fmla="*/ 140 w 176"/>
                  <a:gd name="T3" fmla="*/ 69 h 251"/>
                  <a:gd name="T4" fmla="*/ 139 w 176"/>
                  <a:gd name="T5" fmla="*/ 52 h 251"/>
                  <a:gd name="T6" fmla="*/ 134 w 176"/>
                  <a:gd name="T7" fmla="*/ 46 h 251"/>
                  <a:gd name="T8" fmla="*/ 117 w 176"/>
                  <a:gd name="T9" fmla="*/ 38 h 251"/>
                  <a:gd name="T10" fmla="*/ 117 w 176"/>
                  <a:gd name="T11" fmla="*/ 24 h 251"/>
                  <a:gd name="T12" fmla="*/ 113 w 176"/>
                  <a:gd name="T13" fmla="*/ 20 h 251"/>
                  <a:gd name="T14" fmla="*/ 105 w 176"/>
                  <a:gd name="T15" fmla="*/ 15 h 251"/>
                  <a:gd name="T16" fmla="*/ 100 w 176"/>
                  <a:gd name="T17" fmla="*/ 0 h 251"/>
                  <a:gd name="T18" fmla="*/ 89 w 176"/>
                  <a:gd name="T19" fmla="*/ 8 h 251"/>
                  <a:gd name="T20" fmla="*/ 78 w 176"/>
                  <a:gd name="T21" fmla="*/ 24 h 251"/>
                  <a:gd name="T22" fmla="*/ 71 w 176"/>
                  <a:gd name="T23" fmla="*/ 33 h 251"/>
                  <a:gd name="T24" fmla="*/ 59 w 176"/>
                  <a:gd name="T25" fmla="*/ 39 h 251"/>
                  <a:gd name="T26" fmla="*/ 45 w 176"/>
                  <a:gd name="T27" fmla="*/ 39 h 251"/>
                  <a:gd name="T28" fmla="*/ 32 w 176"/>
                  <a:gd name="T29" fmla="*/ 50 h 251"/>
                  <a:gd name="T30" fmla="*/ 24 w 176"/>
                  <a:gd name="T31" fmla="*/ 45 h 251"/>
                  <a:gd name="T32" fmla="*/ 17 w 176"/>
                  <a:gd name="T33" fmla="*/ 32 h 251"/>
                  <a:gd name="T34" fmla="*/ 8 w 176"/>
                  <a:gd name="T35" fmla="*/ 48 h 251"/>
                  <a:gd name="T36" fmla="*/ 7 w 176"/>
                  <a:gd name="T37" fmla="*/ 48 h 251"/>
                  <a:gd name="T38" fmla="*/ 15 w 176"/>
                  <a:gd name="T39" fmla="*/ 84 h 251"/>
                  <a:gd name="T40" fmla="*/ 18 w 176"/>
                  <a:gd name="T41" fmla="*/ 94 h 251"/>
                  <a:gd name="T42" fmla="*/ 6 w 176"/>
                  <a:gd name="T43" fmla="*/ 100 h 251"/>
                  <a:gd name="T44" fmla="*/ 24 w 176"/>
                  <a:gd name="T45" fmla="*/ 120 h 251"/>
                  <a:gd name="T46" fmla="*/ 24 w 176"/>
                  <a:gd name="T47" fmla="*/ 120 h 251"/>
                  <a:gd name="T48" fmla="*/ 19 w 176"/>
                  <a:gd name="T49" fmla="*/ 140 h 251"/>
                  <a:gd name="T50" fmla="*/ 8 w 176"/>
                  <a:gd name="T51" fmla="*/ 147 h 251"/>
                  <a:gd name="T52" fmla="*/ 18 w 176"/>
                  <a:gd name="T53" fmla="*/ 179 h 251"/>
                  <a:gd name="T54" fmla="*/ 24 w 176"/>
                  <a:gd name="T55" fmla="*/ 189 h 251"/>
                  <a:gd name="T56" fmla="*/ 16 w 176"/>
                  <a:gd name="T57" fmla="*/ 208 h 251"/>
                  <a:gd name="T58" fmla="*/ 10 w 176"/>
                  <a:gd name="T59" fmla="*/ 225 h 251"/>
                  <a:gd name="T60" fmla="*/ 11 w 176"/>
                  <a:gd name="T61" fmla="*/ 238 h 251"/>
                  <a:gd name="T62" fmla="*/ 13 w 176"/>
                  <a:gd name="T63" fmla="*/ 241 h 251"/>
                  <a:gd name="T64" fmla="*/ 14 w 176"/>
                  <a:gd name="T65" fmla="*/ 244 h 251"/>
                  <a:gd name="T66" fmla="*/ 14 w 176"/>
                  <a:gd name="T67" fmla="*/ 244 h 251"/>
                  <a:gd name="T68" fmla="*/ 47 w 176"/>
                  <a:gd name="T69" fmla="*/ 248 h 251"/>
                  <a:gd name="T70" fmla="*/ 56 w 176"/>
                  <a:gd name="T71" fmla="*/ 232 h 251"/>
                  <a:gd name="T72" fmla="*/ 104 w 176"/>
                  <a:gd name="T73" fmla="*/ 176 h 251"/>
                  <a:gd name="T74" fmla="*/ 125 w 176"/>
                  <a:gd name="T75" fmla="*/ 164 h 251"/>
                  <a:gd name="T76" fmla="*/ 117 w 176"/>
                  <a:gd name="T77" fmla="*/ 156 h 251"/>
                  <a:gd name="T78" fmla="*/ 115 w 176"/>
                  <a:gd name="T79" fmla="*/ 147 h 251"/>
                  <a:gd name="T80" fmla="*/ 87 w 176"/>
                  <a:gd name="T81" fmla="*/ 119 h 251"/>
                  <a:gd name="T82" fmla="*/ 61 w 176"/>
                  <a:gd name="T83" fmla="*/ 114 h 251"/>
                  <a:gd name="T84" fmla="*/ 51 w 176"/>
                  <a:gd name="T85" fmla="*/ 100 h 251"/>
                  <a:gd name="T86" fmla="*/ 67 w 176"/>
                  <a:gd name="T87" fmla="*/ 74 h 251"/>
                  <a:gd name="T88" fmla="*/ 71 w 176"/>
                  <a:gd name="T89" fmla="*/ 61 h 251"/>
                  <a:gd name="T90" fmla="*/ 104 w 176"/>
                  <a:gd name="T91" fmla="*/ 67 h 251"/>
                  <a:gd name="T92" fmla="*/ 101 w 176"/>
                  <a:gd name="T93" fmla="*/ 80 h 251"/>
                  <a:gd name="T94" fmla="*/ 120 w 176"/>
                  <a:gd name="T95" fmla="*/ 95 h 251"/>
                  <a:gd name="T96" fmla="*/ 150 w 176"/>
                  <a:gd name="T97" fmla="*/ 122 h 251"/>
                  <a:gd name="T98" fmla="*/ 166 w 176"/>
                  <a:gd name="T99" fmla="*/ 102 h 251"/>
                  <a:gd name="T100" fmla="*/ 168 w 176"/>
                  <a:gd name="T101" fmla="*/ 92 h 251"/>
                  <a:gd name="T102" fmla="*/ 175 w 176"/>
                  <a:gd name="T103" fmla="*/ 87 h 251"/>
                  <a:gd name="T104" fmla="*/ 163 w 176"/>
                  <a:gd name="T105" fmla="*/ 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51">
                    <a:moveTo>
                      <a:pt x="162" y="76"/>
                    </a:moveTo>
                    <a:cubicBezTo>
                      <a:pt x="159" y="74"/>
                      <a:pt x="159" y="74"/>
                      <a:pt x="159" y="74"/>
                    </a:cubicBezTo>
                    <a:cubicBezTo>
                      <a:pt x="159" y="74"/>
                      <a:pt x="159" y="74"/>
                      <a:pt x="159" y="74"/>
                    </a:cubicBezTo>
                    <a:cubicBezTo>
                      <a:pt x="158" y="74"/>
                      <a:pt x="158" y="74"/>
                      <a:pt x="158" y="74"/>
                    </a:cubicBezTo>
                    <a:cubicBezTo>
                      <a:pt x="156" y="72"/>
                      <a:pt x="156" y="72"/>
                      <a:pt x="156" y="72"/>
                    </a:cubicBezTo>
                    <a:cubicBezTo>
                      <a:pt x="145" y="68"/>
                      <a:pt x="145" y="68"/>
                      <a:pt x="145" y="68"/>
                    </a:cubicBezTo>
                    <a:cubicBezTo>
                      <a:pt x="142" y="68"/>
                      <a:pt x="142" y="68"/>
                      <a:pt x="142" y="68"/>
                    </a:cubicBezTo>
                    <a:cubicBezTo>
                      <a:pt x="140" y="69"/>
                      <a:pt x="140" y="69"/>
                      <a:pt x="140" y="69"/>
                    </a:cubicBezTo>
                    <a:cubicBezTo>
                      <a:pt x="135" y="61"/>
                      <a:pt x="135" y="61"/>
                      <a:pt x="135" y="61"/>
                    </a:cubicBezTo>
                    <a:cubicBezTo>
                      <a:pt x="136" y="60"/>
                      <a:pt x="136" y="60"/>
                      <a:pt x="136" y="60"/>
                    </a:cubicBezTo>
                    <a:cubicBezTo>
                      <a:pt x="139" y="56"/>
                      <a:pt x="139" y="56"/>
                      <a:pt x="139" y="56"/>
                    </a:cubicBezTo>
                    <a:cubicBezTo>
                      <a:pt x="139" y="52"/>
                      <a:pt x="139" y="52"/>
                      <a:pt x="139" y="52"/>
                    </a:cubicBezTo>
                    <a:cubicBezTo>
                      <a:pt x="139" y="51"/>
                      <a:pt x="139" y="51"/>
                      <a:pt x="139" y="51"/>
                    </a:cubicBezTo>
                    <a:cubicBezTo>
                      <a:pt x="141" y="48"/>
                      <a:pt x="141" y="48"/>
                      <a:pt x="141" y="48"/>
                    </a:cubicBezTo>
                    <a:cubicBezTo>
                      <a:pt x="140" y="47"/>
                      <a:pt x="140" y="47"/>
                      <a:pt x="140" y="47"/>
                    </a:cubicBezTo>
                    <a:cubicBezTo>
                      <a:pt x="134" y="46"/>
                      <a:pt x="134" y="46"/>
                      <a:pt x="134" y="46"/>
                    </a:cubicBezTo>
                    <a:cubicBezTo>
                      <a:pt x="134" y="46"/>
                      <a:pt x="134" y="46"/>
                      <a:pt x="134" y="46"/>
                    </a:cubicBezTo>
                    <a:cubicBezTo>
                      <a:pt x="123" y="44"/>
                      <a:pt x="123" y="44"/>
                      <a:pt x="123" y="44"/>
                    </a:cubicBezTo>
                    <a:cubicBezTo>
                      <a:pt x="123" y="44"/>
                      <a:pt x="123" y="44"/>
                      <a:pt x="123" y="44"/>
                    </a:cubicBezTo>
                    <a:cubicBezTo>
                      <a:pt x="117" y="38"/>
                      <a:pt x="117" y="38"/>
                      <a:pt x="117" y="38"/>
                    </a:cubicBezTo>
                    <a:cubicBezTo>
                      <a:pt x="117" y="38"/>
                      <a:pt x="117" y="38"/>
                      <a:pt x="117" y="38"/>
                    </a:cubicBezTo>
                    <a:cubicBezTo>
                      <a:pt x="115" y="34"/>
                      <a:pt x="115" y="34"/>
                      <a:pt x="115" y="34"/>
                    </a:cubicBezTo>
                    <a:cubicBezTo>
                      <a:pt x="114" y="32"/>
                      <a:pt x="114" y="32"/>
                      <a:pt x="114" y="32"/>
                    </a:cubicBezTo>
                    <a:cubicBezTo>
                      <a:pt x="117" y="24"/>
                      <a:pt x="117" y="24"/>
                      <a:pt x="117" y="24"/>
                    </a:cubicBezTo>
                    <a:cubicBezTo>
                      <a:pt x="117" y="18"/>
                      <a:pt x="117" y="18"/>
                      <a:pt x="117" y="18"/>
                    </a:cubicBezTo>
                    <a:cubicBezTo>
                      <a:pt x="117" y="16"/>
                      <a:pt x="117" y="16"/>
                      <a:pt x="117" y="16"/>
                    </a:cubicBezTo>
                    <a:cubicBezTo>
                      <a:pt x="114" y="20"/>
                      <a:pt x="114" y="20"/>
                      <a:pt x="114" y="20"/>
                    </a:cubicBezTo>
                    <a:cubicBezTo>
                      <a:pt x="113" y="20"/>
                      <a:pt x="113" y="20"/>
                      <a:pt x="113" y="20"/>
                    </a:cubicBezTo>
                    <a:cubicBezTo>
                      <a:pt x="113" y="21"/>
                      <a:pt x="113" y="21"/>
                      <a:pt x="113" y="21"/>
                    </a:cubicBezTo>
                    <a:cubicBezTo>
                      <a:pt x="112" y="20"/>
                      <a:pt x="112" y="20"/>
                      <a:pt x="112" y="20"/>
                    </a:cubicBezTo>
                    <a:cubicBezTo>
                      <a:pt x="111" y="20"/>
                      <a:pt x="111" y="20"/>
                      <a:pt x="111" y="20"/>
                    </a:cubicBezTo>
                    <a:cubicBezTo>
                      <a:pt x="105" y="15"/>
                      <a:pt x="105" y="15"/>
                      <a:pt x="105" y="15"/>
                    </a:cubicBezTo>
                    <a:cubicBezTo>
                      <a:pt x="104" y="14"/>
                      <a:pt x="104" y="14"/>
                      <a:pt x="104" y="14"/>
                    </a:cubicBezTo>
                    <a:cubicBezTo>
                      <a:pt x="104" y="13"/>
                      <a:pt x="104" y="13"/>
                      <a:pt x="104" y="13"/>
                    </a:cubicBezTo>
                    <a:cubicBezTo>
                      <a:pt x="103" y="4"/>
                      <a:pt x="103" y="4"/>
                      <a:pt x="103" y="4"/>
                    </a:cubicBezTo>
                    <a:cubicBezTo>
                      <a:pt x="100" y="0"/>
                      <a:pt x="100" y="0"/>
                      <a:pt x="100" y="0"/>
                    </a:cubicBezTo>
                    <a:cubicBezTo>
                      <a:pt x="94" y="0"/>
                      <a:pt x="94" y="0"/>
                      <a:pt x="94" y="0"/>
                    </a:cubicBezTo>
                    <a:cubicBezTo>
                      <a:pt x="90" y="7"/>
                      <a:pt x="90" y="7"/>
                      <a:pt x="90" y="7"/>
                    </a:cubicBezTo>
                    <a:cubicBezTo>
                      <a:pt x="90" y="8"/>
                      <a:pt x="90" y="8"/>
                      <a:pt x="90" y="8"/>
                    </a:cubicBezTo>
                    <a:cubicBezTo>
                      <a:pt x="89" y="8"/>
                      <a:pt x="89" y="8"/>
                      <a:pt x="89" y="8"/>
                    </a:cubicBezTo>
                    <a:cubicBezTo>
                      <a:pt x="80" y="6"/>
                      <a:pt x="80" y="6"/>
                      <a:pt x="80" y="6"/>
                    </a:cubicBezTo>
                    <a:cubicBezTo>
                      <a:pt x="78" y="15"/>
                      <a:pt x="78" y="15"/>
                      <a:pt x="78" y="15"/>
                    </a:cubicBezTo>
                    <a:cubicBezTo>
                      <a:pt x="78" y="24"/>
                      <a:pt x="78" y="24"/>
                      <a:pt x="78" y="24"/>
                    </a:cubicBezTo>
                    <a:cubicBezTo>
                      <a:pt x="78" y="24"/>
                      <a:pt x="78" y="24"/>
                      <a:pt x="78" y="24"/>
                    </a:cubicBezTo>
                    <a:cubicBezTo>
                      <a:pt x="73" y="32"/>
                      <a:pt x="73" y="32"/>
                      <a:pt x="73" y="32"/>
                    </a:cubicBezTo>
                    <a:cubicBezTo>
                      <a:pt x="73" y="33"/>
                      <a:pt x="73" y="33"/>
                      <a:pt x="73" y="33"/>
                    </a:cubicBezTo>
                    <a:cubicBezTo>
                      <a:pt x="72" y="33"/>
                      <a:pt x="72" y="33"/>
                      <a:pt x="72" y="33"/>
                    </a:cubicBezTo>
                    <a:cubicBezTo>
                      <a:pt x="71" y="33"/>
                      <a:pt x="71" y="33"/>
                      <a:pt x="71" y="33"/>
                    </a:cubicBezTo>
                    <a:cubicBezTo>
                      <a:pt x="65" y="34"/>
                      <a:pt x="65" y="34"/>
                      <a:pt x="65" y="34"/>
                    </a:cubicBezTo>
                    <a:cubicBezTo>
                      <a:pt x="59" y="38"/>
                      <a:pt x="59" y="38"/>
                      <a:pt x="59" y="38"/>
                    </a:cubicBezTo>
                    <a:cubicBezTo>
                      <a:pt x="59" y="39"/>
                      <a:pt x="59" y="39"/>
                      <a:pt x="59" y="39"/>
                    </a:cubicBezTo>
                    <a:cubicBezTo>
                      <a:pt x="59" y="39"/>
                      <a:pt x="59" y="39"/>
                      <a:pt x="59" y="39"/>
                    </a:cubicBezTo>
                    <a:cubicBezTo>
                      <a:pt x="58" y="39"/>
                      <a:pt x="58" y="39"/>
                      <a:pt x="58" y="39"/>
                    </a:cubicBezTo>
                    <a:cubicBezTo>
                      <a:pt x="57" y="39"/>
                      <a:pt x="57" y="39"/>
                      <a:pt x="57" y="39"/>
                    </a:cubicBezTo>
                    <a:cubicBezTo>
                      <a:pt x="46" y="35"/>
                      <a:pt x="46" y="35"/>
                      <a:pt x="46" y="35"/>
                    </a:cubicBezTo>
                    <a:cubicBezTo>
                      <a:pt x="45" y="39"/>
                      <a:pt x="45" y="39"/>
                      <a:pt x="45" y="39"/>
                    </a:cubicBezTo>
                    <a:cubicBezTo>
                      <a:pt x="45" y="40"/>
                      <a:pt x="45" y="40"/>
                      <a:pt x="45" y="40"/>
                    </a:cubicBezTo>
                    <a:cubicBezTo>
                      <a:pt x="40" y="48"/>
                      <a:pt x="40" y="48"/>
                      <a:pt x="40" y="48"/>
                    </a:cubicBezTo>
                    <a:cubicBezTo>
                      <a:pt x="39" y="49"/>
                      <a:pt x="38" y="50"/>
                      <a:pt x="37" y="50"/>
                    </a:cubicBezTo>
                    <a:cubicBezTo>
                      <a:pt x="32" y="50"/>
                      <a:pt x="32" y="50"/>
                      <a:pt x="32" y="50"/>
                    </a:cubicBezTo>
                    <a:cubicBezTo>
                      <a:pt x="25" y="47"/>
                      <a:pt x="25" y="47"/>
                      <a:pt x="25" y="47"/>
                    </a:cubicBezTo>
                    <a:cubicBezTo>
                      <a:pt x="24" y="46"/>
                      <a:pt x="24" y="46"/>
                      <a:pt x="24" y="46"/>
                    </a:cubicBezTo>
                    <a:cubicBezTo>
                      <a:pt x="24" y="46"/>
                      <a:pt x="24" y="46"/>
                      <a:pt x="24" y="46"/>
                    </a:cubicBezTo>
                    <a:cubicBezTo>
                      <a:pt x="24" y="45"/>
                      <a:pt x="24" y="45"/>
                      <a:pt x="24" y="45"/>
                    </a:cubicBezTo>
                    <a:cubicBezTo>
                      <a:pt x="23" y="36"/>
                      <a:pt x="23" y="36"/>
                      <a:pt x="23" y="36"/>
                    </a:cubicBezTo>
                    <a:cubicBezTo>
                      <a:pt x="21" y="28"/>
                      <a:pt x="21" y="28"/>
                      <a:pt x="21" y="28"/>
                    </a:cubicBezTo>
                    <a:cubicBezTo>
                      <a:pt x="19" y="26"/>
                      <a:pt x="19" y="26"/>
                      <a:pt x="19" y="26"/>
                    </a:cubicBezTo>
                    <a:cubicBezTo>
                      <a:pt x="17" y="32"/>
                      <a:pt x="17" y="32"/>
                      <a:pt x="17" y="32"/>
                    </a:cubicBezTo>
                    <a:cubicBezTo>
                      <a:pt x="17" y="32"/>
                      <a:pt x="17" y="32"/>
                      <a:pt x="17" y="32"/>
                    </a:cubicBezTo>
                    <a:cubicBezTo>
                      <a:pt x="17" y="32"/>
                      <a:pt x="17" y="32"/>
                      <a:pt x="17" y="32"/>
                    </a:cubicBezTo>
                    <a:cubicBezTo>
                      <a:pt x="12" y="38"/>
                      <a:pt x="12" y="38"/>
                      <a:pt x="12" y="38"/>
                    </a:cubicBezTo>
                    <a:cubicBezTo>
                      <a:pt x="8" y="48"/>
                      <a:pt x="8" y="48"/>
                      <a:pt x="8" y="48"/>
                    </a:cubicBezTo>
                    <a:cubicBezTo>
                      <a:pt x="8" y="48"/>
                      <a:pt x="8" y="48"/>
                      <a:pt x="8" y="48"/>
                    </a:cubicBezTo>
                    <a:cubicBezTo>
                      <a:pt x="8" y="48"/>
                      <a:pt x="8" y="48"/>
                      <a:pt x="8" y="48"/>
                    </a:cubicBezTo>
                    <a:cubicBezTo>
                      <a:pt x="8" y="48"/>
                      <a:pt x="8" y="48"/>
                      <a:pt x="8" y="48"/>
                    </a:cubicBezTo>
                    <a:cubicBezTo>
                      <a:pt x="7" y="48"/>
                      <a:pt x="7" y="48"/>
                      <a:pt x="7" y="48"/>
                    </a:cubicBezTo>
                    <a:cubicBezTo>
                      <a:pt x="4" y="54"/>
                      <a:pt x="4" y="54"/>
                      <a:pt x="4" y="54"/>
                    </a:cubicBezTo>
                    <a:cubicBezTo>
                      <a:pt x="4" y="55"/>
                      <a:pt x="3" y="58"/>
                      <a:pt x="0" y="61"/>
                    </a:cubicBezTo>
                    <a:cubicBezTo>
                      <a:pt x="3" y="70"/>
                      <a:pt x="3" y="70"/>
                      <a:pt x="3" y="70"/>
                    </a:cubicBezTo>
                    <a:cubicBezTo>
                      <a:pt x="15" y="84"/>
                      <a:pt x="15" y="84"/>
                      <a:pt x="15" y="84"/>
                    </a:cubicBezTo>
                    <a:cubicBezTo>
                      <a:pt x="15" y="84"/>
                      <a:pt x="15" y="84"/>
                      <a:pt x="15" y="84"/>
                    </a:cubicBezTo>
                    <a:cubicBezTo>
                      <a:pt x="19" y="92"/>
                      <a:pt x="19" y="92"/>
                      <a:pt x="19" y="92"/>
                    </a:cubicBezTo>
                    <a:cubicBezTo>
                      <a:pt x="19" y="93"/>
                      <a:pt x="19" y="93"/>
                      <a:pt x="19" y="93"/>
                    </a:cubicBezTo>
                    <a:cubicBezTo>
                      <a:pt x="18" y="94"/>
                      <a:pt x="18" y="94"/>
                      <a:pt x="18" y="94"/>
                    </a:cubicBezTo>
                    <a:cubicBezTo>
                      <a:pt x="18" y="94"/>
                      <a:pt x="18" y="94"/>
                      <a:pt x="18" y="94"/>
                    </a:cubicBezTo>
                    <a:cubicBezTo>
                      <a:pt x="15" y="98"/>
                      <a:pt x="15" y="98"/>
                      <a:pt x="15" y="98"/>
                    </a:cubicBezTo>
                    <a:cubicBezTo>
                      <a:pt x="14" y="98"/>
                      <a:pt x="14" y="98"/>
                      <a:pt x="14" y="98"/>
                    </a:cubicBezTo>
                    <a:cubicBezTo>
                      <a:pt x="6" y="100"/>
                      <a:pt x="6" y="100"/>
                      <a:pt x="6" y="100"/>
                    </a:cubicBezTo>
                    <a:cubicBezTo>
                      <a:pt x="7" y="106"/>
                      <a:pt x="7" y="106"/>
                      <a:pt x="7" y="106"/>
                    </a:cubicBezTo>
                    <a:cubicBezTo>
                      <a:pt x="13" y="110"/>
                      <a:pt x="13" y="110"/>
                      <a:pt x="13" y="110"/>
                    </a:cubicBezTo>
                    <a:cubicBezTo>
                      <a:pt x="21" y="112"/>
                      <a:pt x="21" y="112"/>
                      <a:pt x="21" y="112"/>
                    </a:cubicBezTo>
                    <a:cubicBezTo>
                      <a:pt x="24" y="120"/>
                      <a:pt x="24" y="120"/>
                      <a:pt x="24" y="120"/>
                    </a:cubicBezTo>
                    <a:cubicBezTo>
                      <a:pt x="24" y="120"/>
                      <a:pt x="24" y="120"/>
                      <a:pt x="24" y="120"/>
                    </a:cubicBezTo>
                    <a:cubicBezTo>
                      <a:pt x="24" y="120"/>
                      <a:pt x="24" y="120"/>
                      <a:pt x="24" y="120"/>
                    </a:cubicBezTo>
                    <a:cubicBezTo>
                      <a:pt x="24" y="120"/>
                      <a:pt x="24" y="120"/>
                      <a:pt x="24" y="120"/>
                    </a:cubicBezTo>
                    <a:cubicBezTo>
                      <a:pt x="24" y="120"/>
                      <a:pt x="24" y="120"/>
                      <a:pt x="24" y="120"/>
                    </a:cubicBezTo>
                    <a:cubicBezTo>
                      <a:pt x="22" y="134"/>
                      <a:pt x="22" y="134"/>
                      <a:pt x="22" y="134"/>
                    </a:cubicBezTo>
                    <a:cubicBezTo>
                      <a:pt x="22" y="134"/>
                      <a:pt x="22" y="134"/>
                      <a:pt x="22" y="134"/>
                    </a:cubicBezTo>
                    <a:cubicBezTo>
                      <a:pt x="22" y="134"/>
                      <a:pt x="22" y="134"/>
                      <a:pt x="22" y="134"/>
                    </a:cubicBezTo>
                    <a:cubicBezTo>
                      <a:pt x="19" y="140"/>
                      <a:pt x="19" y="140"/>
                      <a:pt x="19" y="140"/>
                    </a:cubicBezTo>
                    <a:cubicBezTo>
                      <a:pt x="19" y="142"/>
                      <a:pt x="19" y="142"/>
                      <a:pt x="19" y="142"/>
                    </a:cubicBezTo>
                    <a:cubicBezTo>
                      <a:pt x="18" y="142"/>
                      <a:pt x="18" y="142"/>
                      <a:pt x="18" y="142"/>
                    </a:cubicBezTo>
                    <a:cubicBezTo>
                      <a:pt x="8" y="143"/>
                      <a:pt x="8" y="143"/>
                      <a:pt x="8" y="143"/>
                    </a:cubicBezTo>
                    <a:cubicBezTo>
                      <a:pt x="8" y="147"/>
                      <a:pt x="8" y="147"/>
                      <a:pt x="8" y="147"/>
                    </a:cubicBezTo>
                    <a:cubicBezTo>
                      <a:pt x="5" y="156"/>
                      <a:pt x="5" y="156"/>
                      <a:pt x="5" y="156"/>
                    </a:cubicBezTo>
                    <a:cubicBezTo>
                      <a:pt x="4" y="166"/>
                      <a:pt x="4" y="166"/>
                      <a:pt x="4" y="166"/>
                    </a:cubicBezTo>
                    <a:cubicBezTo>
                      <a:pt x="6" y="172"/>
                      <a:pt x="6" y="172"/>
                      <a:pt x="6" y="172"/>
                    </a:cubicBezTo>
                    <a:cubicBezTo>
                      <a:pt x="18" y="179"/>
                      <a:pt x="18" y="179"/>
                      <a:pt x="18" y="179"/>
                    </a:cubicBezTo>
                    <a:cubicBezTo>
                      <a:pt x="19" y="180"/>
                      <a:pt x="19" y="180"/>
                      <a:pt x="19" y="180"/>
                    </a:cubicBezTo>
                    <a:cubicBezTo>
                      <a:pt x="24" y="188"/>
                      <a:pt x="24" y="188"/>
                      <a:pt x="24" y="188"/>
                    </a:cubicBezTo>
                    <a:cubicBezTo>
                      <a:pt x="24" y="189"/>
                      <a:pt x="24" y="189"/>
                      <a:pt x="24" y="189"/>
                    </a:cubicBezTo>
                    <a:cubicBezTo>
                      <a:pt x="24" y="189"/>
                      <a:pt x="24" y="189"/>
                      <a:pt x="24" y="189"/>
                    </a:cubicBezTo>
                    <a:cubicBezTo>
                      <a:pt x="24" y="190"/>
                      <a:pt x="24" y="190"/>
                      <a:pt x="24" y="190"/>
                    </a:cubicBezTo>
                    <a:cubicBezTo>
                      <a:pt x="17" y="204"/>
                      <a:pt x="17" y="204"/>
                      <a:pt x="17" y="204"/>
                    </a:cubicBezTo>
                    <a:cubicBezTo>
                      <a:pt x="16" y="208"/>
                      <a:pt x="16" y="208"/>
                      <a:pt x="16" y="208"/>
                    </a:cubicBezTo>
                    <a:cubicBezTo>
                      <a:pt x="16" y="208"/>
                      <a:pt x="16" y="208"/>
                      <a:pt x="16" y="208"/>
                    </a:cubicBezTo>
                    <a:cubicBezTo>
                      <a:pt x="12" y="217"/>
                      <a:pt x="12" y="217"/>
                      <a:pt x="12" y="217"/>
                    </a:cubicBezTo>
                    <a:cubicBezTo>
                      <a:pt x="10" y="224"/>
                      <a:pt x="10" y="224"/>
                      <a:pt x="10" y="224"/>
                    </a:cubicBezTo>
                    <a:cubicBezTo>
                      <a:pt x="10" y="225"/>
                      <a:pt x="10" y="225"/>
                      <a:pt x="10" y="225"/>
                    </a:cubicBezTo>
                    <a:cubicBezTo>
                      <a:pt x="10" y="225"/>
                      <a:pt x="10" y="225"/>
                      <a:pt x="10" y="225"/>
                    </a:cubicBezTo>
                    <a:cubicBezTo>
                      <a:pt x="8" y="227"/>
                      <a:pt x="7" y="228"/>
                      <a:pt x="6" y="231"/>
                    </a:cubicBezTo>
                    <a:cubicBezTo>
                      <a:pt x="5" y="232"/>
                      <a:pt x="5" y="232"/>
                      <a:pt x="6" y="233"/>
                    </a:cubicBezTo>
                    <a:cubicBezTo>
                      <a:pt x="7" y="234"/>
                      <a:pt x="7" y="234"/>
                      <a:pt x="7" y="234"/>
                    </a:cubicBezTo>
                    <a:cubicBezTo>
                      <a:pt x="11" y="238"/>
                      <a:pt x="11" y="238"/>
                      <a:pt x="11" y="238"/>
                    </a:cubicBezTo>
                    <a:cubicBezTo>
                      <a:pt x="11" y="238"/>
                      <a:pt x="11" y="238"/>
                      <a:pt x="11" y="238"/>
                    </a:cubicBezTo>
                    <a:cubicBezTo>
                      <a:pt x="11" y="238"/>
                      <a:pt x="11" y="238"/>
                      <a:pt x="11" y="238"/>
                    </a:cubicBezTo>
                    <a:cubicBezTo>
                      <a:pt x="13" y="241"/>
                      <a:pt x="13" y="241"/>
                      <a:pt x="13" y="241"/>
                    </a:cubicBezTo>
                    <a:cubicBezTo>
                      <a:pt x="13" y="241"/>
                      <a:pt x="13" y="241"/>
                      <a:pt x="13" y="241"/>
                    </a:cubicBezTo>
                    <a:cubicBezTo>
                      <a:pt x="13" y="241"/>
                      <a:pt x="13" y="241"/>
                      <a:pt x="13" y="241"/>
                    </a:cubicBezTo>
                    <a:cubicBezTo>
                      <a:pt x="14" y="242"/>
                      <a:pt x="14" y="242"/>
                      <a:pt x="14" y="242"/>
                    </a:cubicBezTo>
                    <a:cubicBezTo>
                      <a:pt x="14" y="242"/>
                      <a:pt x="14" y="242"/>
                      <a:pt x="14" y="242"/>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5" y="246"/>
                      <a:pt x="15" y="246"/>
                      <a:pt x="15" y="246"/>
                    </a:cubicBezTo>
                    <a:cubicBezTo>
                      <a:pt x="18" y="248"/>
                      <a:pt x="18" y="248"/>
                      <a:pt x="18" y="248"/>
                    </a:cubicBezTo>
                    <a:cubicBezTo>
                      <a:pt x="33" y="251"/>
                      <a:pt x="33" y="251"/>
                      <a:pt x="33" y="251"/>
                    </a:cubicBezTo>
                    <a:cubicBezTo>
                      <a:pt x="37" y="251"/>
                      <a:pt x="42" y="250"/>
                      <a:pt x="47" y="248"/>
                    </a:cubicBezTo>
                    <a:cubicBezTo>
                      <a:pt x="51" y="246"/>
                      <a:pt x="56" y="245"/>
                      <a:pt x="61" y="246"/>
                    </a:cubicBezTo>
                    <a:cubicBezTo>
                      <a:pt x="61" y="243"/>
                      <a:pt x="61" y="243"/>
                      <a:pt x="61" y="243"/>
                    </a:cubicBezTo>
                    <a:cubicBezTo>
                      <a:pt x="57" y="232"/>
                      <a:pt x="57" y="232"/>
                      <a:pt x="57" y="232"/>
                    </a:cubicBezTo>
                    <a:cubicBezTo>
                      <a:pt x="56" y="232"/>
                      <a:pt x="56" y="232"/>
                      <a:pt x="56" y="232"/>
                    </a:cubicBezTo>
                    <a:cubicBezTo>
                      <a:pt x="57" y="232"/>
                      <a:pt x="57" y="232"/>
                      <a:pt x="57" y="232"/>
                    </a:cubicBezTo>
                    <a:cubicBezTo>
                      <a:pt x="79" y="200"/>
                      <a:pt x="79" y="200"/>
                      <a:pt x="79" y="200"/>
                    </a:cubicBezTo>
                    <a:cubicBezTo>
                      <a:pt x="104" y="176"/>
                      <a:pt x="104" y="176"/>
                      <a:pt x="104" y="176"/>
                    </a:cubicBezTo>
                    <a:cubicBezTo>
                      <a:pt x="104" y="176"/>
                      <a:pt x="104" y="176"/>
                      <a:pt x="104" y="176"/>
                    </a:cubicBezTo>
                    <a:cubicBezTo>
                      <a:pt x="112" y="174"/>
                      <a:pt x="112" y="174"/>
                      <a:pt x="112" y="174"/>
                    </a:cubicBezTo>
                    <a:cubicBezTo>
                      <a:pt x="116" y="169"/>
                      <a:pt x="116" y="169"/>
                      <a:pt x="116" y="169"/>
                    </a:cubicBezTo>
                    <a:cubicBezTo>
                      <a:pt x="116" y="169"/>
                      <a:pt x="116" y="169"/>
                      <a:pt x="116" y="169"/>
                    </a:cubicBezTo>
                    <a:cubicBezTo>
                      <a:pt x="119" y="166"/>
                      <a:pt x="122" y="165"/>
                      <a:pt x="125" y="164"/>
                    </a:cubicBezTo>
                    <a:cubicBezTo>
                      <a:pt x="123" y="162"/>
                      <a:pt x="123" y="162"/>
                      <a:pt x="123" y="162"/>
                    </a:cubicBezTo>
                    <a:cubicBezTo>
                      <a:pt x="117" y="156"/>
                      <a:pt x="117" y="156"/>
                      <a:pt x="117" y="156"/>
                    </a:cubicBezTo>
                    <a:cubicBezTo>
                      <a:pt x="117" y="156"/>
                      <a:pt x="117" y="156"/>
                      <a:pt x="117" y="156"/>
                    </a:cubicBezTo>
                    <a:cubicBezTo>
                      <a:pt x="117" y="156"/>
                      <a:pt x="117" y="156"/>
                      <a:pt x="117" y="156"/>
                    </a:cubicBezTo>
                    <a:cubicBezTo>
                      <a:pt x="113" y="151"/>
                      <a:pt x="113" y="151"/>
                      <a:pt x="113" y="151"/>
                    </a:cubicBezTo>
                    <a:cubicBezTo>
                      <a:pt x="113" y="150"/>
                      <a:pt x="113" y="150"/>
                      <a:pt x="113" y="150"/>
                    </a:cubicBezTo>
                    <a:cubicBezTo>
                      <a:pt x="113" y="150"/>
                      <a:pt x="113" y="150"/>
                      <a:pt x="113" y="150"/>
                    </a:cubicBezTo>
                    <a:cubicBezTo>
                      <a:pt x="115" y="147"/>
                      <a:pt x="115" y="147"/>
                      <a:pt x="115" y="147"/>
                    </a:cubicBezTo>
                    <a:cubicBezTo>
                      <a:pt x="109" y="148"/>
                      <a:pt x="109" y="148"/>
                      <a:pt x="109" y="148"/>
                    </a:cubicBezTo>
                    <a:cubicBezTo>
                      <a:pt x="98" y="146"/>
                      <a:pt x="98" y="146"/>
                      <a:pt x="98" y="146"/>
                    </a:cubicBezTo>
                    <a:cubicBezTo>
                      <a:pt x="94" y="144"/>
                      <a:pt x="91" y="141"/>
                      <a:pt x="90" y="138"/>
                    </a:cubicBezTo>
                    <a:cubicBezTo>
                      <a:pt x="88" y="131"/>
                      <a:pt x="87" y="125"/>
                      <a:pt x="87" y="119"/>
                    </a:cubicBezTo>
                    <a:cubicBezTo>
                      <a:pt x="86" y="121"/>
                      <a:pt x="84" y="122"/>
                      <a:pt x="82" y="122"/>
                    </a:cubicBezTo>
                    <a:cubicBezTo>
                      <a:pt x="73" y="120"/>
                      <a:pt x="73" y="120"/>
                      <a:pt x="73" y="120"/>
                    </a:cubicBezTo>
                    <a:cubicBezTo>
                      <a:pt x="68" y="116"/>
                      <a:pt x="68" y="116"/>
                      <a:pt x="68" y="116"/>
                    </a:cubicBezTo>
                    <a:cubicBezTo>
                      <a:pt x="61" y="114"/>
                      <a:pt x="61" y="114"/>
                      <a:pt x="61" y="114"/>
                    </a:cubicBezTo>
                    <a:cubicBezTo>
                      <a:pt x="58" y="114"/>
                      <a:pt x="58" y="114"/>
                      <a:pt x="58" y="114"/>
                    </a:cubicBezTo>
                    <a:cubicBezTo>
                      <a:pt x="56" y="114"/>
                      <a:pt x="53" y="113"/>
                      <a:pt x="52" y="112"/>
                    </a:cubicBezTo>
                    <a:cubicBezTo>
                      <a:pt x="49" y="110"/>
                      <a:pt x="48" y="108"/>
                      <a:pt x="48" y="107"/>
                    </a:cubicBezTo>
                    <a:cubicBezTo>
                      <a:pt x="47" y="104"/>
                      <a:pt x="48" y="102"/>
                      <a:pt x="51" y="100"/>
                    </a:cubicBezTo>
                    <a:cubicBezTo>
                      <a:pt x="53" y="98"/>
                      <a:pt x="57" y="94"/>
                      <a:pt x="59" y="90"/>
                    </a:cubicBezTo>
                    <a:cubicBezTo>
                      <a:pt x="57" y="87"/>
                      <a:pt x="55" y="83"/>
                      <a:pt x="57" y="80"/>
                    </a:cubicBezTo>
                    <a:cubicBezTo>
                      <a:pt x="57" y="79"/>
                      <a:pt x="57" y="79"/>
                      <a:pt x="57" y="79"/>
                    </a:cubicBezTo>
                    <a:cubicBezTo>
                      <a:pt x="57" y="77"/>
                      <a:pt x="61" y="76"/>
                      <a:pt x="67" y="74"/>
                    </a:cubicBezTo>
                    <a:cubicBezTo>
                      <a:pt x="67" y="72"/>
                      <a:pt x="68" y="70"/>
                      <a:pt x="69" y="70"/>
                    </a:cubicBezTo>
                    <a:cubicBezTo>
                      <a:pt x="75" y="70"/>
                      <a:pt x="75" y="70"/>
                      <a:pt x="75" y="70"/>
                    </a:cubicBezTo>
                    <a:cubicBezTo>
                      <a:pt x="74" y="70"/>
                      <a:pt x="74" y="70"/>
                      <a:pt x="74" y="70"/>
                    </a:cubicBezTo>
                    <a:cubicBezTo>
                      <a:pt x="70" y="67"/>
                      <a:pt x="69" y="64"/>
                      <a:pt x="71" y="61"/>
                    </a:cubicBezTo>
                    <a:cubicBezTo>
                      <a:pt x="74" y="59"/>
                      <a:pt x="74" y="59"/>
                      <a:pt x="74" y="59"/>
                    </a:cubicBezTo>
                    <a:cubicBezTo>
                      <a:pt x="77" y="58"/>
                      <a:pt x="82" y="58"/>
                      <a:pt x="86" y="60"/>
                    </a:cubicBezTo>
                    <a:cubicBezTo>
                      <a:pt x="95" y="67"/>
                      <a:pt x="95" y="67"/>
                      <a:pt x="95" y="67"/>
                    </a:cubicBezTo>
                    <a:cubicBezTo>
                      <a:pt x="104" y="67"/>
                      <a:pt x="104" y="67"/>
                      <a:pt x="104" y="67"/>
                    </a:cubicBezTo>
                    <a:cubicBezTo>
                      <a:pt x="107" y="69"/>
                      <a:pt x="107" y="69"/>
                      <a:pt x="107" y="69"/>
                    </a:cubicBezTo>
                    <a:cubicBezTo>
                      <a:pt x="107" y="72"/>
                      <a:pt x="107" y="72"/>
                      <a:pt x="107" y="72"/>
                    </a:cubicBezTo>
                    <a:cubicBezTo>
                      <a:pt x="107" y="74"/>
                      <a:pt x="106" y="76"/>
                      <a:pt x="105" y="76"/>
                    </a:cubicBezTo>
                    <a:cubicBezTo>
                      <a:pt x="103" y="76"/>
                      <a:pt x="102" y="78"/>
                      <a:pt x="101" y="80"/>
                    </a:cubicBezTo>
                    <a:cubicBezTo>
                      <a:pt x="105" y="90"/>
                      <a:pt x="105" y="90"/>
                      <a:pt x="105" y="90"/>
                    </a:cubicBezTo>
                    <a:cubicBezTo>
                      <a:pt x="108" y="86"/>
                      <a:pt x="110" y="84"/>
                      <a:pt x="113" y="84"/>
                    </a:cubicBezTo>
                    <a:cubicBezTo>
                      <a:pt x="114" y="84"/>
                      <a:pt x="115" y="84"/>
                      <a:pt x="117" y="86"/>
                    </a:cubicBezTo>
                    <a:cubicBezTo>
                      <a:pt x="118" y="88"/>
                      <a:pt x="119" y="92"/>
                      <a:pt x="120" y="95"/>
                    </a:cubicBezTo>
                    <a:cubicBezTo>
                      <a:pt x="120" y="100"/>
                      <a:pt x="121" y="103"/>
                      <a:pt x="123" y="105"/>
                    </a:cubicBezTo>
                    <a:cubicBezTo>
                      <a:pt x="126" y="110"/>
                      <a:pt x="126" y="110"/>
                      <a:pt x="126" y="110"/>
                    </a:cubicBezTo>
                    <a:cubicBezTo>
                      <a:pt x="131" y="116"/>
                      <a:pt x="133" y="120"/>
                      <a:pt x="134" y="124"/>
                    </a:cubicBezTo>
                    <a:cubicBezTo>
                      <a:pt x="150" y="122"/>
                      <a:pt x="150" y="122"/>
                      <a:pt x="150" y="122"/>
                    </a:cubicBezTo>
                    <a:cubicBezTo>
                      <a:pt x="157" y="118"/>
                      <a:pt x="157" y="118"/>
                      <a:pt x="157" y="118"/>
                    </a:cubicBezTo>
                    <a:cubicBezTo>
                      <a:pt x="163" y="110"/>
                      <a:pt x="163" y="110"/>
                      <a:pt x="163" y="110"/>
                    </a:cubicBezTo>
                    <a:cubicBezTo>
                      <a:pt x="166" y="102"/>
                      <a:pt x="166" y="102"/>
                      <a:pt x="166" y="102"/>
                    </a:cubicBezTo>
                    <a:cubicBezTo>
                      <a:pt x="166" y="102"/>
                      <a:pt x="166" y="102"/>
                      <a:pt x="166" y="102"/>
                    </a:cubicBezTo>
                    <a:cubicBezTo>
                      <a:pt x="166" y="102"/>
                      <a:pt x="166" y="102"/>
                      <a:pt x="166" y="102"/>
                    </a:cubicBezTo>
                    <a:cubicBezTo>
                      <a:pt x="168" y="94"/>
                      <a:pt x="168" y="94"/>
                      <a:pt x="168" y="94"/>
                    </a:cubicBezTo>
                    <a:cubicBezTo>
                      <a:pt x="168" y="93"/>
                      <a:pt x="168" y="93"/>
                      <a:pt x="168" y="93"/>
                    </a:cubicBezTo>
                    <a:cubicBezTo>
                      <a:pt x="168" y="92"/>
                      <a:pt x="168" y="92"/>
                      <a:pt x="168" y="92"/>
                    </a:cubicBezTo>
                    <a:cubicBezTo>
                      <a:pt x="169" y="92"/>
                      <a:pt x="169" y="92"/>
                      <a:pt x="169" y="92"/>
                    </a:cubicBezTo>
                    <a:cubicBezTo>
                      <a:pt x="175" y="88"/>
                      <a:pt x="175" y="88"/>
                      <a:pt x="175" y="88"/>
                    </a:cubicBezTo>
                    <a:cubicBezTo>
                      <a:pt x="176" y="88"/>
                      <a:pt x="176" y="88"/>
                      <a:pt x="176" y="88"/>
                    </a:cubicBezTo>
                    <a:cubicBezTo>
                      <a:pt x="175" y="87"/>
                      <a:pt x="175" y="87"/>
                      <a:pt x="175" y="87"/>
                    </a:cubicBezTo>
                    <a:cubicBezTo>
                      <a:pt x="165" y="84"/>
                      <a:pt x="165" y="84"/>
                      <a:pt x="165" y="84"/>
                    </a:cubicBezTo>
                    <a:cubicBezTo>
                      <a:pt x="165" y="84"/>
                      <a:pt x="165" y="84"/>
                      <a:pt x="165" y="84"/>
                    </a:cubicBezTo>
                    <a:cubicBezTo>
                      <a:pt x="165" y="84"/>
                      <a:pt x="165" y="84"/>
                      <a:pt x="165" y="84"/>
                    </a:cubicBezTo>
                    <a:cubicBezTo>
                      <a:pt x="163" y="78"/>
                      <a:pt x="163" y="78"/>
                      <a:pt x="163" y="78"/>
                    </a:cubicBezTo>
                    <a:lnTo>
                      <a:pt x="162" y="76"/>
                    </a:lnTo>
                    <a:close/>
                  </a:path>
                </a:pathLst>
              </a:custGeom>
              <a:grpFill/>
              <a:ln>
                <a:noFill/>
              </a:ln>
            </p:spPr>
            <p:txBody>
              <a:bodyPr/>
              <a:lstStyle/>
              <a:p>
                <a:pPr>
                  <a:defRPr/>
                </a:pPr>
                <a:endParaRPr lang="zh-CN" altLang="en-US">
                  <a:solidFill>
                    <a:prstClr val="black"/>
                  </a:solidFill>
                  <a:latin typeface="Calibri"/>
                  <a:ea typeface="宋体"/>
                </a:endParaRPr>
              </a:p>
            </p:txBody>
          </p:sp>
          <p:sp>
            <p:nvSpPr>
              <p:cNvPr id="38" name="Freeform 34"/>
              <p:cNvSpPr/>
              <p:nvPr/>
            </p:nvSpPr>
            <p:spPr bwMode="auto">
              <a:xfrm>
                <a:off x="4395788" y="3461990"/>
                <a:ext cx="698500" cy="688975"/>
              </a:xfrm>
              <a:custGeom>
                <a:avLst/>
                <a:gdLst>
                  <a:gd name="T0" fmla="*/ 41 w 186"/>
                  <a:gd name="T1" fmla="*/ 60 h 183"/>
                  <a:gd name="T2" fmla="*/ 2 w 186"/>
                  <a:gd name="T3" fmla="*/ 81 h 183"/>
                  <a:gd name="T4" fmla="*/ 15 w 186"/>
                  <a:gd name="T5" fmla="*/ 111 h 183"/>
                  <a:gd name="T6" fmla="*/ 16 w 186"/>
                  <a:gd name="T7" fmla="*/ 111 h 183"/>
                  <a:gd name="T8" fmla="*/ 34 w 186"/>
                  <a:gd name="T9" fmla="*/ 143 h 183"/>
                  <a:gd name="T10" fmla="*/ 44 w 186"/>
                  <a:gd name="T11" fmla="*/ 145 h 183"/>
                  <a:gd name="T12" fmla="*/ 53 w 186"/>
                  <a:gd name="T13" fmla="*/ 150 h 183"/>
                  <a:gd name="T14" fmla="*/ 106 w 186"/>
                  <a:gd name="T15" fmla="*/ 155 h 183"/>
                  <a:gd name="T16" fmla="*/ 109 w 186"/>
                  <a:gd name="T17" fmla="*/ 173 h 183"/>
                  <a:gd name="T18" fmla="*/ 130 w 186"/>
                  <a:gd name="T19" fmla="*/ 171 h 183"/>
                  <a:gd name="T20" fmla="*/ 142 w 186"/>
                  <a:gd name="T21" fmla="*/ 183 h 183"/>
                  <a:gd name="T22" fmla="*/ 151 w 186"/>
                  <a:gd name="T23" fmla="*/ 174 h 183"/>
                  <a:gd name="T24" fmla="*/ 163 w 186"/>
                  <a:gd name="T25" fmla="*/ 175 h 183"/>
                  <a:gd name="T26" fmla="*/ 174 w 186"/>
                  <a:gd name="T27" fmla="*/ 165 h 183"/>
                  <a:gd name="T28" fmla="*/ 172 w 186"/>
                  <a:gd name="T29" fmla="*/ 163 h 183"/>
                  <a:gd name="T30" fmla="*/ 173 w 186"/>
                  <a:gd name="T31" fmla="*/ 153 h 183"/>
                  <a:gd name="T32" fmla="*/ 152 w 186"/>
                  <a:gd name="T33" fmla="*/ 147 h 183"/>
                  <a:gd name="T34" fmla="*/ 142 w 186"/>
                  <a:gd name="T35" fmla="*/ 131 h 183"/>
                  <a:gd name="T36" fmla="*/ 138 w 186"/>
                  <a:gd name="T37" fmla="*/ 118 h 183"/>
                  <a:gd name="T38" fmla="*/ 149 w 186"/>
                  <a:gd name="T39" fmla="*/ 113 h 183"/>
                  <a:gd name="T40" fmla="*/ 156 w 186"/>
                  <a:gd name="T41" fmla="*/ 102 h 183"/>
                  <a:gd name="T42" fmla="*/ 160 w 186"/>
                  <a:gd name="T43" fmla="*/ 98 h 183"/>
                  <a:gd name="T44" fmla="*/ 160 w 186"/>
                  <a:gd name="T45" fmla="*/ 81 h 183"/>
                  <a:gd name="T46" fmla="*/ 170 w 186"/>
                  <a:gd name="T47" fmla="*/ 83 h 183"/>
                  <a:gd name="T48" fmla="*/ 171 w 186"/>
                  <a:gd name="T49" fmla="*/ 84 h 183"/>
                  <a:gd name="T50" fmla="*/ 186 w 186"/>
                  <a:gd name="T51" fmla="*/ 81 h 183"/>
                  <a:gd name="T52" fmla="*/ 169 w 186"/>
                  <a:gd name="T53" fmla="*/ 68 h 183"/>
                  <a:gd name="T54" fmla="*/ 152 w 186"/>
                  <a:gd name="T55" fmla="*/ 63 h 183"/>
                  <a:gd name="T56" fmla="*/ 152 w 186"/>
                  <a:gd name="T57" fmla="*/ 63 h 183"/>
                  <a:gd name="T58" fmla="*/ 131 w 186"/>
                  <a:gd name="T59" fmla="*/ 48 h 183"/>
                  <a:gd name="T60" fmla="*/ 148 w 186"/>
                  <a:gd name="T61" fmla="*/ 29 h 183"/>
                  <a:gd name="T62" fmla="*/ 142 w 186"/>
                  <a:gd name="T63" fmla="*/ 9 h 183"/>
                  <a:gd name="T64" fmla="*/ 114 w 186"/>
                  <a:gd name="T65" fmla="*/ 14 h 183"/>
                  <a:gd name="T66" fmla="*/ 101 w 186"/>
                  <a:gd name="T67" fmla="*/ 7 h 183"/>
                  <a:gd name="T68" fmla="*/ 96 w 186"/>
                  <a:gd name="T69" fmla="*/ 5 h 183"/>
                  <a:gd name="T70" fmla="*/ 95 w 186"/>
                  <a:gd name="T71" fmla="*/ 3 h 183"/>
                  <a:gd name="T72" fmla="*/ 95 w 186"/>
                  <a:gd name="T73" fmla="*/ 3 h 183"/>
                  <a:gd name="T74" fmla="*/ 94 w 186"/>
                  <a:gd name="T75" fmla="*/ 1 h 183"/>
                  <a:gd name="T76" fmla="*/ 94 w 186"/>
                  <a:gd name="T77" fmla="*/ 0 h 183"/>
                  <a:gd name="T78" fmla="*/ 93 w 186"/>
                  <a:gd name="T79" fmla="*/ 11 h 183"/>
                  <a:gd name="T80" fmla="*/ 92 w 186"/>
                  <a:gd name="T81" fmla="*/ 18 h 183"/>
                  <a:gd name="T82" fmla="*/ 93 w 186"/>
                  <a:gd name="T83" fmla="*/ 34 h 183"/>
                  <a:gd name="T84" fmla="*/ 92 w 186"/>
                  <a:gd name="T85" fmla="*/ 35 h 183"/>
                  <a:gd name="T86" fmla="*/ 87 w 186"/>
                  <a:gd name="T87" fmla="*/ 48 h 183"/>
                  <a:gd name="T88" fmla="*/ 67 w 186"/>
                  <a:gd name="T89" fmla="*/ 55 h 183"/>
                  <a:gd name="T90" fmla="*/ 42 w 186"/>
                  <a:gd name="T91" fmla="*/ 6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183">
                    <a:moveTo>
                      <a:pt x="42" y="60"/>
                    </a:moveTo>
                    <a:cubicBezTo>
                      <a:pt x="41" y="60"/>
                      <a:pt x="41" y="60"/>
                      <a:pt x="41" y="60"/>
                    </a:cubicBezTo>
                    <a:cubicBezTo>
                      <a:pt x="11" y="73"/>
                      <a:pt x="11" y="73"/>
                      <a:pt x="11" y="73"/>
                    </a:cubicBezTo>
                    <a:cubicBezTo>
                      <a:pt x="2" y="81"/>
                      <a:pt x="2" y="81"/>
                      <a:pt x="2" y="81"/>
                    </a:cubicBezTo>
                    <a:cubicBezTo>
                      <a:pt x="0" y="95"/>
                      <a:pt x="2" y="103"/>
                      <a:pt x="6" y="105"/>
                    </a:cubicBezTo>
                    <a:cubicBezTo>
                      <a:pt x="15" y="111"/>
                      <a:pt x="15" y="111"/>
                      <a:pt x="15" y="111"/>
                    </a:cubicBezTo>
                    <a:cubicBezTo>
                      <a:pt x="16" y="111"/>
                      <a:pt x="16" y="111"/>
                      <a:pt x="16" y="111"/>
                    </a:cubicBezTo>
                    <a:cubicBezTo>
                      <a:pt x="16" y="111"/>
                      <a:pt x="16" y="111"/>
                      <a:pt x="16" y="111"/>
                    </a:cubicBezTo>
                    <a:cubicBezTo>
                      <a:pt x="18" y="126"/>
                      <a:pt x="18" y="126"/>
                      <a:pt x="18" y="126"/>
                    </a:cubicBezTo>
                    <a:cubicBezTo>
                      <a:pt x="26" y="136"/>
                      <a:pt x="31" y="141"/>
                      <a:pt x="34" y="143"/>
                    </a:cubicBezTo>
                    <a:cubicBezTo>
                      <a:pt x="42" y="145"/>
                      <a:pt x="42" y="145"/>
                      <a:pt x="42" y="145"/>
                    </a:cubicBezTo>
                    <a:cubicBezTo>
                      <a:pt x="44" y="145"/>
                      <a:pt x="44" y="145"/>
                      <a:pt x="44" y="145"/>
                    </a:cubicBezTo>
                    <a:cubicBezTo>
                      <a:pt x="44" y="145"/>
                      <a:pt x="44" y="145"/>
                      <a:pt x="44" y="145"/>
                    </a:cubicBezTo>
                    <a:cubicBezTo>
                      <a:pt x="45" y="147"/>
                      <a:pt x="48" y="149"/>
                      <a:pt x="53" y="150"/>
                    </a:cubicBezTo>
                    <a:cubicBezTo>
                      <a:pt x="77" y="151"/>
                      <a:pt x="77" y="151"/>
                      <a:pt x="77" y="151"/>
                    </a:cubicBezTo>
                    <a:cubicBezTo>
                      <a:pt x="94" y="151"/>
                      <a:pt x="104" y="153"/>
                      <a:pt x="106" y="155"/>
                    </a:cubicBezTo>
                    <a:cubicBezTo>
                      <a:pt x="108" y="156"/>
                      <a:pt x="109" y="160"/>
                      <a:pt x="108" y="166"/>
                    </a:cubicBezTo>
                    <a:cubicBezTo>
                      <a:pt x="108" y="170"/>
                      <a:pt x="108" y="173"/>
                      <a:pt x="109" y="173"/>
                    </a:cubicBezTo>
                    <a:cubicBezTo>
                      <a:pt x="118" y="171"/>
                      <a:pt x="118" y="171"/>
                      <a:pt x="118" y="171"/>
                    </a:cubicBezTo>
                    <a:cubicBezTo>
                      <a:pt x="124" y="169"/>
                      <a:pt x="128" y="169"/>
                      <a:pt x="130" y="171"/>
                    </a:cubicBezTo>
                    <a:cubicBezTo>
                      <a:pt x="134" y="175"/>
                      <a:pt x="134" y="175"/>
                      <a:pt x="134" y="175"/>
                    </a:cubicBezTo>
                    <a:cubicBezTo>
                      <a:pt x="138" y="181"/>
                      <a:pt x="142" y="183"/>
                      <a:pt x="142" y="183"/>
                    </a:cubicBezTo>
                    <a:cubicBezTo>
                      <a:pt x="145" y="182"/>
                      <a:pt x="148" y="179"/>
                      <a:pt x="150" y="175"/>
                    </a:cubicBezTo>
                    <a:cubicBezTo>
                      <a:pt x="151" y="174"/>
                      <a:pt x="151" y="174"/>
                      <a:pt x="151" y="174"/>
                    </a:cubicBezTo>
                    <a:cubicBezTo>
                      <a:pt x="158" y="179"/>
                      <a:pt x="158" y="179"/>
                      <a:pt x="158" y="179"/>
                    </a:cubicBezTo>
                    <a:cubicBezTo>
                      <a:pt x="163" y="175"/>
                      <a:pt x="163" y="175"/>
                      <a:pt x="163" y="175"/>
                    </a:cubicBezTo>
                    <a:cubicBezTo>
                      <a:pt x="164" y="169"/>
                      <a:pt x="167" y="167"/>
                      <a:pt x="172" y="166"/>
                    </a:cubicBezTo>
                    <a:cubicBezTo>
                      <a:pt x="174" y="165"/>
                      <a:pt x="174" y="165"/>
                      <a:pt x="174" y="165"/>
                    </a:cubicBezTo>
                    <a:cubicBezTo>
                      <a:pt x="173" y="164"/>
                      <a:pt x="173" y="164"/>
                      <a:pt x="173" y="164"/>
                    </a:cubicBezTo>
                    <a:cubicBezTo>
                      <a:pt x="172" y="163"/>
                      <a:pt x="172" y="163"/>
                      <a:pt x="172" y="163"/>
                    </a:cubicBezTo>
                    <a:cubicBezTo>
                      <a:pt x="172" y="163"/>
                      <a:pt x="172" y="163"/>
                      <a:pt x="172" y="163"/>
                    </a:cubicBezTo>
                    <a:cubicBezTo>
                      <a:pt x="173" y="153"/>
                      <a:pt x="173" y="153"/>
                      <a:pt x="173" y="153"/>
                    </a:cubicBezTo>
                    <a:cubicBezTo>
                      <a:pt x="170" y="148"/>
                      <a:pt x="166" y="146"/>
                      <a:pt x="161" y="147"/>
                    </a:cubicBezTo>
                    <a:cubicBezTo>
                      <a:pt x="157" y="148"/>
                      <a:pt x="154" y="148"/>
                      <a:pt x="152" y="147"/>
                    </a:cubicBezTo>
                    <a:cubicBezTo>
                      <a:pt x="152" y="145"/>
                      <a:pt x="152" y="145"/>
                      <a:pt x="152" y="143"/>
                    </a:cubicBezTo>
                    <a:cubicBezTo>
                      <a:pt x="149" y="138"/>
                      <a:pt x="146" y="134"/>
                      <a:pt x="142" y="131"/>
                    </a:cubicBezTo>
                    <a:cubicBezTo>
                      <a:pt x="138" y="127"/>
                      <a:pt x="136" y="123"/>
                      <a:pt x="138" y="119"/>
                    </a:cubicBezTo>
                    <a:cubicBezTo>
                      <a:pt x="138" y="118"/>
                      <a:pt x="138" y="118"/>
                      <a:pt x="138" y="118"/>
                    </a:cubicBezTo>
                    <a:cubicBezTo>
                      <a:pt x="150" y="120"/>
                      <a:pt x="150" y="120"/>
                      <a:pt x="150" y="120"/>
                    </a:cubicBezTo>
                    <a:cubicBezTo>
                      <a:pt x="149" y="113"/>
                      <a:pt x="149" y="113"/>
                      <a:pt x="149" y="113"/>
                    </a:cubicBezTo>
                    <a:cubicBezTo>
                      <a:pt x="148" y="109"/>
                      <a:pt x="149" y="107"/>
                      <a:pt x="151" y="105"/>
                    </a:cubicBezTo>
                    <a:cubicBezTo>
                      <a:pt x="152" y="103"/>
                      <a:pt x="154" y="102"/>
                      <a:pt x="156" y="102"/>
                    </a:cubicBezTo>
                    <a:cubicBezTo>
                      <a:pt x="160" y="100"/>
                      <a:pt x="160" y="100"/>
                      <a:pt x="160" y="100"/>
                    </a:cubicBezTo>
                    <a:cubicBezTo>
                      <a:pt x="160" y="98"/>
                      <a:pt x="160" y="98"/>
                      <a:pt x="160" y="98"/>
                    </a:cubicBezTo>
                    <a:cubicBezTo>
                      <a:pt x="157" y="91"/>
                      <a:pt x="156" y="85"/>
                      <a:pt x="157" y="83"/>
                    </a:cubicBezTo>
                    <a:cubicBezTo>
                      <a:pt x="160" y="81"/>
                      <a:pt x="160" y="81"/>
                      <a:pt x="160" y="81"/>
                    </a:cubicBezTo>
                    <a:cubicBezTo>
                      <a:pt x="161" y="80"/>
                      <a:pt x="165" y="81"/>
                      <a:pt x="170" y="83"/>
                    </a:cubicBezTo>
                    <a:cubicBezTo>
                      <a:pt x="170" y="83"/>
                      <a:pt x="170" y="83"/>
                      <a:pt x="170" y="83"/>
                    </a:cubicBezTo>
                    <a:cubicBezTo>
                      <a:pt x="171" y="83"/>
                      <a:pt x="171" y="83"/>
                      <a:pt x="171" y="83"/>
                    </a:cubicBezTo>
                    <a:cubicBezTo>
                      <a:pt x="171" y="84"/>
                      <a:pt x="171" y="84"/>
                      <a:pt x="171" y="84"/>
                    </a:cubicBezTo>
                    <a:cubicBezTo>
                      <a:pt x="175" y="89"/>
                      <a:pt x="178" y="93"/>
                      <a:pt x="179" y="93"/>
                    </a:cubicBezTo>
                    <a:cubicBezTo>
                      <a:pt x="186" y="81"/>
                      <a:pt x="186" y="81"/>
                      <a:pt x="186" y="81"/>
                    </a:cubicBezTo>
                    <a:cubicBezTo>
                      <a:pt x="180" y="73"/>
                      <a:pt x="176" y="67"/>
                      <a:pt x="175" y="64"/>
                    </a:cubicBezTo>
                    <a:cubicBezTo>
                      <a:pt x="169" y="68"/>
                      <a:pt x="169" y="68"/>
                      <a:pt x="169" y="68"/>
                    </a:cubicBezTo>
                    <a:cubicBezTo>
                      <a:pt x="168" y="67"/>
                      <a:pt x="168" y="67"/>
                      <a:pt x="168" y="67"/>
                    </a:cubicBezTo>
                    <a:cubicBezTo>
                      <a:pt x="152" y="63"/>
                      <a:pt x="152" y="63"/>
                      <a:pt x="152" y="63"/>
                    </a:cubicBezTo>
                    <a:cubicBezTo>
                      <a:pt x="152" y="63"/>
                      <a:pt x="152" y="63"/>
                      <a:pt x="152" y="63"/>
                    </a:cubicBezTo>
                    <a:cubicBezTo>
                      <a:pt x="152" y="63"/>
                      <a:pt x="152" y="63"/>
                      <a:pt x="152" y="63"/>
                    </a:cubicBezTo>
                    <a:cubicBezTo>
                      <a:pt x="145" y="60"/>
                      <a:pt x="141" y="56"/>
                      <a:pt x="140" y="53"/>
                    </a:cubicBezTo>
                    <a:cubicBezTo>
                      <a:pt x="131" y="48"/>
                      <a:pt x="131" y="48"/>
                      <a:pt x="131" y="48"/>
                    </a:cubicBezTo>
                    <a:cubicBezTo>
                      <a:pt x="131" y="39"/>
                      <a:pt x="131" y="39"/>
                      <a:pt x="131" y="39"/>
                    </a:cubicBezTo>
                    <a:cubicBezTo>
                      <a:pt x="148" y="29"/>
                      <a:pt x="148" y="29"/>
                      <a:pt x="148" y="29"/>
                    </a:cubicBezTo>
                    <a:cubicBezTo>
                      <a:pt x="148" y="24"/>
                      <a:pt x="146" y="19"/>
                      <a:pt x="144" y="15"/>
                    </a:cubicBezTo>
                    <a:cubicBezTo>
                      <a:pt x="142" y="9"/>
                      <a:pt x="142" y="9"/>
                      <a:pt x="142" y="9"/>
                    </a:cubicBezTo>
                    <a:cubicBezTo>
                      <a:pt x="130" y="11"/>
                      <a:pt x="130" y="11"/>
                      <a:pt x="130" y="11"/>
                    </a:cubicBezTo>
                    <a:cubicBezTo>
                      <a:pt x="124" y="13"/>
                      <a:pt x="119" y="14"/>
                      <a:pt x="114" y="14"/>
                    </a:cubicBezTo>
                    <a:cubicBezTo>
                      <a:pt x="101" y="11"/>
                      <a:pt x="101" y="11"/>
                      <a:pt x="101" y="11"/>
                    </a:cubicBezTo>
                    <a:cubicBezTo>
                      <a:pt x="101" y="7"/>
                      <a:pt x="101" y="7"/>
                      <a:pt x="101" y="7"/>
                    </a:cubicBezTo>
                    <a:cubicBezTo>
                      <a:pt x="99" y="7"/>
                      <a:pt x="99" y="7"/>
                      <a:pt x="99" y="7"/>
                    </a:cubicBezTo>
                    <a:cubicBezTo>
                      <a:pt x="96" y="5"/>
                      <a:pt x="96" y="5"/>
                      <a:pt x="96" y="5"/>
                    </a:cubicBezTo>
                    <a:cubicBezTo>
                      <a:pt x="95" y="3"/>
                      <a:pt x="95" y="3"/>
                      <a:pt x="95" y="3"/>
                    </a:cubicBezTo>
                    <a:cubicBezTo>
                      <a:pt x="95" y="3"/>
                      <a:pt x="95" y="3"/>
                      <a:pt x="95" y="3"/>
                    </a:cubicBezTo>
                    <a:cubicBezTo>
                      <a:pt x="95" y="3"/>
                      <a:pt x="95" y="3"/>
                      <a:pt x="95" y="3"/>
                    </a:cubicBezTo>
                    <a:cubicBezTo>
                      <a:pt x="95" y="3"/>
                      <a:pt x="95" y="3"/>
                      <a:pt x="95" y="3"/>
                    </a:cubicBezTo>
                    <a:cubicBezTo>
                      <a:pt x="95" y="3"/>
                      <a:pt x="95" y="3"/>
                      <a:pt x="95" y="3"/>
                    </a:cubicBezTo>
                    <a:cubicBezTo>
                      <a:pt x="94" y="1"/>
                      <a:pt x="94" y="1"/>
                      <a:pt x="94" y="1"/>
                    </a:cubicBezTo>
                    <a:cubicBezTo>
                      <a:pt x="94" y="1"/>
                      <a:pt x="94" y="1"/>
                      <a:pt x="94" y="1"/>
                    </a:cubicBezTo>
                    <a:cubicBezTo>
                      <a:pt x="94" y="0"/>
                      <a:pt x="94" y="0"/>
                      <a:pt x="94" y="0"/>
                    </a:cubicBezTo>
                    <a:cubicBezTo>
                      <a:pt x="94" y="0"/>
                      <a:pt x="94" y="0"/>
                      <a:pt x="94" y="0"/>
                    </a:cubicBezTo>
                    <a:cubicBezTo>
                      <a:pt x="93" y="11"/>
                      <a:pt x="93" y="11"/>
                      <a:pt x="93" y="11"/>
                    </a:cubicBezTo>
                    <a:cubicBezTo>
                      <a:pt x="92" y="14"/>
                      <a:pt x="92" y="14"/>
                      <a:pt x="92" y="14"/>
                    </a:cubicBezTo>
                    <a:cubicBezTo>
                      <a:pt x="92" y="16"/>
                      <a:pt x="91" y="17"/>
                      <a:pt x="92" y="18"/>
                    </a:cubicBezTo>
                    <a:cubicBezTo>
                      <a:pt x="94" y="21"/>
                      <a:pt x="93" y="24"/>
                      <a:pt x="91" y="27"/>
                    </a:cubicBezTo>
                    <a:cubicBezTo>
                      <a:pt x="93" y="34"/>
                      <a:pt x="93" y="34"/>
                      <a:pt x="93" y="34"/>
                    </a:cubicBezTo>
                    <a:cubicBezTo>
                      <a:pt x="92" y="34"/>
                      <a:pt x="92" y="34"/>
                      <a:pt x="92" y="34"/>
                    </a:cubicBezTo>
                    <a:cubicBezTo>
                      <a:pt x="92" y="35"/>
                      <a:pt x="92" y="35"/>
                      <a:pt x="92" y="35"/>
                    </a:cubicBezTo>
                    <a:cubicBezTo>
                      <a:pt x="87" y="39"/>
                      <a:pt x="87" y="39"/>
                      <a:pt x="87" y="39"/>
                    </a:cubicBezTo>
                    <a:cubicBezTo>
                      <a:pt x="87" y="48"/>
                      <a:pt x="87" y="48"/>
                      <a:pt x="87" y="48"/>
                    </a:cubicBezTo>
                    <a:cubicBezTo>
                      <a:pt x="86" y="49"/>
                      <a:pt x="86" y="49"/>
                      <a:pt x="86" y="49"/>
                    </a:cubicBezTo>
                    <a:cubicBezTo>
                      <a:pt x="77" y="53"/>
                      <a:pt x="71" y="55"/>
                      <a:pt x="67" y="55"/>
                    </a:cubicBezTo>
                    <a:cubicBezTo>
                      <a:pt x="50" y="53"/>
                      <a:pt x="50" y="53"/>
                      <a:pt x="50" y="53"/>
                    </a:cubicBezTo>
                    <a:cubicBezTo>
                      <a:pt x="42" y="60"/>
                      <a:pt x="42" y="60"/>
                      <a:pt x="42" y="60"/>
                    </a:cubicBezTo>
                    <a:close/>
                  </a:path>
                </a:pathLst>
              </a:custGeom>
              <a:grpFill/>
              <a:ln>
                <a:noFill/>
              </a:ln>
            </p:spPr>
            <p:txBody>
              <a:bodyPr/>
              <a:lstStyle/>
              <a:p>
                <a:pPr>
                  <a:defRPr/>
                </a:pPr>
                <a:endParaRPr lang="zh-CN" altLang="en-US">
                  <a:solidFill>
                    <a:prstClr val="black"/>
                  </a:solidFill>
                  <a:latin typeface="Calibri"/>
                  <a:ea typeface="宋体"/>
                </a:endParaRPr>
              </a:p>
            </p:txBody>
          </p:sp>
          <p:sp>
            <p:nvSpPr>
              <p:cNvPr id="39" name="Freeform 35"/>
              <p:cNvSpPr/>
              <p:nvPr/>
            </p:nvSpPr>
            <p:spPr bwMode="auto">
              <a:xfrm>
                <a:off x="5707063" y="4932015"/>
                <a:ext cx="198438" cy="481013"/>
              </a:xfrm>
              <a:custGeom>
                <a:avLst/>
                <a:gdLst>
                  <a:gd name="T0" fmla="*/ 40 w 53"/>
                  <a:gd name="T1" fmla="*/ 0 h 128"/>
                  <a:gd name="T2" fmla="*/ 12 w 53"/>
                  <a:gd name="T3" fmla="*/ 35 h 128"/>
                  <a:gd name="T4" fmla="*/ 0 w 53"/>
                  <a:gd name="T5" fmla="*/ 54 h 128"/>
                  <a:gd name="T6" fmla="*/ 3 w 53"/>
                  <a:gd name="T7" fmla="*/ 76 h 128"/>
                  <a:gd name="T8" fmla="*/ 3 w 53"/>
                  <a:gd name="T9" fmla="*/ 77 h 128"/>
                  <a:gd name="T10" fmla="*/ 3 w 53"/>
                  <a:gd name="T11" fmla="*/ 77 h 128"/>
                  <a:gd name="T12" fmla="*/ 1 w 53"/>
                  <a:gd name="T13" fmla="*/ 92 h 128"/>
                  <a:gd name="T14" fmla="*/ 2 w 53"/>
                  <a:gd name="T15" fmla="*/ 101 h 128"/>
                  <a:gd name="T16" fmla="*/ 18 w 53"/>
                  <a:gd name="T17" fmla="*/ 112 h 128"/>
                  <a:gd name="T18" fmla="*/ 18 w 53"/>
                  <a:gd name="T19" fmla="*/ 112 h 128"/>
                  <a:gd name="T20" fmla="*/ 19 w 53"/>
                  <a:gd name="T21" fmla="*/ 112 h 128"/>
                  <a:gd name="T22" fmla="*/ 19 w 53"/>
                  <a:gd name="T23" fmla="*/ 113 h 128"/>
                  <a:gd name="T24" fmla="*/ 19 w 53"/>
                  <a:gd name="T25" fmla="*/ 113 h 128"/>
                  <a:gd name="T26" fmla="*/ 25 w 53"/>
                  <a:gd name="T27" fmla="*/ 124 h 128"/>
                  <a:gd name="T28" fmla="*/ 31 w 53"/>
                  <a:gd name="T29" fmla="*/ 128 h 128"/>
                  <a:gd name="T30" fmla="*/ 33 w 53"/>
                  <a:gd name="T31" fmla="*/ 102 h 128"/>
                  <a:gd name="T32" fmla="*/ 33 w 53"/>
                  <a:gd name="T33" fmla="*/ 101 h 128"/>
                  <a:gd name="T34" fmla="*/ 45 w 53"/>
                  <a:gd name="T35" fmla="*/ 73 h 128"/>
                  <a:gd name="T36" fmla="*/ 49 w 53"/>
                  <a:gd name="T37" fmla="*/ 40 h 128"/>
                  <a:gd name="T38" fmla="*/ 49 w 53"/>
                  <a:gd name="T39" fmla="*/ 39 h 128"/>
                  <a:gd name="T40" fmla="*/ 49 w 53"/>
                  <a:gd name="T41" fmla="*/ 39 h 128"/>
                  <a:gd name="T42" fmla="*/ 53 w 53"/>
                  <a:gd name="T43" fmla="*/ 30 h 128"/>
                  <a:gd name="T44" fmla="*/ 50 w 53"/>
                  <a:gd name="T45" fmla="*/ 22 h 128"/>
                  <a:gd name="T46" fmla="*/ 50 w 53"/>
                  <a:gd name="T47" fmla="*/ 22 h 128"/>
                  <a:gd name="T48" fmla="*/ 49 w 53"/>
                  <a:gd name="T49" fmla="*/ 22 h 128"/>
                  <a:gd name="T50" fmla="*/ 49 w 53"/>
                  <a:gd name="T51" fmla="*/ 12 h 128"/>
                  <a:gd name="T52" fmla="*/ 49 w 53"/>
                  <a:gd name="T53" fmla="*/ 11 h 128"/>
                  <a:gd name="T54" fmla="*/ 49 w 53"/>
                  <a:gd name="T55" fmla="*/ 11 h 128"/>
                  <a:gd name="T56" fmla="*/ 51 w 53"/>
                  <a:gd name="T57" fmla="*/ 8 h 128"/>
                  <a:gd name="T58" fmla="*/ 53 w 53"/>
                  <a:gd name="T59" fmla="*/ 6 h 128"/>
                  <a:gd name="T60" fmla="*/ 40 w 53"/>
                  <a:gd name="T6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 h="128">
                    <a:moveTo>
                      <a:pt x="40" y="0"/>
                    </a:moveTo>
                    <a:cubicBezTo>
                      <a:pt x="27" y="9"/>
                      <a:pt x="18" y="21"/>
                      <a:pt x="12" y="35"/>
                    </a:cubicBezTo>
                    <a:cubicBezTo>
                      <a:pt x="7" y="47"/>
                      <a:pt x="3" y="53"/>
                      <a:pt x="0" y="54"/>
                    </a:cubicBezTo>
                    <a:cubicBezTo>
                      <a:pt x="3" y="76"/>
                      <a:pt x="3" y="76"/>
                      <a:pt x="3" y="76"/>
                    </a:cubicBezTo>
                    <a:cubicBezTo>
                      <a:pt x="3" y="77"/>
                      <a:pt x="3" y="77"/>
                      <a:pt x="3" y="77"/>
                    </a:cubicBezTo>
                    <a:cubicBezTo>
                      <a:pt x="3" y="77"/>
                      <a:pt x="3" y="77"/>
                      <a:pt x="3" y="77"/>
                    </a:cubicBezTo>
                    <a:cubicBezTo>
                      <a:pt x="1" y="92"/>
                      <a:pt x="1" y="92"/>
                      <a:pt x="1" y="92"/>
                    </a:cubicBezTo>
                    <a:cubicBezTo>
                      <a:pt x="0" y="97"/>
                      <a:pt x="1" y="100"/>
                      <a:pt x="2" y="101"/>
                    </a:cubicBezTo>
                    <a:cubicBezTo>
                      <a:pt x="18" y="112"/>
                      <a:pt x="18" y="112"/>
                      <a:pt x="18" y="112"/>
                    </a:cubicBezTo>
                    <a:cubicBezTo>
                      <a:pt x="18" y="112"/>
                      <a:pt x="18" y="112"/>
                      <a:pt x="18" y="112"/>
                    </a:cubicBezTo>
                    <a:cubicBezTo>
                      <a:pt x="19" y="112"/>
                      <a:pt x="19" y="112"/>
                      <a:pt x="19" y="112"/>
                    </a:cubicBezTo>
                    <a:cubicBezTo>
                      <a:pt x="19" y="113"/>
                      <a:pt x="19" y="113"/>
                      <a:pt x="19" y="113"/>
                    </a:cubicBezTo>
                    <a:cubicBezTo>
                      <a:pt x="19" y="113"/>
                      <a:pt x="19" y="113"/>
                      <a:pt x="19" y="113"/>
                    </a:cubicBezTo>
                    <a:cubicBezTo>
                      <a:pt x="20" y="116"/>
                      <a:pt x="22" y="120"/>
                      <a:pt x="25" y="124"/>
                    </a:cubicBezTo>
                    <a:cubicBezTo>
                      <a:pt x="27" y="126"/>
                      <a:pt x="29" y="127"/>
                      <a:pt x="31" y="128"/>
                    </a:cubicBezTo>
                    <a:cubicBezTo>
                      <a:pt x="33" y="102"/>
                      <a:pt x="33" y="102"/>
                      <a:pt x="33" y="102"/>
                    </a:cubicBezTo>
                    <a:cubicBezTo>
                      <a:pt x="33" y="101"/>
                      <a:pt x="33" y="101"/>
                      <a:pt x="33" y="101"/>
                    </a:cubicBezTo>
                    <a:cubicBezTo>
                      <a:pt x="45" y="73"/>
                      <a:pt x="45" y="73"/>
                      <a:pt x="45" y="73"/>
                    </a:cubicBezTo>
                    <a:cubicBezTo>
                      <a:pt x="49" y="40"/>
                      <a:pt x="49" y="40"/>
                      <a:pt x="49" y="40"/>
                    </a:cubicBezTo>
                    <a:cubicBezTo>
                      <a:pt x="49" y="39"/>
                      <a:pt x="49" y="39"/>
                      <a:pt x="49" y="39"/>
                    </a:cubicBezTo>
                    <a:cubicBezTo>
                      <a:pt x="49" y="39"/>
                      <a:pt x="49" y="39"/>
                      <a:pt x="49" y="39"/>
                    </a:cubicBezTo>
                    <a:cubicBezTo>
                      <a:pt x="53" y="30"/>
                      <a:pt x="53" y="30"/>
                      <a:pt x="53" y="30"/>
                    </a:cubicBezTo>
                    <a:cubicBezTo>
                      <a:pt x="50" y="22"/>
                      <a:pt x="50" y="22"/>
                      <a:pt x="50" y="22"/>
                    </a:cubicBezTo>
                    <a:cubicBezTo>
                      <a:pt x="50" y="22"/>
                      <a:pt x="50" y="22"/>
                      <a:pt x="50" y="22"/>
                    </a:cubicBezTo>
                    <a:cubicBezTo>
                      <a:pt x="49" y="22"/>
                      <a:pt x="49" y="22"/>
                      <a:pt x="49" y="22"/>
                    </a:cubicBezTo>
                    <a:cubicBezTo>
                      <a:pt x="49" y="12"/>
                      <a:pt x="49" y="12"/>
                      <a:pt x="49" y="12"/>
                    </a:cubicBezTo>
                    <a:cubicBezTo>
                      <a:pt x="49" y="11"/>
                      <a:pt x="49" y="11"/>
                      <a:pt x="49" y="11"/>
                    </a:cubicBezTo>
                    <a:cubicBezTo>
                      <a:pt x="49" y="11"/>
                      <a:pt x="49" y="11"/>
                      <a:pt x="49" y="11"/>
                    </a:cubicBezTo>
                    <a:cubicBezTo>
                      <a:pt x="51" y="8"/>
                      <a:pt x="51" y="8"/>
                      <a:pt x="51" y="8"/>
                    </a:cubicBezTo>
                    <a:cubicBezTo>
                      <a:pt x="53" y="6"/>
                      <a:pt x="53" y="6"/>
                      <a:pt x="53" y="6"/>
                    </a:cubicBezTo>
                    <a:lnTo>
                      <a:pt x="40" y="0"/>
                    </a:lnTo>
                    <a:close/>
                  </a:path>
                </a:pathLst>
              </a:custGeom>
              <a:grpFill/>
              <a:ln>
                <a:noFill/>
              </a:ln>
            </p:spPr>
            <p:txBody>
              <a:bodyPr/>
              <a:lstStyle/>
              <a:p>
                <a:pPr>
                  <a:defRPr/>
                </a:pPr>
                <a:endParaRPr lang="zh-CN" altLang="en-US">
                  <a:solidFill>
                    <a:prstClr val="black"/>
                  </a:solidFill>
                  <a:latin typeface="Calibri"/>
                  <a:ea typeface="宋体"/>
                </a:endParaRPr>
              </a:p>
            </p:txBody>
          </p:sp>
          <p:sp>
            <p:nvSpPr>
              <p:cNvPr id="40" name="Freeform 36"/>
              <p:cNvSpPr/>
              <p:nvPr/>
            </p:nvSpPr>
            <p:spPr bwMode="auto">
              <a:xfrm>
                <a:off x="4237038" y="5784502"/>
                <a:ext cx="309563" cy="263525"/>
              </a:xfrm>
              <a:custGeom>
                <a:avLst/>
                <a:gdLst>
                  <a:gd name="T0" fmla="*/ 37 w 82"/>
                  <a:gd name="T1" fmla="*/ 7 h 70"/>
                  <a:gd name="T2" fmla="*/ 36 w 82"/>
                  <a:gd name="T3" fmla="*/ 9 h 70"/>
                  <a:gd name="T4" fmla="*/ 36 w 82"/>
                  <a:gd name="T5" fmla="*/ 9 h 70"/>
                  <a:gd name="T6" fmla="*/ 35 w 82"/>
                  <a:gd name="T7" fmla="*/ 10 h 70"/>
                  <a:gd name="T8" fmla="*/ 19 w 82"/>
                  <a:gd name="T9" fmla="*/ 14 h 70"/>
                  <a:gd name="T10" fmla="*/ 20 w 82"/>
                  <a:gd name="T11" fmla="*/ 16 h 70"/>
                  <a:gd name="T12" fmla="*/ 25 w 82"/>
                  <a:gd name="T13" fmla="*/ 22 h 70"/>
                  <a:gd name="T14" fmla="*/ 23 w 82"/>
                  <a:gd name="T15" fmla="*/ 23 h 70"/>
                  <a:gd name="T16" fmla="*/ 16 w 82"/>
                  <a:gd name="T17" fmla="*/ 27 h 70"/>
                  <a:gd name="T18" fmla="*/ 4 w 82"/>
                  <a:gd name="T19" fmla="*/ 36 h 70"/>
                  <a:gd name="T20" fmla="*/ 6 w 82"/>
                  <a:gd name="T21" fmla="*/ 63 h 70"/>
                  <a:gd name="T22" fmla="*/ 18 w 82"/>
                  <a:gd name="T23" fmla="*/ 64 h 70"/>
                  <a:gd name="T24" fmla="*/ 19 w 82"/>
                  <a:gd name="T25" fmla="*/ 64 h 70"/>
                  <a:gd name="T26" fmla="*/ 19 w 82"/>
                  <a:gd name="T27" fmla="*/ 64 h 70"/>
                  <a:gd name="T28" fmla="*/ 31 w 82"/>
                  <a:gd name="T29" fmla="*/ 70 h 70"/>
                  <a:gd name="T30" fmla="*/ 44 w 82"/>
                  <a:gd name="T31" fmla="*/ 68 h 70"/>
                  <a:gd name="T32" fmla="*/ 62 w 82"/>
                  <a:gd name="T33" fmla="*/ 53 h 70"/>
                  <a:gd name="T34" fmla="*/ 63 w 82"/>
                  <a:gd name="T35" fmla="*/ 53 h 70"/>
                  <a:gd name="T36" fmla="*/ 64 w 82"/>
                  <a:gd name="T37" fmla="*/ 52 h 70"/>
                  <a:gd name="T38" fmla="*/ 69 w 82"/>
                  <a:gd name="T39" fmla="*/ 50 h 70"/>
                  <a:gd name="T40" fmla="*/ 68 w 82"/>
                  <a:gd name="T41" fmla="*/ 33 h 70"/>
                  <a:gd name="T42" fmla="*/ 68 w 82"/>
                  <a:gd name="T43" fmla="*/ 33 h 70"/>
                  <a:gd name="T44" fmla="*/ 75 w 82"/>
                  <a:gd name="T45" fmla="*/ 22 h 70"/>
                  <a:gd name="T46" fmla="*/ 75 w 82"/>
                  <a:gd name="T47" fmla="*/ 22 h 70"/>
                  <a:gd name="T48" fmla="*/ 75 w 82"/>
                  <a:gd name="T49" fmla="*/ 22 h 70"/>
                  <a:gd name="T50" fmla="*/ 81 w 82"/>
                  <a:gd name="T51" fmla="*/ 17 h 70"/>
                  <a:gd name="T52" fmla="*/ 79 w 82"/>
                  <a:gd name="T53" fmla="*/ 5 h 70"/>
                  <a:gd name="T54" fmla="*/ 74 w 82"/>
                  <a:gd name="T55" fmla="*/ 0 h 70"/>
                  <a:gd name="T56" fmla="*/ 74 w 82"/>
                  <a:gd name="T57" fmla="*/ 6 h 70"/>
                  <a:gd name="T58" fmla="*/ 64 w 82"/>
                  <a:gd name="T59" fmla="*/ 4 h 70"/>
                  <a:gd name="T60" fmla="*/ 59 w 82"/>
                  <a:gd name="T61" fmla="*/ 7 h 70"/>
                  <a:gd name="T62" fmla="*/ 58 w 82"/>
                  <a:gd name="T63" fmla="*/ 7 h 70"/>
                  <a:gd name="T64" fmla="*/ 58 w 82"/>
                  <a:gd name="T65" fmla="*/ 7 h 70"/>
                  <a:gd name="T66" fmla="*/ 37 w 82"/>
                  <a:gd name="T67"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70">
                    <a:moveTo>
                      <a:pt x="37" y="7"/>
                    </a:moveTo>
                    <a:cubicBezTo>
                      <a:pt x="36" y="9"/>
                      <a:pt x="36" y="9"/>
                      <a:pt x="36" y="9"/>
                    </a:cubicBezTo>
                    <a:cubicBezTo>
                      <a:pt x="36" y="9"/>
                      <a:pt x="36" y="9"/>
                      <a:pt x="36" y="9"/>
                    </a:cubicBezTo>
                    <a:cubicBezTo>
                      <a:pt x="35" y="10"/>
                      <a:pt x="35" y="10"/>
                      <a:pt x="35" y="10"/>
                    </a:cubicBezTo>
                    <a:cubicBezTo>
                      <a:pt x="19" y="14"/>
                      <a:pt x="19" y="14"/>
                      <a:pt x="19" y="14"/>
                    </a:cubicBezTo>
                    <a:cubicBezTo>
                      <a:pt x="20" y="16"/>
                      <a:pt x="20" y="16"/>
                      <a:pt x="20" y="16"/>
                    </a:cubicBezTo>
                    <a:cubicBezTo>
                      <a:pt x="25" y="22"/>
                      <a:pt x="25" y="22"/>
                      <a:pt x="25" y="22"/>
                    </a:cubicBezTo>
                    <a:cubicBezTo>
                      <a:pt x="24" y="22"/>
                      <a:pt x="24" y="23"/>
                      <a:pt x="23" y="23"/>
                    </a:cubicBezTo>
                    <a:cubicBezTo>
                      <a:pt x="16" y="27"/>
                      <a:pt x="16" y="27"/>
                      <a:pt x="16" y="27"/>
                    </a:cubicBezTo>
                    <a:cubicBezTo>
                      <a:pt x="4" y="36"/>
                      <a:pt x="4" y="36"/>
                      <a:pt x="4" y="36"/>
                    </a:cubicBezTo>
                    <a:cubicBezTo>
                      <a:pt x="0" y="41"/>
                      <a:pt x="0" y="49"/>
                      <a:pt x="6" y="63"/>
                    </a:cubicBezTo>
                    <a:cubicBezTo>
                      <a:pt x="18" y="64"/>
                      <a:pt x="18" y="64"/>
                      <a:pt x="18" y="64"/>
                    </a:cubicBezTo>
                    <a:cubicBezTo>
                      <a:pt x="19" y="64"/>
                      <a:pt x="19" y="64"/>
                      <a:pt x="19" y="64"/>
                    </a:cubicBezTo>
                    <a:cubicBezTo>
                      <a:pt x="19" y="64"/>
                      <a:pt x="19" y="64"/>
                      <a:pt x="19" y="64"/>
                    </a:cubicBezTo>
                    <a:cubicBezTo>
                      <a:pt x="31" y="70"/>
                      <a:pt x="31" y="70"/>
                      <a:pt x="31" y="70"/>
                    </a:cubicBezTo>
                    <a:cubicBezTo>
                      <a:pt x="44" y="68"/>
                      <a:pt x="44" y="68"/>
                      <a:pt x="44" y="68"/>
                    </a:cubicBezTo>
                    <a:cubicBezTo>
                      <a:pt x="49" y="67"/>
                      <a:pt x="55" y="62"/>
                      <a:pt x="62" y="53"/>
                    </a:cubicBezTo>
                    <a:cubicBezTo>
                      <a:pt x="63" y="53"/>
                      <a:pt x="63" y="53"/>
                      <a:pt x="63" y="53"/>
                    </a:cubicBezTo>
                    <a:cubicBezTo>
                      <a:pt x="64" y="52"/>
                      <a:pt x="64" y="52"/>
                      <a:pt x="64" y="52"/>
                    </a:cubicBezTo>
                    <a:cubicBezTo>
                      <a:pt x="69" y="50"/>
                      <a:pt x="69" y="50"/>
                      <a:pt x="69" y="50"/>
                    </a:cubicBezTo>
                    <a:cubicBezTo>
                      <a:pt x="68" y="33"/>
                      <a:pt x="68" y="33"/>
                      <a:pt x="68" y="33"/>
                    </a:cubicBezTo>
                    <a:cubicBezTo>
                      <a:pt x="68" y="33"/>
                      <a:pt x="68" y="33"/>
                      <a:pt x="68" y="33"/>
                    </a:cubicBezTo>
                    <a:cubicBezTo>
                      <a:pt x="75" y="22"/>
                      <a:pt x="75" y="22"/>
                      <a:pt x="75" y="22"/>
                    </a:cubicBezTo>
                    <a:cubicBezTo>
                      <a:pt x="75" y="22"/>
                      <a:pt x="75" y="22"/>
                      <a:pt x="75" y="22"/>
                    </a:cubicBezTo>
                    <a:cubicBezTo>
                      <a:pt x="75" y="22"/>
                      <a:pt x="75" y="22"/>
                      <a:pt x="75" y="22"/>
                    </a:cubicBezTo>
                    <a:cubicBezTo>
                      <a:pt x="81" y="17"/>
                      <a:pt x="81" y="17"/>
                      <a:pt x="81" y="17"/>
                    </a:cubicBezTo>
                    <a:cubicBezTo>
                      <a:pt x="82" y="13"/>
                      <a:pt x="81" y="8"/>
                      <a:pt x="79" y="5"/>
                    </a:cubicBezTo>
                    <a:cubicBezTo>
                      <a:pt x="78" y="1"/>
                      <a:pt x="76" y="0"/>
                      <a:pt x="74" y="0"/>
                    </a:cubicBezTo>
                    <a:cubicBezTo>
                      <a:pt x="74" y="6"/>
                      <a:pt x="74" y="6"/>
                      <a:pt x="74" y="6"/>
                    </a:cubicBezTo>
                    <a:cubicBezTo>
                      <a:pt x="64" y="4"/>
                      <a:pt x="64" y="4"/>
                      <a:pt x="64" y="4"/>
                    </a:cubicBezTo>
                    <a:cubicBezTo>
                      <a:pt x="59" y="7"/>
                      <a:pt x="59" y="7"/>
                      <a:pt x="59" y="7"/>
                    </a:cubicBezTo>
                    <a:cubicBezTo>
                      <a:pt x="58" y="7"/>
                      <a:pt x="58" y="7"/>
                      <a:pt x="58" y="7"/>
                    </a:cubicBezTo>
                    <a:cubicBezTo>
                      <a:pt x="58" y="7"/>
                      <a:pt x="58" y="7"/>
                      <a:pt x="58" y="7"/>
                    </a:cubicBezTo>
                    <a:lnTo>
                      <a:pt x="37" y="7"/>
                    </a:lnTo>
                    <a:close/>
                  </a:path>
                </a:pathLst>
              </a:custGeom>
              <a:grpFill/>
              <a:ln>
                <a:noFill/>
              </a:ln>
            </p:spPr>
            <p:txBody>
              <a:bodyPr/>
              <a:lstStyle/>
              <a:p>
                <a:pPr>
                  <a:defRPr/>
                </a:pPr>
                <a:endParaRPr lang="zh-CN" altLang="en-US">
                  <a:solidFill>
                    <a:prstClr val="black"/>
                  </a:solidFill>
                  <a:latin typeface="Calibri"/>
                  <a:ea typeface="宋体"/>
                </a:endParaRPr>
              </a:p>
            </p:txBody>
          </p:sp>
        </p:grpSp>
        <p:grpSp>
          <p:nvGrpSpPr>
            <p:cNvPr id="104" name="组合 103"/>
            <p:cNvGrpSpPr/>
            <p:nvPr/>
          </p:nvGrpSpPr>
          <p:grpSpPr>
            <a:xfrm>
              <a:off x="2921" y="4915"/>
              <a:ext cx="3338" cy="4199"/>
              <a:chOff x="2921" y="4915"/>
              <a:chExt cx="3338" cy="4199"/>
            </a:xfrm>
          </p:grpSpPr>
          <p:sp>
            <p:nvSpPr>
              <p:cNvPr id="5" name="椭圆 4"/>
              <p:cNvSpPr/>
              <p:nvPr/>
            </p:nvSpPr>
            <p:spPr>
              <a:xfrm>
                <a:off x="4631" y="5834"/>
                <a:ext cx="119" cy="1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sp>
            <p:nvSpPr>
              <p:cNvPr id="6" name="文本框 5"/>
              <p:cNvSpPr txBox="1"/>
              <p:nvPr/>
            </p:nvSpPr>
            <p:spPr>
              <a:xfrm>
                <a:off x="4699" y="5668"/>
                <a:ext cx="1106" cy="452"/>
              </a:xfrm>
              <a:prstGeom prst="rect">
                <a:avLst/>
              </a:prstGeom>
              <a:noFill/>
            </p:spPr>
            <p:txBody>
              <a:bodyPr wrap="square" rtlCol="0">
                <a:spAutoFit/>
              </a:bodyPr>
              <a:lstStyle/>
              <a:p>
                <a:r>
                  <a:rPr lang="zh-CN" altLang="zh-CN" sz="1200">
                    <a:solidFill>
                      <a:prstClr val="black"/>
                    </a:solidFill>
                    <a:latin typeface="微软雅黑" panose="020B0503020204020204" charset="-122"/>
                    <a:ea typeface="微软雅黑" panose="020B0503020204020204" charset="-122"/>
                  </a:rPr>
                  <a:t>山东</a:t>
                </a:r>
              </a:p>
            </p:txBody>
          </p:sp>
          <p:sp>
            <p:nvSpPr>
              <p:cNvPr id="8" name="椭圆 7"/>
              <p:cNvSpPr/>
              <p:nvPr/>
            </p:nvSpPr>
            <p:spPr>
              <a:xfrm>
                <a:off x="2921" y="6371"/>
                <a:ext cx="119" cy="1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sp>
            <p:nvSpPr>
              <p:cNvPr id="42" name="文本框 41"/>
              <p:cNvSpPr txBox="1"/>
              <p:nvPr/>
            </p:nvSpPr>
            <p:spPr>
              <a:xfrm>
                <a:off x="3008" y="6188"/>
                <a:ext cx="1106" cy="452"/>
              </a:xfrm>
              <a:prstGeom prst="rect">
                <a:avLst/>
              </a:prstGeom>
              <a:noFill/>
            </p:spPr>
            <p:txBody>
              <a:bodyPr wrap="square" rtlCol="0">
                <a:spAutoFit/>
              </a:bodyPr>
              <a:lstStyle/>
              <a:p>
                <a:r>
                  <a:rPr lang="zh-CN" altLang="zh-CN" sz="1200">
                    <a:solidFill>
                      <a:prstClr val="black"/>
                    </a:solidFill>
                    <a:latin typeface="微软雅黑" panose="020B0503020204020204" charset="-122"/>
                    <a:ea typeface="微软雅黑" panose="020B0503020204020204" charset="-122"/>
                  </a:rPr>
                  <a:t>西安</a:t>
                </a:r>
              </a:p>
            </p:txBody>
          </p:sp>
          <p:grpSp>
            <p:nvGrpSpPr>
              <p:cNvPr id="45" name="组合 44"/>
              <p:cNvGrpSpPr/>
              <p:nvPr/>
            </p:nvGrpSpPr>
            <p:grpSpPr>
              <a:xfrm>
                <a:off x="5072" y="7111"/>
                <a:ext cx="1187" cy="452"/>
                <a:chOff x="3710" y="8751"/>
                <a:chExt cx="1187" cy="452"/>
              </a:xfrm>
            </p:grpSpPr>
            <p:sp>
              <p:nvSpPr>
                <p:cNvPr id="43" name="椭圆 42"/>
                <p:cNvSpPr/>
                <p:nvPr/>
              </p:nvSpPr>
              <p:spPr>
                <a:xfrm>
                  <a:off x="3710" y="8917"/>
                  <a:ext cx="119" cy="1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sp>
              <p:nvSpPr>
                <p:cNvPr id="44" name="文本框 43"/>
                <p:cNvSpPr txBox="1"/>
                <p:nvPr/>
              </p:nvSpPr>
              <p:spPr>
                <a:xfrm>
                  <a:off x="3791" y="8751"/>
                  <a:ext cx="1106" cy="452"/>
                </a:xfrm>
                <a:prstGeom prst="rect">
                  <a:avLst/>
                </a:prstGeom>
                <a:noFill/>
              </p:spPr>
              <p:txBody>
                <a:bodyPr wrap="square" rtlCol="0">
                  <a:spAutoFit/>
                </a:bodyPr>
                <a:lstStyle/>
                <a:p>
                  <a:r>
                    <a:rPr lang="zh-CN" altLang="zh-CN" sz="1200">
                      <a:solidFill>
                        <a:prstClr val="black"/>
                      </a:solidFill>
                      <a:latin typeface="微软雅黑" panose="020B0503020204020204" charset="-122"/>
                      <a:ea typeface="微软雅黑" panose="020B0503020204020204" charset="-122"/>
                    </a:rPr>
                    <a:t>杭州</a:t>
                  </a:r>
                </a:p>
              </p:txBody>
            </p:sp>
          </p:grpSp>
          <p:grpSp>
            <p:nvGrpSpPr>
              <p:cNvPr id="46" name="组合 45"/>
              <p:cNvGrpSpPr/>
              <p:nvPr/>
            </p:nvGrpSpPr>
            <p:grpSpPr>
              <a:xfrm>
                <a:off x="3864" y="8662"/>
                <a:ext cx="1174" cy="452"/>
                <a:chOff x="3710" y="8751"/>
                <a:chExt cx="1174" cy="452"/>
              </a:xfrm>
            </p:grpSpPr>
            <p:sp>
              <p:nvSpPr>
                <p:cNvPr id="47" name="椭圆 46"/>
                <p:cNvSpPr/>
                <p:nvPr/>
              </p:nvSpPr>
              <p:spPr>
                <a:xfrm>
                  <a:off x="3710" y="8917"/>
                  <a:ext cx="119" cy="1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sp>
              <p:nvSpPr>
                <p:cNvPr id="48" name="文本框 47"/>
                <p:cNvSpPr txBox="1"/>
                <p:nvPr/>
              </p:nvSpPr>
              <p:spPr>
                <a:xfrm>
                  <a:off x="3778" y="8751"/>
                  <a:ext cx="1106" cy="452"/>
                </a:xfrm>
                <a:prstGeom prst="rect">
                  <a:avLst/>
                </a:prstGeom>
                <a:noFill/>
              </p:spPr>
              <p:txBody>
                <a:bodyPr wrap="square" rtlCol="0">
                  <a:spAutoFit/>
                </a:bodyPr>
                <a:lstStyle/>
                <a:p>
                  <a:r>
                    <a:rPr lang="zh-CN" altLang="zh-CN" sz="1200">
                      <a:solidFill>
                        <a:prstClr val="black"/>
                      </a:solidFill>
                      <a:latin typeface="微软雅黑" panose="020B0503020204020204" charset="-122"/>
                      <a:ea typeface="微软雅黑" panose="020B0503020204020204" charset="-122"/>
                    </a:rPr>
                    <a:t>广州</a:t>
                  </a:r>
                </a:p>
              </p:txBody>
            </p:sp>
          </p:grpSp>
          <p:grpSp>
            <p:nvGrpSpPr>
              <p:cNvPr id="49" name="组合 48"/>
              <p:cNvGrpSpPr/>
              <p:nvPr/>
            </p:nvGrpSpPr>
            <p:grpSpPr>
              <a:xfrm>
                <a:off x="5131" y="6790"/>
                <a:ext cx="1106" cy="436"/>
                <a:chOff x="3791" y="8644"/>
                <a:chExt cx="1106" cy="436"/>
              </a:xfrm>
            </p:grpSpPr>
            <p:sp>
              <p:nvSpPr>
                <p:cNvPr id="50" name="椭圆 49"/>
                <p:cNvSpPr/>
                <p:nvPr/>
              </p:nvSpPr>
              <p:spPr>
                <a:xfrm>
                  <a:off x="3847" y="8820"/>
                  <a:ext cx="119" cy="1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sp>
              <p:nvSpPr>
                <p:cNvPr id="51" name="文本框 50"/>
                <p:cNvSpPr txBox="1"/>
                <p:nvPr/>
              </p:nvSpPr>
              <p:spPr>
                <a:xfrm>
                  <a:off x="3791" y="8644"/>
                  <a:ext cx="1106" cy="436"/>
                </a:xfrm>
                <a:prstGeom prst="rect">
                  <a:avLst/>
                </a:prstGeom>
                <a:noFill/>
              </p:spPr>
              <p:txBody>
                <a:bodyPr wrap="square" rtlCol="0">
                  <a:spAutoFit/>
                </a:bodyPr>
                <a:lstStyle/>
                <a:p>
                  <a:r>
                    <a:rPr lang="zh-CN" altLang="en-US" sz="1200" dirty="0" smtClean="0">
                      <a:solidFill>
                        <a:prstClr val="black"/>
                      </a:solidFill>
                      <a:latin typeface="微软雅黑" panose="020B0503020204020204" charset="-122"/>
                      <a:ea typeface="微软雅黑" panose="020B0503020204020204" charset="-122"/>
                    </a:rPr>
                    <a:t>上海</a:t>
                  </a:r>
                  <a:endParaRPr lang="zh-CN" altLang="zh-CN" sz="1200" dirty="0">
                    <a:solidFill>
                      <a:prstClr val="black"/>
                    </a:solidFill>
                    <a:latin typeface="微软雅黑" panose="020B0503020204020204" charset="-122"/>
                    <a:ea typeface="微软雅黑" panose="020B0503020204020204" charset="-122"/>
                  </a:endParaRPr>
                </a:p>
              </p:txBody>
            </p:sp>
          </p:grpSp>
          <p:grpSp>
            <p:nvGrpSpPr>
              <p:cNvPr id="52" name="组合 51"/>
              <p:cNvGrpSpPr/>
              <p:nvPr/>
            </p:nvGrpSpPr>
            <p:grpSpPr>
              <a:xfrm>
                <a:off x="4072" y="4915"/>
                <a:ext cx="1174" cy="452"/>
                <a:chOff x="3710" y="8751"/>
                <a:chExt cx="1174" cy="452"/>
              </a:xfrm>
            </p:grpSpPr>
            <p:sp>
              <p:nvSpPr>
                <p:cNvPr id="53" name="椭圆 52"/>
                <p:cNvSpPr/>
                <p:nvPr/>
              </p:nvSpPr>
              <p:spPr>
                <a:xfrm>
                  <a:off x="3710" y="8917"/>
                  <a:ext cx="119" cy="1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sp>
              <p:nvSpPr>
                <p:cNvPr id="54" name="文本框 53"/>
                <p:cNvSpPr txBox="1"/>
                <p:nvPr/>
              </p:nvSpPr>
              <p:spPr>
                <a:xfrm>
                  <a:off x="3778" y="8751"/>
                  <a:ext cx="1106" cy="452"/>
                </a:xfrm>
                <a:prstGeom prst="rect">
                  <a:avLst/>
                </a:prstGeom>
                <a:noFill/>
              </p:spPr>
              <p:txBody>
                <a:bodyPr wrap="square" rtlCol="0">
                  <a:spAutoFit/>
                </a:bodyPr>
                <a:lstStyle/>
                <a:p>
                  <a:r>
                    <a:rPr lang="zh-CN" altLang="zh-CN" sz="1200">
                      <a:solidFill>
                        <a:prstClr val="black"/>
                      </a:solidFill>
                      <a:latin typeface="微软雅黑" panose="020B0503020204020204" charset="-122"/>
                      <a:ea typeface="微软雅黑" panose="020B0503020204020204" charset="-122"/>
                    </a:rPr>
                    <a:t>北京</a:t>
                  </a:r>
                </a:p>
              </p:txBody>
            </p:sp>
          </p:grpSp>
          <p:grpSp>
            <p:nvGrpSpPr>
              <p:cNvPr id="55" name="组合 54"/>
              <p:cNvGrpSpPr/>
              <p:nvPr/>
            </p:nvGrpSpPr>
            <p:grpSpPr>
              <a:xfrm>
                <a:off x="4184" y="7290"/>
                <a:ext cx="1106" cy="452"/>
                <a:chOff x="3024" y="8751"/>
                <a:chExt cx="1106" cy="452"/>
              </a:xfrm>
            </p:grpSpPr>
            <p:sp>
              <p:nvSpPr>
                <p:cNvPr id="56" name="椭圆 55"/>
                <p:cNvSpPr/>
                <p:nvPr/>
              </p:nvSpPr>
              <p:spPr>
                <a:xfrm>
                  <a:off x="3710" y="8917"/>
                  <a:ext cx="119" cy="1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sp>
              <p:nvSpPr>
                <p:cNvPr id="57" name="文本框 56"/>
                <p:cNvSpPr txBox="1"/>
                <p:nvPr/>
              </p:nvSpPr>
              <p:spPr>
                <a:xfrm>
                  <a:off x="3024" y="8751"/>
                  <a:ext cx="1106" cy="452"/>
                </a:xfrm>
                <a:prstGeom prst="rect">
                  <a:avLst/>
                </a:prstGeom>
                <a:noFill/>
              </p:spPr>
              <p:txBody>
                <a:bodyPr wrap="square" rtlCol="0">
                  <a:spAutoFit/>
                </a:bodyPr>
                <a:lstStyle/>
                <a:p>
                  <a:r>
                    <a:rPr lang="zh-CN" altLang="zh-CN" sz="1200">
                      <a:solidFill>
                        <a:prstClr val="black"/>
                      </a:solidFill>
                      <a:latin typeface="微软雅黑" panose="020B0503020204020204" charset="-122"/>
                      <a:ea typeface="微软雅黑" panose="020B0503020204020204" charset="-122"/>
                    </a:rPr>
                    <a:t>浙江</a:t>
                  </a:r>
                </a:p>
              </p:txBody>
            </p:sp>
          </p:grpSp>
          <p:grpSp>
            <p:nvGrpSpPr>
              <p:cNvPr id="58" name="组合 57"/>
              <p:cNvGrpSpPr/>
              <p:nvPr/>
            </p:nvGrpSpPr>
            <p:grpSpPr>
              <a:xfrm>
                <a:off x="4446" y="5998"/>
                <a:ext cx="1174" cy="452"/>
                <a:chOff x="3710" y="8751"/>
                <a:chExt cx="1174" cy="452"/>
              </a:xfrm>
            </p:grpSpPr>
            <p:sp>
              <p:nvSpPr>
                <p:cNvPr id="59" name="椭圆 58"/>
                <p:cNvSpPr/>
                <p:nvPr/>
              </p:nvSpPr>
              <p:spPr>
                <a:xfrm>
                  <a:off x="3710" y="8917"/>
                  <a:ext cx="119" cy="1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sp>
              <p:nvSpPr>
                <p:cNvPr id="60" name="文本框 59"/>
                <p:cNvSpPr txBox="1"/>
                <p:nvPr/>
              </p:nvSpPr>
              <p:spPr>
                <a:xfrm>
                  <a:off x="3778" y="8751"/>
                  <a:ext cx="1106" cy="452"/>
                </a:xfrm>
                <a:prstGeom prst="rect">
                  <a:avLst/>
                </a:prstGeom>
                <a:noFill/>
              </p:spPr>
              <p:txBody>
                <a:bodyPr wrap="square" rtlCol="0">
                  <a:spAutoFit/>
                </a:bodyPr>
                <a:lstStyle/>
                <a:p>
                  <a:r>
                    <a:rPr lang="zh-CN" altLang="zh-CN" sz="1200">
                      <a:solidFill>
                        <a:prstClr val="black"/>
                      </a:solidFill>
                      <a:latin typeface="微软雅黑" panose="020B0503020204020204" charset="-122"/>
                      <a:ea typeface="微软雅黑" panose="020B0503020204020204" charset="-122"/>
                    </a:rPr>
                    <a:t>青岛</a:t>
                  </a:r>
                </a:p>
              </p:txBody>
            </p:sp>
          </p:grpSp>
          <p:grpSp>
            <p:nvGrpSpPr>
              <p:cNvPr id="61" name="组合 60"/>
              <p:cNvGrpSpPr/>
              <p:nvPr/>
            </p:nvGrpSpPr>
            <p:grpSpPr>
              <a:xfrm>
                <a:off x="3406" y="5441"/>
                <a:ext cx="1135" cy="452"/>
                <a:chOff x="3710" y="8751"/>
                <a:chExt cx="1135" cy="452"/>
              </a:xfrm>
            </p:grpSpPr>
            <p:sp>
              <p:nvSpPr>
                <p:cNvPr id="62" name="椭圆 61"/>
                <p:cNvSpPr/>
                <p:nvPr/>
              </p:nvSpPr>
              <p:spPr>
                <a:xfrm>
                  <a:off x="3710" y="8917"/>
                  <a:ext cx="119" cy="1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sp>
              <p:nvSpPr>
                <p:cNvPr id="63" name="文本框 62"/>
                <p:cNvSpPr txBox="1"/>
                <p:nvPr/>
              </p:nvSpPr>
              <p:spPr>
                <a:xfrm>
                  <a:off x="3739" y="8751"/>
                  <a:ext cx="1106" cy="452"/>
                </a:xfrm>
                <a:prstGeom prst="rect">
                  <a:avLst/>
                </a:prstGeom>
                <a:noFill/>
              </p:spPr>
              <p:txBody>
                <a:bodyPr wrap="square" rtlCol="0">
                  <a:spAutoFit/>
                </a:bodyPr>
                <a:lstStyle/>
                <a:p>
                  <a:r>
                    <a:rPr lang="zh-CN" altLang="zh-CN" sz="1200">
                      <a:solidFill>
                        <a:prstClr val="black"/>
                      </a:solidFill>
                      <a:latin typeface="微软雅黑" panose="020B0503020204020204" charset="-122"/>
                      <a:ea typeface="微软雅黑" panose="020B0503020204020204" charset="-122"/>
                    </a:rPr>
                    <a:t>太原</a:t>
                  </a:r>
                </a:p>
              </p:txBody>
            </p:sp>
          </p:grpSp>
          <p:grpSp>
            <p:nvGrpSpPr>
              <p:cNvPr id="66" name="组合 65"/>
              <p:cNvGrpSpPr/>
              <p:nvPr/>
            </p:nvGrpSpPr>
            <p:grpSpPr>
              <a:xfrm>
                <a:off x="4576" y="6584"/>
                <a:ext cx="1161" cy="452"/>
                <a:chOff x="3710" y="8751"/>
                <a:chExt cx="1161" cy="452"/>
              </a:xfrm>
            </p:grpSpPr>
            <p:sp>
              <p:nvSpPr>
                <p:cNvPr id="67" name="椭圆 66"/>
                <p:cNvSpPr/>
                <p:nvPr/>
              </p:nvSpPr>
              <p:spPr>
                <a:xfrm>
                  <a:off x="3710" y="8917"/>
                  <a:ext cx="119" cy="11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sp>
              <p:nvSpPr>
                <p:cNvPr id="68" name="文本框 67"/>
                <p:cNvSpPr txBox="1"/>
                <p:nvPr/>
              </p:nvSpPr>
              <p:spPr>
                <a:xfrm>
                  <a:off x="3765" y="8751"/>
                  <a:ext cx="1106" cy="452"/>
                </a:xfrm>
                <a:prstGeom prst="rect">
                  <a:avLst/>
                </a:prstGeom>
                <a:noFill/>
              </p:spPr>
              <p:txBody>
                <a:bodyPr wrap="square" rtlCol="0">
                  <a:spAutoFit/>
                </a:bodyPr>
                <a:lstStyle/>
                <a:p>
                  <a:r>
                    <a:rPr lang="zh-CN" altLang="zh-CN" sz="1200" dirty="0">
                      <a:solidFill>
                        <a:prstClr val="black"/>
                      </a:solidFill>
                      <a:latin typeface="微软雅黑" panose="020B0503020204020204" charset="-122"/>
                      <a:ea typeface="微软雅黑" panose="020B0503020204020204" charset="-122"/>
                    </a:rPr>
                    <a:t>南京</a:t>
                  </a:r>
                </a:p>
              </p:txBody>
            </p:sp>
          </p:grpSp>
        </p:grpSp>
      </p:grpSp>
      <p:grpSp>
        <p:nvGrpSpPr>
          <p:cNvPr id="107" name="组合 106"/>
          <p:cNvGrpSpPr/>
          <p:nvPr/>
        </p:nvGrpSpPr>
        <p:grpSpPr>
          <a:xfrm>
            <a:off x="-2062480" y="555752"/>
            <a:ext cx="10882630" cy="6485255"/>
            <a:chOff x="-2062480" y="25400"/>
            <a:chExt cx="10882630" cy="6485255"/>
          </a:xfrm>
        </p:grpSpPr>
        <p:grpSp>
          <p:nvGrpSpPr>
            <p:cNvPr id="72" name="组合 71"/>
            <p:cNvGrpSpPr/>
            <p:nvPr/>
          </p:nvGrpSpPr>
          <p:grpSpPr>
            <a:xfrm>
              <a:off x="4803775" y="2755900"/>
              <a:ext cx="3363595" cy="351790"/>
              <a:chOff x="7628" y="4340"/>
              <a:chExt cx="5297" cy="554"/>
            </a:xfrm>
          </p:grpSpPr>
          <p:sp>
            <p:nvSpPr>
              <p:cNvPr id="70" name="文本框 69"/>
              <p:cNvSpPr txBox="1"/>
              <p:nvPr/>
            </p:nvSpPr>
            <p:spPr>
              <a:xfrm>
                <a:off x="7811" y="4340"/>
                <a:ext cx="5115" cy="555"/>
              </a:xfrm>
              <a:prstGeom prst="rect">
                <a:avLst/>
              </a:prstGeom>
              <a:noFill/>
            </p:spPr>
            <p:txBody>
              <a:bodyPr wrap="square" rtlCol="0">
                <a:spAutoFit/>
              </a:bodyPr>
              <a:lstStyle/>
              <a:p>
                <a:r>
                  <a:rPr lang="zh-CN" altLang="zh-CN" sz="1600" dirty="0" smtClean="0">
                    <a:solidFill>
                      <a:prstClr val="black"/>
                    </a:solidFill>
                    <a:latin typeface="微软雅黑" panose="020B0503020204020204" charset="-122"/>
                    <a:ea typeface="微软雅黑" panose="020B0503020204020204" charset="-122"/>
                    <a:sym typeface="+mn-ea"/>
                  </a:rPr>
                  <a:t>上海吉贝克信息技术有限公司</a:t>
                </a:r>
                <a:endParaRPr lang="zh-CN" altLang="en-US" sz="1600" dirty="0">
                  <a:solidFill>
                    <a:prstClr val="black"/>
                  </a:solidFill>
                  <a:latin typeface="Calibri"/>
                  <a:ea typeface="宋体"/>
                </a:endParaRPr>
              </a:p>
            </p:txBody>
          </p:sp>
          <p:sp>
            <p:nvSpPr>
              <p:cNvPr id="71" name="椭圆 70"/>
              <p:cNvSpPr/>
              <p:nvPr/>
            </p:nvSpPr>
            <p:spPr>
              <a:xfrm>
                <a:off x="7628" y="4518"/>
                <a:ext cx="199" cy="19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grpSp>
        <p:grpSp>
          <p:nvGrpSpPr>
            <p:cNvPr id="73" name="组合 72"/>
            <p:cNvGrpSpPr/>
            <p:nvPr/>
          </p:nvGrpSpPr>
          <p:grpSpPr>
            <a:xfrm>
              <a:off x="4803775" y="3081655"/>
              <a:ext cx="3364230" cy="352425"/>
              <a:chOff x="7628" y="4340"/>
              <a:chExt cx="5298" cy="555"/>
            </a:xfrm>
          </p:grpSpPr>
          <p:sp>
            <p:nvSpPr>
              <p:cNvPr id="74" name="文本框 73"/>
              <p:cNvSpPr txBox="1"/>
              <p:nvPr/>
            </p:nvSpPr>
            <p:spPr>
              <a:xfrm>
                <a:off x="7811" y="4340"/>
                <a:ext cx="5115" cy="555"/>
              </a:xfrm>
              <a:prstGeom prst="rect">
                <a:avLst/>
              </a:prstGeom>
              <a:noFill/>
            </p:spPr>
            <p:txBody>
              <a:bodyPr wrap="square" rtlCol="0">
                <a:spAutoFit/>
              </a:bodyPr>
              <a:lstStyle/>
              <a:p>
                <a:r>
                  <a:rPr lang="zh-CN" altLang="zh-CN" sz="1600" dirty="0" smtClean="0">
                    <a:solidFill>
                      <a:prstClr val="black"/>
                    </a:solidFill>
                    <a:latin typeface="微软雅黑" panose="020B0503020204020204" charset="-122"/>
                    <a:ea typeface="微软雅黑" panose="020B0503020204020204" charset="-122"/>
                    <a:sym typeface="+mn-ea"/>
                  </a:rPr>
                  <a:t>广州吉贝克信息咨询有限公司</a:t>
                </a:r>
                <a:endParaRPr lang="zh-CN" altLang="en-US" sz="1600" dirty="0">
                  <a:solidFill>
                    <a:prstClr val="black"/>
                  </a:solidFill>
                  <a:latin typeface="Calibri"/>
                  <a:ea typeface="宋体"/>
                </a:endParaRPr>
              </a:p>
            </p:txBody>
          </p:sp>
          <p:sp>
            <p:nvSpPr>
              <p:cNvPr id="75" name="椭圆 74"/>
              <p:cNvSpPr/>
              <p:nvPr/>
            </p:nvSpPr>
            <p:spPr>
              <a:xfrm>
                <a:off x="7628" y="4518"/>
                <a:ext cx="199" cy="19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grpSp>
        <p:grpSp>
          <p:nvGrpSpPr>
            <p:cNvPr id="76" name="组合 75"/>
            <p:cNvGrpSpPr/>
            <p:nvPr/>
          </p:nvGrpSpPr>
          <p:grpSpPr>
            <a:xfrm>
              <a:off x="4803775" y="3407410"/>
              <a:ext cx="3364230" cy="338455"/>
              <a:chOff x="7628" y="4340"/>
              <a:chExt cx="5298" cy="533"/>
            </a:xfrm>
          </p:grpSpPr>
          <p:sp>
            <p:nvSpPr>
              <p:cNvPr id="78" name="文本框 77"/>
              <p:cNvSpPr txBox="1"/>
              <p:nvPr/>
            </p:nvSpPr>
            <p:spPr>
              <a:xfrm>
                <a:off x="7811" y="4340"/>
                <a:ext cx="5115" cy="533"/>
              </a:xfrm>
              <a:prstGeom prst="rect">
                <a:avLst/>
              </a:prstGeom>
              <a:noFill/>
            </p:spPr>
            <p:txBody>
              <a:bodyPr wrap="square" rtlCol="0">
                <a:spAutoFit/>
              </a:bodyPr>
              <a:lstStyle/>
              <a:p>
                <a:pPr marL="0" lvl="1"/>
                <a:r>
                  <a:rPr lang="zh-CN" altLang="en-US" sz="1600" dirty="0">
                    <a:solidFill>
                      <a:prstClr val="black"/>
                    </a:solidFill>
                    <a:latin typeface="微软雅黑" panose="020B0503020204020204" charset="-122"/>
                    <a:ea typeface="微软雅黑" panose="020B0503020204020204" charset="-122"/>
                    <a:sym typeface="+mn-ea"/>
                  </a:rPr>
                  <a:t>南京</a:t>
                </a:r>
                <a:r>
                  <a:rPr lang="zh-CN" altLang="zh-CN" sz="1600" dirty="0" smtClean="0">
                    <a:solidFill>
                      <a:prstClr val="black"/>
                    </a:solidFill>
                    <a:latin typeface="微软雅黑" panose="020B0503020204020204" charset="-122"/>
                    <a:ea typeface="微软雅黑" panose="020B0503020204020204" charset="-122"/>
                    <a:sym typeface="+mn-ea"/>
                  </a:rPr>
                  <a:t>吉贝克信息技术有限公司</a:t>
                </a:r>
                <a:endParaRPr lang="zh-CN" altLang="en-US" sz="1600" dirty="0">
                  <a:solidFill>
                    <a:prstClr val="black"/>
                  </a:solidFill>
                  <a:latin typeface="Calibri"/>
                  <a:ea typeface="宋体"/>
                </a:endParaRPr>
              </a:p>
            </p:txBody>
          </p:sp>
          <p:sp>
            <p:nvSpPr>
              <p:cNvPr id="79" name="椭圆 78"/>
              <p:cNvSpPr/>
              <p:nvPr/>
            </p:nvSpPr>
            <p:spPr>
              <a:xfrm>
                <a:off x="7628" y="4518"/>
                <a:ext cx="199" cy="19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grpSp>
        <p:grpSp>
          <p:nvGrpSpPr>
            <p:cNvPr id="80" name="组合 79"/>
            <p:cNvGrpSpPr/>
            <p:nvPr/>
          </p:nvGrpSpPr>
          <p:grpSpPr>
            <a:xfrm>
              <a:off x="4803775" y="3733165"/>
              <a:ext cx="3364230" cy="584835"/>
              <a:chOff x="7628" y="4340"/>
              <a:chExt cx="5298" cy="921"/>
            </a:xfrm>
          </p:grpSpPr>
          <p:sp>
            <p:nvSpPr>
              <p:cNvPr id="81" name="文本框 80"/>
              <p:cNvSpPr txBox="1"/>
              <p:nvPr/>
            </p:nvSpPr>
            <p:spPr>
              <a:xfrm>
                <a:off x="7811" y="4340"/>
                <a:ext cx="5115" cy="921"/>
              </a:xfrm>
              <a:prstGeom prst="rect">
                <a:avLst/>
              </a:prstGeom>
              <a:noFill/>
            </p:spPr>
            <p:txBody>
              <a:bodyPr wrap="square" rtlCol="0">
                <a:spAutoFit/>
              </a:bodyPr>
              <a:lstStyle/>
              <a:p>
                <a:r>
                  <a:rPr lang="zh-CN" altLang="en-US" sz="1600" dirty="0" smtClean="0">
                    <a:solidFill>
                      <a:prstClr val="black"/>
                    </a:solidFill>
                    <a:latin typeface="微软雅黑" panose="020B0503020204020204" charset="-122"/>
                    <a:ea typeface="微软雅黑" panose="020B0503020204020204" charset="-122"/>
                    <a:sym typeface="+mn-ea"/>
                  </a:rPr>
                  <a:t>浙江</a:t>
                </a:r>
                <a:r>
                  <a:rPr lang="zh-CN" altLang="en-US" sz="1600" dirty="0">
                    <a:solidFill>
                      <a:prstClr val="black"/>
                    </a:solidFill>
                    <a:latin typeface="微软雅黑" panose="020B0503020204020204" charset="-122"/>
                    <a:ea typeface="微软雅黑" panose="020B0503020204020204" charset="-122"/>
                    <a:sym typeface="+mn-ea"/>
                  </a:rPr>
                  <a:t>吉贝克信息技术有限公司</a:t>
                </a:r>
                <a:endParaRPr lang="zh-CN" altLang="en-US" sz="1600" dirty="0">
                  <a:solidFill>
                    <a:prstClr val="black"/>
                  </a:solidFill>
                  <a:latin typeface="Calibri"/>
                  <a:ea typeface="宋体"/>
                </a:endParaRPr>
              </a:p>
              <a:p>
                <a:endParaRPr lang="zh-CN" altLang="en-US" sz="1600" dirty="0">
                  <a:solidFill>
                    <a:prstClr val="black"/>
                  </a:solidFill>
                  <a:latin typeface="Calibri"/>
                  <a:ea typeface="宋体"/>
                </a:endParaRPr>
              </a:p>
            </p:txBody>
          </p:sp>
          <p:sp>
            <p:nvSpPr>
              <p:cNvPr id="82" name="椭圆 81"/>
              <p:cNvSpPr/>
              <p:nvPr/>
            </p:nvSpPr>
            <p:spPr>
              <a:xfrm>
                <a:off x="7628" y="4518"/>
                <a:ext cx="199" cy="19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grpSp>
        <p:grpSp>
          <p:nvGrpSpPr>
            <p:cNvPr id="83" name="组合 82"/>
            <p:cNvGrpSpPr/>
            <p:nvPr/>
          </p:nvGrpSpPr>
          <p:grpSpPr>
            <a:xfrm>
              <a:off x="4803775" y="4058920"/>
              <a:ext cx="3364230" cy="338455"/>
              <a:chOff x="7628" y="4340"/>
              <a:chExt cx="5298" cy="533"/>
            </a:xfrm>
          </p:grpSpPr>
          <p:sp>
            <p:nvSpPr>
              <p:cNvPr id="84" name="文本框 83"/>
              <p:cNvSpPr txBox="1"/>
              <p:nvPr/>
            </p:nvSpPr>
            <p:spPr>
              <a:xfrm>
                <a:off x="7811" y="4340"/>
                <a:ext cx="5115" cy="533"/>
              </a:xfrm>
              <a:prstGeom prst="rect">
                <a:avLst/>
              </a:prstGeom>
              <a:noFill/>
            </p:spPr>
            <p:txBody>
              <a:bodyPr wrap="square" rtlCol="0">
                <a:spAutoFit/>
              </a:bodyPr>
              <a:lstStyle/>
              <a:p>
                <a:r>
                  <a:rPr lang="zh-CN" altLang="en-US" sz="1600" dirty="0" smtClean="0">
                    <a:solidFill>
                      <a:prstClr val="black"/>
                    </a:solidFill>
                    <a:latin typeface="微软雅黑" panose="020B0503020204020204" charset="-122"/>
                    <a:ea typeface="微软雅黑" panose="020B0503020204020204" charset="-122"/>
                    <a:sym typeface="+mn-ea"/>
                  </a:rPr>
                  <a:t>杭州</a:t>
                </a:r>
                <a:r>
                  <a:rPr lang="zh-CN" altLang="en-US" sz="1600" dirty="0">
                    <a:solidFill>
                      <a:prstClr val="black"/>
                    </a:solidFill>
                    <a:latin typeface="微软雅黑" panose="020B0503020204020204" charset="-122"/>
                    <a:ea typeface="微软雅黑" panose="020B0503020204020204" charset="-122"/>
                    <a:sym typeface="+mn-ea"/>
                  </a:rPr>
                  <a:t>碧帝</a:t>
                </a:r>
                <a:r>
                  <a:rPr lang="zh-CN" altLang="zh-CN" sz="1600" dirty="0">
                    <a:solidFill>
                      <a:prstClr val="black"/>
                    </a:solidFill>
                    <a:latin typeface="微软雅黑" panose="020B0503020204020204" charset="-122"/>
                    <a:ea typeface="微软雅黑" panose="020B0503020204020204" charset="-122"/>
                    <a:sym typeface="+mn-ea"/>
                  </a:rPr>
                  <a:t>信息技术有限公司</a:t>
                </a:r>
                <a:endParaRPr lang="zh-CN" altLang="en-US" sz="1600" dirty="0">
                  <a:solidFill>
                    <a:prstClr val="black"/>
                  </a:solidFill>
                  <a:latin typeface="Calibri"/>
                  <a:ea typeface="宋体"/>
                </a:endParaRPr>
              </a:p>
            </p:txBody>
          </p:sp>
          <p:sp>
            <p:nvSpPr>
              <p:cNvPr id="85" name="椭圆 84"/>
              <p:cNvSpPr/>
              <p:nvPr/>
            </p:nvSpPr>
            <p:spPr>
              <a:xfrm>
                <a:off x="7628" y="4518"/>
                <a:ext cx="199" cy="19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grpSp>
        <p:sp>
          <p:nvSpPr>
            <p:cNvPr id="88" name="椭圆 87"/>
            <p:cNvSpPr/>
            <p:nvPr/>
          </p:nvSpPr>
          <p:spPr>
            <a:xfrm>
              <a:off x="4803775" y="4497705"/>
              <a:ext cx="126365" cy="12636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grpSp>
          <p:nvGrpSpPr>
            <p:cNvPr id="89" name="组合 88"/>
            <p:cNvGrpSpPr/>
            <p:nvPr/>
          </p:nvGrpSpPr>
          <p:grpSpPr>
            <a:xfrm>
              <a:off x="4803775" y="4710430"/>
              <a:ext cx="3364230" cy="584835"/>
              <a:chOff x="7628" y="4340"/>
              <a:chExt cx="5298" cy="921"/>
            </a:xfrm>
          </p:grpSpPr>
          <p:sp>
            <p:nvSpPr>
              <p:cNvPr id="90" name="文本框 89"/>
              <p:cNvSpPr txBox="1"/>
              <p:nvPr/>
            </p:nvSpPr>
            <p:spPr>
              <a:xfrm>
                <a:off x="7811" y="4340"/>
                <a:ext cx="5115" cy="921"/>
              </a:xfrm>
              <a:prstGeom prst="rect">
                <a:avLst/>
              </a:prstGeom>
              <a:noFill/>
            </p:spPr>
            <p:txBody>
              <a:bodyPr wrap="square" rtlCol="0">
                <a:spAutoFit/>
              </a:bodyPr>
              <a:lstStyle/>
              <a:p>
                <a:r>
                  <a:rPr lang="zh-CN" altLang="en-US" sz="1600" dirty="0" smtClean="0">
                    <a:solidFill>
                      <a:prstClr val="black"/>
                    </a:solidFill>
                    <a:latin typeface="微软雅黑" panose="020B0503020204020204" charset="-122"/>
                    <a:ea typeface="微软雅黑" panose="020B0503020204020204" charset="-122"/>
                    <a:sym typeface="+mn-ea"/>
                  </a:rPr>
                  <a:t>青岛</a:t>
                </a:r>
                <a:r>
                  <a:rPr lang="zh-CN" altLang="en-US" sz="1600" dirty="0">
                    <a:solidFill>
                      <a:prstClr val="black"/>
                    </a:solidFill>
                    <a:latin typeface="微软雅黑" panose="020B0503020204020204" charset="-122"/>
                    <a:ea typeface="微软雅黑" panose="020B0503020204020204" charset="-122"/>
                    <a:sym typeface="+mn-ea"/>
                  </a:rPr>
                  <a:t>吉贝克信息技术有限公司</a:t>
                </a:r>
                <a:endParaRPr lang="zh-CN" altLang="en-US" sz="1600" dirty="0">
                  <a:solidFill>
                    <a:prstClr val="black"/>
                  </a:solidFill>
                  <a:latin typeface="Calibri"/>
                  <a:ea typeface="宋体"/>
                </a:endParaRPr>
              </a:p>
              <a:p>
                <a:endParaRPr lang="zh-CN" altLang="en-US" sz="1600" dirty="0">
                  <a:solidFill>
                    <a:prstClr val="black"/>
                  </a:solidFill>
                  <a:latin typeface="Calibri"/>
                  <a:ea typeface="宋体"/>
                </a:endParaRPr>
              </a:p>
            </p:txBody>
          </p:sp>
          <p:sp>
            <p:nvSpPr>
              <p:cNvPr id="91" name="椭圆 90"/>
              <p:cNvSpPr/>
              <p:nvPr/>
            </p:nvSpPr>
            <p:spPr>
              <a:xfrm>
                <a:off x="7628" y="4518"/>
                <a:ext cx="199" cy="19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grpSp>
        <p:grpSp>
          <p:nvGrpSpPr>
            <p:cNvPr id="92" name="组合 91"/>
            <p:cNvGrpSpPr/>
            <p:nvPr/>
          </p:nvGrpSpPr>
          <p:grpSpPr>
            <a:xfrm>
              <a:off x="4803775" y="5036185"/>
              <a:ext cx="3364230" cy="584835"/>
              <a:chOff x="7628" y="4340"/>
              <a:chExt cx="5298" cy="921"/>
            </a:xfrm>
          </p:grpSpPr>
          <p:sp>
            <p:nvSpPr>
              <p:cNvPr id="93" name="文本框 92"/>
              <p:cNvSpPr txBox="1"/>
              <p:nvPr/>
            </p:nvSpPr>
            <p:spPr>
              <a:xfrm>
                <a:off x="7811" y="4340"/>
                <a:ext cx="5115" cy="921"/>
              </a:xfrm>
              <a:prstGeom prst="rect">
                <a:avLst/>
              </a:prstGeom>
              <a:noFill/>
            </p:spPr>
            <p:txBody>
              <a:bodyPr wrap="square" rtlCol="0">
                <a:spAutoFit/>
              </a:bodyPr>
              <a:lstStyle/>
              <a:p>
                <a:r>
                  <a:rPr lang="zh-CN" altLang="en-US" sz="1600" dirty="0" smtClean="0">
                    <a:solidFill>
                      <a:prstClr val="black"/>
                    </a:solidFill>
                    <a:latin typeface="微软雅黑" panose="020B0503020204020204" charset="-122"/>
                    <a:ea typeface="微软雅黑" panose="020B0503020204020204" charset="-122"/>
                    <a:sym typeface="+mn-ea"/>
                  </a:rPr>
                  <a:t>山东</a:t>
                </a:r>
                <a:r>
                  <a:rPr lang="zh-CN" altLang="en-US" sz="1600" dirty="0">
                    <a:solidFill>
                      <a:prstClr val="black"/>
                    </a:solidFill>
                    <a:latin typeface="微软雅黑" panose="020B0503020204020204" charset="-122"/>
                    <a:ea typeface="微软雅黑" panose="020B0503020204020204" charset="-122"/>
                    <a:sym typeface="+mn-ea"/>
                  </a:rPr>
                  <a:t>万维企业征信有限公司</a:t>
                </a:r>
                <a:endParaRPr lang="zh-CN" altLang="en-US" sz="1600" dirty="0" smtClean="0">
                  <a:solidFill>
                    <a:prstClr val="black"/>
                  </a:solidFill>
                  <a:latin typeface="Calibri"/>
                  <a:ea typeface="宋体"/>
                </a:endParaRPr>
              </a:p>
              <a:p>
                <a:endParaRPr lang="zh-CN" altLang="en-US" sz="1600" dirty="0">
                  <a:solidFill>
                    <a:prstClr val="black"/>
                  </a:solidFill>
                  <a:latin typeface="Calibri"/>
                  <a:ea typeface="宋体"/>
                </a:endParaRPr>
              </a:p>
            </p:txBody>
          </p:sp>
          <p:sp>
            <p:nvSpPr>
              <p:cNvPr id="94" name="椭圆 93"/>
              <p:cNvSpPr/>
              <p:nvPr/>
            </p:nvSpPr>
            <p:spPr>
              <a:xfrm>
                <a:off x="7628" y="4518"/>
                <a:ext cx="199" cy="19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grpSp>
        <p:grpSp>
          <p:nvGrpSpPr>
            <p:cNvPr id="95" name="组合 94"/>
            <p:cNvGrpSpPr/>
            <p:nvPr/>
          </p:nvGrpSpPr>
          <p:grpSpPr>
            <a:xfrm>
              <a:off x="4803775" y="5361940"/>
              <a:ext cx="3364230" cy="338455"/>
              <a:chOff x="7628" y="4340"/>
              <a:chExt cx="5298" cy="533"/>
            </a:xfrm>
          </p:grpSpPr>
          <p:sp>
            <p:nvSpPr>
              <p:cNvPr id="96" name="文本框 95"/>
              <p:cNvSpPr txBox="1"/>
              <p:nvPr/>
            </p:nvSpPr>
            <p:spPr>
              <a:xfrm>
                <a:off x="7811" y="4340"/>
                <a:ext cx="5115" cy="533"/>
              </a:xfrm>
              <a:prstGeom prst="rect">
                <a:avLst/>
              </a:prstGeom>
              <a:noFill/>
            </p:spPr>
            <p:txBody>
              <a:bodyPr wrap="square" rtlCol="0">
                <a:spAutoFit/>
              </a:bodyPr>
              <a:lstStyle/>
              <a:p>
                <a:pPr marL="0" lvl="1"/>
                <a:r>
                  <a:rPr lang="zh-CN" altLang="en-US" sz="1600" dirty="0" smtClean="0">
                    <a:solidFill>
                      <a:prstClr val="black"/>
                    </a:solidFill>
                    <a:latin typeface="微软雅黑" panose="020B0503020204020204" charset="-122"/>
                    <a:ea typeface="微软雅黑" panose="020B0503020204020204" charset="-122"/>
                    <a:sym typeface="+mn-ea"/>
                  </a:rPr>
                  <a:t>西安</a:t>
                </a:r>
                <a:r>
                  <a:rPr lang="zh-CN" altLang="en-US" sz="1600" dirty="0">
                    <a:solidFill>
                      <a:prstClr val="black"/>
                    </a:solidFill>
                    <a:latin typeface="微软雅黑" panose="020B0503020204020204" charset="-122"/>
                    <a:ea typeface="微软雅黑" panose="020B0503020204020204" charset="-122"/>
                    <a:sym typeface="+mn-ea"/>
                  </a:rPr>
                  <a:t>吉贝克信息技术有限公司</a:t>
                </a:r>
                <a:endParaRPr lang="zh-CN" altLang="en-US" sz="1600" dirty="0">
                  <a:solidFill>
                    <a:prstClr val="black"/>
                  </a:solidFill>
                  <a:latin typeface="Calibri"/>
                  <a:ea typeface="宋体"/>
                </a:endParaRPr>
              </a:p>
            </p:txBody>
          </p:sp>
          <p:sp>
            <p:nvSpPr>
              <p:cNvPr id="97" name="椭圆 96"/>
              <p:cNvSpPr/>
              <p:nvPr/>
            </p:nvSpPr>
            <p:spPr>
              <a:xfrm>
                <a:off x="7628" y="4518"/>
                <a:ext cx="199" cy="19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grpSp>
        <p:sp>
          <p:nvSpPr>
            <p:cNvPr id="103" name="矩形 102"/>
            <p:cNvSpPr/>
            <p:nvPr/>
          </p:nvSpPr>
          <p:spPr>
            <a:xfrm>
              <a:off x="-2062480" y="25400"/>
              <a:ext cx="2033270" cy="6485255"/>
            </a:xfrm>
            <a:prstGeom prst="rect">
              <a:avLst/>
            </a:prstGeom>
            <a:solidFill>
              <a:srgbClr val="C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prstClr val="white"/>
                </a:solidFill>
                <a:latin typeface="Calibri"/>
                <a:ea typeface="宋体"/>
              </a:endParaRPr>
            </a:p>
          </p:txBody>
        </p:sp>
        <p:cxnSp>
          <p:nvCxnSpPr>
            <p:cNvPr id="64" name="直接箭头连接符 63"/>
            <p:cNvCxnSpPr>
              <a:stCxn id="54" idx="1"/>
            </p:cNvCxnSpPr>
            <p:nvPr/>
          </p:nvCxnSpPr>
          <p:spPr>
            <a:xfrm flipV="1">
              <a:off x="2719705" y="2211480"/>
              <a:ext cx="1665863" cy="10708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4385568" y="2211480"/>
              <a:ext cx="443458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01" name="矩形 100"/>
          <p:cNvSpPr/>
          <p:nvPr/>
        </p:nvSpPr>
        <p:spPr>
          <a:xfrm>
            <a:off x="4321998" y="2346989"/>
            <a:ext cx="4570482" cy="369332"/>
          </a:xfrm>
          <a:prstGeom prst="rect">
            <a:avLst/>
          </a:prstGeom>
        </p:spPr>
        <p:txBody>
          <a:bodyPr wrap="none">
            <a:spAutoFit/>
          </a:bodyPr>
          <a:lstStyle/>
          <a:p>
            <a:r>
              <a:rPr lang="zh-CN" altLang="zh-CN" dirty="0">
                <a:solidFill>
                  <a:prstClr val="black"/>
                </a:solidFill>
                <a:latin typeface="微软雅黑" panose="020B0503020204020204" charset="-122"/>
                <a:ea typeface="微软雅黑" panose="020B0503020204020204" charset="-122"/>
              </a:rPr>
              <a:t>总公司：</a:t>
            </a:r>
            <a:r>
              <a:rPr lang="zh-CN" altLang="zh-CN" b="1" dirty="0">
                <a:solidFill>
                  <a:prstClr val="black"/>
                </a:solidFill>
                <a:latin typeface="微软雅黑" panose="020B0503020204020204" charset="-122"/>
                <a:ea typeface="微软雅黑" panose="020B0503020204020204" charset="-122"/>
              </a:rPr>
              <a:t>吉贝克信息技术（北京）有限公司</a:t>
            </a:r>
            <a:endParaRPr lang="zh-CN" altLang="en-US" dirty="0">
              <a:solidFill>
                <a:prstClr val="black"/>
              </a:solidFill>
              <a:latin typeface="Calibri"/>
              <a:ea typeface="宋体"/>
            </a:endParaRPr>
          </a:p>
        </p:txBody>
      </p:sp>
      <p:sp>
        <p:nvSpPr>
          <p:cNvPr id="102" name="文本框 98"/>
          <p:cNvSpPr txBox="1"/>
          <p:nvPr/>
        </p:nvSpPr>
        <p:spPr>
          <a:xfrm>
            <a:off x="4930140" y="4949637"/>
            <a:ext cx="3248025" cy="338455"/>
          </a:xfrm>
          <a:prstGeom prst="rect">
            <a:avLst/>
          </a:prstGeom>
          <a:noFill/>
        </p:spPr>
        <p:txBody>
          <a:bodyPr wrap="square" rtlCol="0">
            <a:spAutoFit/>
          </a:bodyPr>
          <a:lstStyle/>
          <a:p>
            <a:pPr marL="0" lvl="1"/>
            <a:r>
              <a:rPr lang="zh-CN" altLang="en-US" sz="1600" dirty="0">
                <a:solidFill>
                  <a:prstClr val="black"/>
                </a:solidFill>
                <a:latin typeface="微软雅黑" panose="020B0503020204020204" charset="-122"/>
                <a:ea typeface="微软雅黑" panose="020B0503020204020204" charset="-122"/>
                <a:sym typeface="+mn-ea"/>
              </a:rPr>
              <a:t>海宁</a:t>
            </a:r>
            <a:r>
              <a:rPr lang="zh-CN" altLang="en-US" sz="1600" dirty="0" smtClean="0">
                <a:solidFill>
                  <a:prstClr val="black"/>
                </a:solidFill>
                <a:latin typeface="微软雅黑" panose="020B0503020204020204" charset="-122"/>
                <a:ea typeface="微软雅黑" panose="020B0503020204020204" charset="-122"/>
                <a:sym typeface="+mn-ea"/>
              </a:rPr>
              <a:t>吉贝克</a:t>
            </a:r>
            <a:r>
              <a:rPr lang="zh-CN" altLang="en-US" sz="1600" dirty="0">
                <a:solidFill>
                  <a:prstClr val="black"/>
                </a:solidFill>
                <a:latin typeface="微软雅黑" panose="020B0503020204020204" charset="-122"/>
                <a:ea typeface="微软雅黑" panose="020B0503020204020204" charset="-122"/>
                <a:sym typeface="+mn-ea"/>
              </a:rPr>
              <a:t>金融大数据有限公司</a:t>
            </a:r>
            <a:endParaRPr lang="zh-CN" altLang="en-US" sz="1600" dirty="0">
              <a:solidFill>
                <a:prstClr val="black"/>
              </a:solidFill>
              <a:latin typeface="Calibri"/>
              <a:ea typeface="宋体"/>
            </a:endParaRPr>
          </a:p>
        </p:txBody>
      </p:sp>
    </p:spTree>
    <p:extLst>
      <p:ext uri="{BB962C8B-B14F-4D97-AF65-F5344CB8AC3E}">
        <p14:creationId xmlns="" xmlns:p14="http://schemas.microsoft.com/office/powerpoint/2010/main" val="9712191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a:spLocks noGrp="1"/>
          </p:cNvSpPr>
          <p:nvPr>
            <p:ph type="title"/>
          </p:nvPr>
        </p:nvSpPr>
        <p:spPr bwMode="auto">
          <a:xfrm>
            <a:off x="381000" y="244535"/>
            <a:ext cx="8943975" cy="857250"/>
          </a:xfrm>
        </p:spPr>
        <p:txBody>
          <a:bodyPr>
            <a:normAutofit fontScale="90000"/>
          </a:bodyPr>
          <a:lstStyle/>
          <a:p>
            <a:pPr algn="l"/>
            <a:r>
              <a:rPr lang="zh-CN" altLang="en-US" sz="3600" dirty="0">
                <a:latin typeface="SimHei" charset="-122"/>
                <a:ea typeface="SimHei" charset="-122"/>
                <a:cs typeface="SimHei" charset="-122"/>
              </a:rPr>
              <a:t>报告报表平台：</a:t>
            </a:r>
            <a:r>
              <a:rPr lang="zh-CN" altLang="zh-CN" sz="3600" dirty="0">
                <a:latin typeface="SimHei" charset="-122"/>
                <a:ea typeface="SimHei" charset="-122"/>
                <a:cs typeface="SimHei" charset="-122"/>
              </a:rPr>
              <a:t>支持多</a:t>
            </a:r>
            <a:r>
              <a:rPr lang="zh-CN" altLang="en-US" sz="3600" dirty="0">
                <a:latin typeface="SimHei" charset="-122"/>
                <a:ea typeface="SimHei" charset="-122"/>
                <a:cs typeface="SimHei" charset="-122"/>
              </a:rPr>
              <a:t>种形式的报告报表</a:t>
            </a:r>
            <a:r>
              <a:rPr lang="zh-CN" altLang="zh-CN" sz="3600" dirty="0">
                <a:latin typeface="SimHei" charset="-122"/>
                <a:ea typeface="SimHei" charset="-122"/>
                <a:cs typeface="SimHei" charset="-122"/>
              </a:rPr>
              <a:t/>
            </a:r>
            <a:br>
              <a:rPr lang="zh-CN" altLang="zh-CN" sz="3600" dirty="0">
                <a:latin typeface="SimHei" charset="-122"/>
                <a:ea typeface="SimHei" charset="-122"/>
                <a:cs typeface="SimHei" charset="-122"/>
              </a:rPr>
            </a:br>
            <a:r>
              <a:rPr lang="zh-CN" altLang="zh-CN" sz="3600" dirty="0">
                <a:latin typeface="SimHei" charset="-122"/>
                <a:ea typeface="SimHei" charset="-122"/>
                <a:cs typeface="SimHei" charset="-122"/>
              </a:rPr>
              <a:t/>
            </a:r>
            <a:br>
              <a:rPr lang="zh-CN" altLang="zh-CN" sz="3600" dirty="0">
                <a:latin typeface="SimHei" charset="-122"/>
                <a:ea typeface="SimHei" charset="-122"/>
                <a:cs typeface="SimHei" charset="-122"/>
              </a:rPr>
            </a:br>
            <a:endParaRPr lang="zh-CN" altLang="en-US" sz="3600" dirty="0">
              <a:latin typeface="SimHei" charset="-122"/>
              <a:ea typeface="SimHei" charset="-122"/>
              <a:cs typeface="SimHei" charset="-122"/>
            </a:endParaRPr>
          </a:p>
        </p:txBody>
      </p:sp>
      <p:grpSp>
        <p:nvGrpSpPr>
          <p:cNvPr id="2" name="组合 7"/>
          <p:cNvGrpSpPr>
            <a:grpSpLocks/>
          </p:cNvGrpSpPr>
          <p:nvPr/>
        </p:nvGrpSpPr>
        <p:grpSpPr bwMode="auto">
          <a:xfrm>
            <a:off x="2771775" y="856919"/>
            <a:ext cx="6372225" cy="2787981"/>
            <a:chOff x="0" y="1895003"/>
            <a:chExt cx="7451725" cy="3405660"/>
          </a:xfrm>
        </p:grpSpPr>
        <p:pic>
          <p:nvPicPr>
            <p:cNvPr id="22536" name="Picture 3" descr="C:\Users\a\AppData\Roaming\Tencent\Users\982849844\QQ\WinTemp\RichOle\T02C62P6O62241SBTO0I$RU.jpg"/>
            <p:cNvPicPr>
              <a:picLocks noChangeAspect="1" noChangeArrowheads="1"/>
            </p:cNvPicPr>
            <p:nvPr/>
          </p:nvPicPr>
          <p:blipFill>
            <a:blip r:embed="rId3"/>
            <a:srcRect/>
            <a:stretch>
              <a:fillRect/>
            </a:stretch>
          </p:blipFill>
          <p:spPr bwMode="auto">
            <a:xfrm>
              <a:off x="0" y="2133600"/>
              <a:ext cx="7451725" cy="3167063"/>
            </a:xfrm>
            <a:prstGeom prst="rect">
              <a:avLst/>
            </a:prstGeom>
            <a:noFill/>
            <a:ln w="9525">
              <a:noFill/>
              <a:miter lim="800000"/>
              <a:headEnd/>
              <a:tailEnd/>
            </a:ln>
          </p:spPr>
        </p:pic>
        <p:sp>
          <p:nvSpPr>
            <p:cNvPr id="6" name="Cloud Callout 7"/>
            <p:cNvSpPr/>
            <p:nvPr/>
          </p:nvSpPr>
          <p:spPr>
            <a:xfrm flipH="1">
              <a:off x="5221689" y="1895003"/>
              <a:ext cx="1557235" cy="703792"/>
            </a:xfrm>
            <a:prstGeom prst="cloudCallout">
              <a:avLst>
                <a:gd name="adj1" fmla="val 47363"/>
                <a:gd name="adj2" fmla="val 49673"/>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ln>
                    <a:solidFill>
                      <a:srgbClr val="000000"/>
                    </a:solidFill>
                  </a:ln>
                  <a:solidFill>
                    <a:srgbClr val="008000"/>
                  </a:solidFill>
                </a:rPr>
                <a:t>多维分析报表</a:t>
              </a:r>
              <a:endParaRPr lang="en-US" altLang="zh-CN" sz="1400" dirty="0">
                <a:ln>
                  <a:solidFill>
                    <a:srgbClr val="000000"/>
                  </a:solidFill>
                </a:ln>
                <a:solidFill>
                  <a:srgbClr val="008000"/>
                </a:solidFill>
              </a:endParaRPr>
            </a:p>
          </p:txBody>
        </p:sp>
      </p:grpSp>
      <p:grpSp>
        <p:nvGrpSpPr>
          <p:cNvPr id="3" name="组合 9"/>
          <p:cNvGrpSpPr>
            <a:grpSpLocks/>
          </p:cNvGrpSpPr>
          <p:nvPr/>
        </p:nvGrpSpPr>
        <p:grpSpPr bwMode="auto">
          <a:xfrm>
            <a:off x="2771775" y="3684127"/>
            <a:ext cx="6344205" cy="2984962"/>
            <a:chOff x="899592" y="2296998"/>
            <a:chExt cx="7670973" cy="4063420"/>
          </a:xfrm>
        </p:grpSpPr>
        <p:pic>
          <p:nvPicPr>
            <p:cNvPr id="7" name="Picture 4" descr="C:\Users\a\AppData\Roaming\Tencent\Users\982849844\QQ\WinTemp\RichOle\L23Z@_V~@K4I{2L_FDJSE8W.jpg"/>
            <p:cNvPicPr>
              <a:picLocks noChangeAspect="1" noChangeArrowheads="1"/>
            </p:cNvPicPr>
            <p:nvPr/>
          </p:nvPicPr>
          <p:blipFill>
            <a:blip r:embed="rId4" cstate="print"/>
            <a:srcRect/>
            <a:stretch>
              <a:fillRect/>
            </a:stretch>
          </p:blipFill>
          <p:spPr bwMode="auto">
            <a:xfrm>
              <a:off x="899592" y="2636912"/>
              <a:ext cx="7670973" cy="3723506"/>
            </a:xfrm>
            <a:prstGeom prst="rect">
              <a:avLst/>
            </a:prstGeom>
            <a:noFill/>
            <a:scene3d>
              <a:camera prst="orthographicFront">
                <a:rot lat="599959" lon="35" rev="21599965"/>
              </a:camera>
              <a:lightRig rig="threePt" dir="t"/>
            </a:scene3d>
          </p:spPr>
        </p:pic>
        <p:sp>
          <p:nvSpPr>
            <p:cNvPr id="9" name="Cloud Callout 7"/>
            <p:cNvSpPr/>
            <p:nvPr/>
          </p:nvSpPr>
          <p:spPr>
            <a:xfrm flipH="1">
              <a:off x="6298656" y="2296998"/>
              <a:ext cx="1610133" cy="679828"/>
            </a:xfrm>
            <a:prstGeom prst="cloudCallout">
              <a:avLst>
                <a:gd name="adj1" fmla="val 47363"/>
                <a:gd name="adj2" fmla="val 49673"/>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ln>
                    <a:solidFill>
                      <a:srgbClr val="000000"/>
                    </a:solidFill>
                  </a:ln>
                  <a:solidFill>
                    <a:srgbClr val="008000"/>
                  </a:solidFill>
                </a:rPr>
                <a:t>固定格式报表</a:t>
              </a:r>
              <a:endParaRPr lang="en-US" altLang="zh-CN" sz="1400" dirty="0">
                <a:ln>
                  <a:solidFill>
                    <a:srgbClr val="000000"/>
                  </a:solidFill>
                </a:ln>
                <a:solidFill>
                  <a:srgbClr val="008000"/>
                </a:solidFill>
              </a:endParaRPr>
            </a:p>
          </p:txBody>
        </p:sp>
      </p:grpSp>
      <p:sp>
        <p:nvSpPr>
          <p:cNvPr id="10" name="矩形 9"/>
          <p:cNvSpPr/>
          <p:nvPr/>
        </p:nvSpPr>
        <p:spPr>
          <a:xfrm>
            <a:off x="192217" y="1188198"/>
            <a:ext cx="2398580" cy="6532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spcBef>
                <a:spcPct val="20000"/>
              </a:spcBef>
              <a:defRPr/>
            </a:pPr>
            <a:r>
              <a:rPr lang="zh-CN" altLang="en-US" sz="1600" dirty="0">
                <a:solidFill>
                  <a:schemeClr val="bg1"/>
                </a:solidFill>
                <a:latin typeface="黑体" pitchFamily="2" charset="-122"/>
                <a:ea typeface="黑体" pitchFamily="2" charset="-122"/>
              </a:rPr>
              <a:t>支持</a:t>
            </a:r>
            <a:r>
              <a:rPr lang="zh-CN" altLang="zh-CN" sz="1600" dirty="0">
                <a:solidFill>
                  <a:schemeClr val="bg1"/>
                </a:solidFill>
                <a:latin typeface="黑体" pitchFamily="2" charset="-122"/>
                <a:ea typeface="黑体" pitchFamily="2" charset="-122"/>
              </a:rPr>
              <a:t>简单报表定制生成</a:t>
            </a:r>
            <a:endParaRPr lang="en-US" altLang="zh-CN" sz="1600" dirty="0">
              <a:solidFill>
                <a:schemeClr val="bg1"/>
              </a:solidFill>
              <a:latin typeface="黑体" pitchFamily="2" charset="-122"/>
              <a:ea typeface="黑体" pitchFamily="2" charset="-122"/>
            </a:endParaRPr>
          </a:p>
        </p:txBody>
      </p:sp>
      <p:sp>
        <p:nvSpPr>
          <p:cNvPr id="11" name="矩形 10"/>
          <p:cNvSpPr/>
          <p:nvPr/>
        </p:nvSpPr>
        <p:spPr>
          <a:xfrm>
            <a:off x="192217" y="2038313"/>
            <a:ext cx="2398580" cy="6532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spcBef>
                <a:spcPct val="20000"/>
              </a:spcBef>
              <a:defRPr/>
            </a:pPr>
            <a:r>
              <a:rPr lang="zh-CN" altLang="en-US" sz="1600" dirty="0">
                <a:solidFill>
                  <a:schemeClr val="bg1"/>
                </a:solidFill>
                <a:latin typeface="黑体" pitchFamily="2" charset="-122"/>
                <a:ea typeface="黑体" pitchFamily="2" charset="-122"/>
              </a:rPr>
              <a:t>支持</a:t>
            </a:r>
            <a:r>
              <a:rPr lang="zh-CN" altLang="zh-CN" sz="1600" dirty="0">
                <a:solidFill>
                  <a:schemeClr val="bg1"/>
                </a:solidFill>
                <a:latin typeface="黑体" pitchFamily="2" charset="-122"/>
                <a:ea typeface="黑体" pitchFamily="2" charset="-122"/>
              </a:rPr>
              <a:t>多主题数据综合查询及报表定制</a:t>
            </a:r>
            <a:endParaRPr lang="en-US" altLang="zh-CN" sz="1600" dirty="0">
              <a:solidFill>
                <a:schemeClr val="bg1"/>
              </a:solidFill>
              <a:latin typeface="黑体" pitchFamily="2" charset="-122"/>
              <a:ea typeface="黑体" pitchFamily="2" charset="-122"/>
            </a:endParaRPr>
          </a:p>
        </p:txBody>
      </p:sp>
      <p:sp>
        <p:nvSpPr>
          <p:cNvPr id="12" name="矩形 11"/>
          <p:cNvSpPr/>
          <p:nvPr/>
        </p:nvSpPr>
        <p:spPr>
          <a:xfrm>
            <a:off x="192217" y="2928538"/>
            <a:ext cx="2398580" cy="6532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spcBef>
                <a:spcPct val="20000"/>
              </a:spcBef>
              <a:defRPr/>
            </a:pPr>
            <a:r>
              <a:rPr lang="zh-CN" altLang="en-US" sz="1600" dirty="0">
                <a:solidFill>
                  <a:schemeClr val="bg1"/>
                </a:solidFill>
                <a:latin typeface="黑体" pitchFamily="2" charset="-122"/>
                <a:ea typeface="黑体" pitchFamily="2" charset="-122"/>
              </a:rPr>
              <a:t>支持</a:t>
            </a:r>
            <a:r>
              <a:rPr lang="zh-CN" altLang="zh-CN" sz="1600" dirty="0">
                <a:solidFill>
                  <a:schemeClr val="bg1"/>
                </a:solidFill>
                <a:latin typeface="黑体" pitchFamily="2" charset="-122"/>
                <a:ea typeface="黑体" pitchFamily="2" charset="-122"/>
              </a:rPr>
              <a:t>仪表盘图形报表展现及报表灵活下钻</a:t>
            </a:r>
            <a:endParaRPr lang="en-US" altLang="zh-CN" sz="1600" dirty="0">
              <a:solidFill>
                <a:schemeClr val="bg1"/>
              </a:solidFill>
              <a:latin typeface="黑体" pitchFamily="2" charset="-122"/>
              <a:ea typeface="黑体" pitchFamily="2" charset="-122"/>
            </a:endParaRPr>
          </a:p>
        </p:txBody>
      </p:sp>
      <p:sp>
        <p:nvSpPr>
          <p:cNvPr id="13" name="矩形 12"/>
          <p:cNvSpPr/>
          <p:nvPr/>
        </p:nvSpPr>
        <p:spPr>
          <a:xfrm>
            <a:off x="192217" y="3818763"/>
            <a:ext cx="2398580" cy="6532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spcBef>
                <a:spcPct val="20000"/>
              </a:spcBef>
              <a:defRPr/>
            </a:pPr>
            <a:r>
              <a:rPr lang="zh-CN" altLang="en-US" sz="1600" dirty="0">
                <a:solidFill>
                  <a:schemeClr val="bg1"/>
                </a:solidFill>
                <a:latin typeface="黑体" pitchFamily="2" charset="-122"/>
                <a:ea typeface="黑体" pitchFamily="2" charset="-122"/>
              </a:rPr>
              <a:t>支持</a:t>
            </a:r>
            <a:r>
              <a:rPr lang="zh-CN" altLang="zh-CN" sz="1600" dirty="0">
                <a:solidFill>
                  <a:schemeClr val="bg1"/>
                </a:solidFill>
                <a:latin typeface="黑体" pitchFamily="2" charset="-122"/>
                <a:ea typeface="黑体" pitchFamily="2" charset="-122"/>
              </a:rPr>
              <a:t>外部报表工具整合</a:t>
            </a:r>
            <a:endParaRPr lang="en-US" altLang="zh-CN" sz="1600" dirty="0">
              <a:solidFill>
                <a:schemeClr val="bg1"/>
              </a:solidFill>
              <a:latin typeface="黑体" pitchFamily="2" charset="-122"/>
              <a:ea typeface="黑体" pitchFamily="2" charset="-122"/>
            </a:endParaRPr>
          </a:p>
        </p:txBody>
      </p:sp>
      <p:sp>
        <p:nvSpPr>
          <p:cNvPr id="14" name="矩形 13"/>
          <p:cNvSpPr/>
          <p:nvPr/>
        </p:nvSpPr>
        <p:spPr>
          <a:xfrm>
            <a:off x="192217" y="4708988"/>
            <a:ext cx="2398580" cy="6532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spcBef>
                <a:spcPct val="20000"/>
              </a:spcBef>
              <a:defRPr/>
            </a:pPr>
            <a:r>
              <a:rPr lang="zh-CN" altLang="en-US" sz="1600" dirty="0">
                <a:solidFill>
                  <a:schemeClr val="bg1"/>
                </a:solidFill>
                <a:latin typeface="黑体" pitchFamily="2" charset="-122"/>
                <a:ea typeface="黑体" pitchFamily="2" charset="-122"/>
              </a:rPr>
              <a:t>支持</a:t>
            </a:r>
            <a:r>
              <a:rPr lang="zh-CN" altLang="zh-CN" sz="1600" dirty="0">
                <a:solidFill>
                  <a:schemeClr val="bg1"/>
                </a:solidFill>
                <a:latin typeface="黑体" pitchFamily="2" charset="-122"/>
                <a:ea typeface="黑体" pitchFamily="2" charset="-122"/>
              </a:rPr>
              <a:t>报告定制</a:t>
            </a:r>
            <a:endParaRPr lang="en-US" altLang="zh-CN" sz="1600" dirty="0">
              <a:solidFill>
                <a:schemeClr val="bg1"/>
              </a:solidFill>
              <a:latin typeface="黑体" pitchFamily="2" charset="-122"/>
              <a:ea typeface="黑体" pitchFamily="2" charset="-122"/>
            </a:endParaRPr>
          </a:p>
        </p:txBody>
      </p:sp>
      <p:sp>
        <p:nvSpPr>
          <p:cNvPr id="15" name="矩形 14"/>
          <p:cNvSpPr/>
          <p:nvPr/>
        </p:nvSpPr>
        <p:spPr>
          <a:xfrm>
            <a:off x="192217" y="5599213"/>
            <a:ext cx="2398580" cy="6532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spcBef>
                <a:spcPct val="20000"/>
              </a:spcBef>
              <a:defRPr/>
            </a:pPr>
            <a:r>
              <a:rPr lang="zh-CN" altLang="en-US" sz="1600" dirty="0">
                <a:solidFill>
                  <a:schemeClr val="bg1"/>
                </a:solidFill>
                <a:latin typeface="黑体" pitchFamily="2" charset="-122"/>
                <a:ea typeface="黑体" pitchFamily="2" charset="-122"/>
              </a:rPr>
              <a:t>支持</a:t>
            </a:r>
            <a:r>
              <a:rPr lang="zh-CN" altLang="zh-CN" sz="1600" dirty="0">
                <a:solidFill>
                  <a:schemeClr val="bg1"/>
                </a:solidFill>
                <a:latin typeface="黑体" pitchFamily="2" charset="-122"/>
                <a:ea typeface="黑体" pitchFamily="2" charset="-122"/>
              </a:rPr>
              <a:t>配置在统一门户平台</a:t>
            </a:r>
            <a:endParaRPr lang="zh-CN" altLang="en-US" sz="1600" dirty="0">
              <a:solidFill>
                <a:schemeClr val="bg1"/>
              </a:solidFill>
              <a:latin typeface="黑体" pitchFamily="2" charset="-122"/>
              <a:ea typeface="黑体" pitchFamily="2" charset="-122"/>
            </a:endParaRPr>
          </a:p>
        </p:txBody>
      </p:sp>
    </p:spTree>
    <p:extLst>
      <p:ext uri="{BB962C8B-B14F-4D97-AF65-F5344CB8AC3E}">
        <p14:creationId xmlns="" xmlns:p14="http://schemas.microsoft.com/office/powerpoint/2010/main" val="163597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标题 1"/>
          <p:cNvSpPr>
            <a:spLocks noGrp="1"/>
          </p:cNvSpPr>
          <p:nvPr>
            <p:ph type="title"/>
          </p:nvPr>
        </p:nvSpPr>
        <p:spPr bwMode="auto">
          <a:xfrm>
            <a:off x="277180" y="1067"/>
            <a:ext cx="8229600" cy="1143000"/>
          </a:xfrm>
        </p:spPr>
        <p:txBody>
          <a:bodyPr vert="horz" lIns="91440" tIns="45720" rIns="91440" bIns="45720" rtlCol="0" anchor="ctr">
            <a:normAutofit/>
          </a:bodyPr>
          <a:lstStyle/>
          <a:p>
            <a:pPr algn="l"/>
            <a:r>
              <a:rPr lang="zh-CN" altLang="en-US" sz="3200" dirty="0">
                <a:latin typeface="SimHei" charset="-122"/>
                <a:ea typeface="SimHei" charset="-122"/>
                <a:cs typeface="SimHei" charset="-122"/>
              </a:rPr>
              <a:t>规则引擎</a:t>
            </a:r>
            <a:r>
              <a:rPr lang="en-US" altLang="zh-CN" sz="3200" dirty="0">
                <a:latin typeface="SimHei" charset="-122"/>
                <a:ea typeface="SimHei" charset="-122"/>
                <a:cs typeface="SimHei" charset="-122"/>
              </a:rPr>
              <a:t>-</a:t>
            </a:r>
            <a:r>
              <a:rPr lang="zh-CN" altLang="en-US" sz="3200" dirty="0">
                <a:latin typeface="SimHei" charset="-122"/>
                <a:ea typeface="SimHei" charset="-122"/>
                <a:cs typeface="SimHei" charset="-122"/>
              </a:rPr>
              <a:t>规则全生命周期管理</a:t>
            </a:r>
          </a:p>
        </p:txBody>
      </p:sp>
      <p:sp>
        <p:nvSpPr>
          <p:cNvPr id="3" name="Text Box 28"/>
          <p:cNvSpPr txBox="1">
            <a:spLocks noChangeArrowheads="1"/>
          </p:cNvSpPr>
          <p:nvPr/>
        </p:nvSpPr>
        <p:spPr bwMode="gray">
          <a:xfrm>
            <a:off x="467544" y="1055643"/>
            <a:ext cx="8446385" cy="1129030"/>
          </a:xfrm>
          <a:prstGeom prst="rect">
            <a:avLst/>
          </a:prstGeom>
          <a:noFill/>
          <a:ln w="12700" algn="ctr">
            <a:noFill/>
            <a:miter lim="800000"/>
          </a:ln>
        </p:spPr>
        <p:txBody>
          <a:bodyPr wrap="square" lIns="80237" tIns="80237" rIns="80237" bIns="80237">
            <a:spAutoFit/>
          </a:bodyPr>
          <a:lstStyle/>
          <a:p>
            <a:pPr eaLnBrk="0" fontAlgn="base" hangingPunct="0">
              <a:lnSpc>
                <a:spcPct val="150000"/>
              </a:lnSpc>
              <a:spcBef>
                <a:spcPct val="0"/>
              </a:spcBef>
              <a:spcAft>
                <a:spcPct val="0"/>
              </a:spcAft>
            </a:pPr>
            <a:r>
              <a:rPr lang="zh-CN" altLang="en-US" sz="1400" b="1" dirty="0" smtClean="0">
                <a:solidFill>
                  <a:srgbClr val="000000"/>
                </a:solidFill>
                <a:latin typeface="微软雅黑" panose="020B0503020204020204" charset="-122"/>
                <a:ea typeface="微软雅黑" panose="020B0503020204020204" charset="-122"/>
                <a:cs typeface="黑体" panose="02010609060101010101" pitchFamily="2" charset="-122"/>
              </a:rPr>
              <a:t>功能目标</a:t>
            </a:r>
            <a:r>
              <a:rPr lang="zh-CN" altLang="en-US" sz="1400" dirty="0" smtClean="0">
                <a:solidFill>
                  <a:srgbClr val="000000"/>
                </a:solidFill>
                <a:latin typeface="微软雅黑" panose="020B0503020204020204" charset="-122"/>
                <a:ea typeface="微软雅黑" panose="020B0503020204020204" charset="-122"/>
                <a:cs typeface="黑体" panose="02010609060101010101" pitchFamily="2" charset="-122"/>
              </a:rPr>
              <a:t>：建立模型、规则配置管理工作平台，实现对模型和规则策略的有效管理</a:t>
            </a:r>
            <a:r>
              <a:rPr lang="zh-CN" altLang="en-US" sz="1400" dirty="0">
                <a:solidFill>
                  <a:srgbClr val="000000"/>
                </a:solidFill>
                <a:latin typeface="微软雅黑" panose="020B0503020204020204" charset="-122"/>
                <a:ea typeface="微软雅黑" panose="020B0503020204020204" charset="-122"/>
                <a:cs typeface="黑体" panose="02010609060101010101" pitchFamily="2" charset="-122"/>
              </a:rPr>
              <a:t>配置</a:t>
            </a:r>
            <a:r>
              <a:rPr lang="zh-CN" altLang="en-US" sz="1400" dirty="0" smtClean="0">
                <a:solidFill>
                  <a:srgbClr val="000000"/>
                </a:solidFill>
                <a:latin typeface="微软雅黑" panose="020B0503020204020204" charset="-122"/>
                <a:ea typeface="微软雅黑" panose="020B0503020204020204" charset="-122"/>
                <a:cs typeface="黑体" panose="02010609060101010101" pitchFamily="2" charset="-122"/>
              </a:rPr>
              <a:t>；</a:t>
            </a:r>
            <a:endParaRPr lang="en-US" altLang="zh-CN" sz="1400" dirty="0" smtClean="0">
              <a:solidFill>
                <a:srgbClr val="000000"/>
              </a:solidFill>
              <a:latin typeface="微软雅黑" panose="020B0503020204020204" charset="-122"/>
              <a:ea typeface="微软雅黑" panose="020B0503020204020204" charset="-122"/>
              <a:cs typeface="黑体" panose="02010609060101010101" pitchFamily="2" charset="-122"/>
            </a:endParaRPr>
          </a:p>
          <a:p>
            <a:pPr eaLnBrk="0" fontAlgn="base" hangingPunct="0">
              <a:lnSpc>
                <a:spcPct val="150000"/>
              </a:lnSpc>
              <a:spcBef>
                <a:spcPct val="0"/>
              </a:spcBef>
              <a:spcAft>
                <a:spcPct val="0"/>
              </a:spcAft>
            </a:pPr>
            <a:r>
              <a:rPr lang="zh-CN" altLang="en-US" sz="1400" b="1" dirty="0" smtClean="0">
                <a:solidFill>
                  <a:srgbClr val="000000"/>
                </a:solidFill>
                <a:latin typeface="微软雅黑" panose="020B0503020204020204" charset="-122"/>
                <a:ea typeface="微软雅黑" panose="020B0503020204020204" charset="-122"/>
                <a:cs typeface="黑体" panose="02010609060101010101" pitchFamily="2" charset="-122"/>
              </a:rPr>
              <a:t>功能要点</a:t>
            </a:r>
            <a:r>
              <a:rPr lang="zh-CN" altLang="en-US" sz="1400" dirty="0" smtClean="0">
                <a:solidFill>
                  <a:srgbClr val="000000"/>
                </a:solidFill>
                <a:latin typeface="微软雅黑" panose="020B0503020204020204" charset="-122"/>
                <a:ea typeface="微软雅黑" panose="020B0503020204020204" charset="-122"/>
                <a:cs typeface="黑体" panose="02010609060101010101" pitchFamily="2" charset="-122"/>
              </a:rPr>
              <a:t>：提供指标管理、规则配置、规则测试、规则发布、版本管理以及规则监控等支持功能。</a:t>
            </a:r>
            <a:endParaRPr lang="en-US" altLang="zh-CN" sz="1400" dirty="0" smtClean="0">
              <a:solidFill>
                <a:srgbClr val="000000"/>
              </a:solidFill>
              <a:latin typeface="微软雅黑" panose="020B0503020204020204" charset="-122"/>
              <a:ea typeface="微软雅黑" panose="020B0503020204020204" charset="-122"/>
              <a:cs typeface="黑体" panose="02010609060101010101" pitchFamily="2" charset="-122"/>
            </a:endParaRPr>
          </a:p>
          <a:p>
            <a:pPr eaLnBrk="0" fontAlgn="base" hangingPunct="0">
              <a:lnSpc>
                <a:spcPct val="150000"/>
              </a:lnSpc>
              <a:spcBef>
                <a:spcPct val="0"/>
              </a:spcBef>
              <a:spcAft>
                <a:spcPct val="0"/>
              </a:spcAft>
            </a:pPr>
            <a:r>
              <a:rPr lang="zh-CN" altLang="zh-CN" sz="1400" dirty="0" smtClean="0">
                <a:solidFill>
                  <a:srgbClr val="000000"/>
                </a:solidFill>
                <a:latin typeface="微软雅黑" panose="020B0503020204020204" charset="-122"/>
                <a:ea typeface="微软雅黑" panose="020B0503020204020204" charset="-122"/>
                <a:cs typeface="黑体" panose="02010609060101010101" pitchFamily="2" charset="-122"/>
              </a:rPr>
              <a:t> </a:t>
            </a:r>
            <a:r>
              <a:rPr lang="zh-CN" altLang="en-US" sz="1400" dirty="0" smtClean="0">
                <a:solidFill>
                  <a:srgbClr val="000000"/>
                </a:solidFill>
                <a:latin typeface="微软雅黑" panose="020B0503020204020204" charset="-122"/>
                <a:ea typeface="微软雅黑" panose="020B0503020204020204" charset="-122"/>
                <a:cs typeface="黑体" panose="02010609060101010101" pitchFamily="2" charset="-122"/>
              </a:rPr>
              <a:t>     </a:t>
            </a:r>
            <a:endParaRPr lang="en-US" altLang="zh-CN" sz="1400" dirty="0">
              <a:solidFill>
                <a:srgbClr val="000000"/>
              </a:solidFill>
              <a:latin typeface="微软雅黑" panose="020B0503020204020204" charset="-122"/>
              <a:ea typeface="微软雅黑" panose="020B0503020204020204" charset="-122"/>
              <a:cs typeface="黑体" panose="02010609060101010101" pitchFamily="2" charset="-122"/>
            </a:endParaRPr>
          </a:p>
        </p:txBody>
      </p:sp>
      <p:sp>
        <p:nvSpPr>
          <p:cNvPr id="4" name="矩形 3"/>
          <p:cNvSpPr/>
          <p:nvPr/>
        </p:nvSpPr>
        <p:spPr>
          <a:xfrm>
            <a:off x="467544" y="2484127"/>
            <a:ext cx="1296144" cy="363459"/>
          </a:xfrm>
          <a:prstGeom prst="rect">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riblet"/>
            <a:contourClr>
              <a:srgbClr val="FFFFFF"/>
            </a:contourClr>
          </a:sp3d>
        </p:spPr>
        <p:style>
          <a:lnRef idx="0">
            <a:scrgbClr r="0" g="0" b="0"/>
          </a:lnRef>
          <a:fillRef idx="0">
            <a:scrgbClr r="0" g="0" b="0"/>
          </a:fillRef>
          <a:effectRef idx="0">
            <a:scrgbClr r="0" g="0" b="0"/>
          </a:effectRef>
          <a:fontRef idx="minor">
            <a:schemeClr val="lt1"/>
          </a:fontRef>
        </p:style>
        <p:txBody>
          <a:bodyPr lIns="108014" tIns="36005" rIns="36005" bIns="36005" spcCol="1270" anchor="ctr"/>
          <a:lstStyle/>
          <a:p>
            <a:pPr algn="ctr" defTabSz="1200150">
              <a:lnSpc>
                <a:spcPct val="90000"/>
              </a:lnSpc>
              <a:spcAft>
                <a:spcPct val="35000"/>
              </a:spcAft>
            </a:pPr>
            <a:r>
              <a:rPr lang="zh-CN" altLang="en-US" sz="1600" b="1" dirty="0">
                <a:solidFill>
                  <a:prstClr val="white"/>
                </a:solidFill>
                <a:latin typeface="微软雅黑" panose="020B0503020204020204" charset="-122"/>
                <a:ea typeface="微软雅黑" panose="020B0503020204020204" charset="-122"/>
              </a:rPr>
              <a:t>新建应用</a:t>
            </a:r>
          </a:p>
        </p:txBody>
      </p:sp>
      <p:sp>
        <p:nvSpPr>
          <p:cNvPr id="5" name="矩形 4"/>
          <p:cNvSpPr/>
          <p:nvPr/>
        </p:nvSpPr>
        <p:spPr>
          <a:xfrm>
            <a:off x="1907704" y="2484127"/>
            <a:ext cx="1296144" cy="363459"/>
          </a:xfrm>
          <a:prstGeom prst="rect">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riblet"/>
            <a:contourClr>
              <a:srgbClr val="FFFFFF"/>
            </a:contourClr>
          </a:sp3d>
        </p:spPr>
        <p:style>
          <a:lnRef idx="0">
            <a:scrgbClr r="0" g="0" b="0"/>
          </a:lnRef>
          <a:fillRef idx="0">
            <a:scrgbClr r="0" g="0" b="0"/>
          </a:fillRef>
          <a:effectRef idx="0">
            <a:scrgbClr r="0" g="0" b="0"/>
          </a:effectRef>
          <a:fontRef idx="minor">
            <a:schemeClr val="lt1"/>
          </a:fontRef>
        </p:style>
        <p:txBody>
          <a:bodyPr lIns="108014" tIns="36005" rIns="36005" bIns="36005" spcCol="1270" anchor="ctr"/>
          <a:lstStyle/>
          <a:p>
            <a:pPr algn="ctr" defTabSz="1200150">
              <a:lnSpc>
                <a:spcPct val="90000"/>
              </a:lnSpc>
              <a:spcAft>
                <a:spcPct val="35000"/>
              </a:spcAft>
            </a:pPr>
            <a:r>
              <a:rPr lang="zh-CN" altLang="en-US" sz="1600" b="1" dirty="0">
                <a:solidFill>
                  <a:prstClr val="white"/>
                </a:solidFill>
                <a:latin typeface="微软雅黑" panose="020B0503020204020204" charset="-122"/>
                <a:ea typeface="微软雅黑" panose="020B0503020204020204" charset="-122"/>
              </a:rPr>
              <a:t>规则</a:t>
            </a:r>
            <a:r>
              <a:rPr lang="zh-CN" altLang="en-US" sz="1600" b="1" dirty="0" smtClean="0">
                <a:solidFill>
                  <a:prstClr val="white"/>
                </a:solidFill>
                <a:latin typeface="微软雅黑" panose="020B0503020204020204" charset="-122"/>
                <a:ea typeface="微软雅黑" panose="020B0503020204020204" charset="-122"/>
              </a:rPr>
              <a:t>配置</a:t>
            </a:r>
            <a:endParaRPr lang="zh-CN" altLang="en-US" sz="1600" b="1" dirty="0">
              <a:solidFill>
                <a:prstClr val="white"/>
              </a:solidFill>
              <a:latin typeface="微软雅黑" panose="020B0503020204020204" charset="-122"/>
              <a:ea typeface="微软雅黑" panose="020B0503020204020204" charset="-122"/>
            </a:endParaRPr>
          </a:p>
        </p:txBody>
      </p:sp>
      <p:sp>
        <p:nvSpPr>
          <p:cNvPr id="6" name="矩形 5"/>
          <p:cNvSpPr/>
          <p:nvPr/>
        </p:nvSpPr>
        <p:spPr>
          <a:xfrm>
            <a:off x="3347864" y="2484127"/>
            <a:ext cx="1296144" cy="363459"/>
          </a:xfrm>
          <a:prstGeom prst="rect">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riblet"/>
            <a:contourClr>
              <a:srgbClr val="FFFFFF"/>
            </a:contourClr>
          </a:sp3d>
        </p:spPr>
        <p:style>
          <a:lnRef idx="0">
            <a:scrgbClr r="0" g="0" b="0"/>
          </a:lnRef>
          <a:fillRef idx="0">
            <a:scrgbClr r="0" g="0" b="0"/>
          </a:fillRef>
          <a:effectRef idx="0">
            <a:scrgbClr r="0" g="0" b="0"/>
          </a:effectRef>
          <a:fontRef idx="minor">
            <a:schemeClr val="lt1"/>
          </a:fontRef>
        </p:style>
        <p:txBody>
          <a:bodyPr lIns="108014" tIns="36005" rIns="36005" bIns="36005" spcCol="1270" anchor="ctr"/>
          <a:lstStyle/>
          <a:p>
            <a:pPr algn="ctr" defTabSz="1200150">
              <a:lnSpc>
                <a:spcPct val="90000"/>
              </a:lnSpc>
              <a:spcAft>
                <a:spcPct val="35000"/>
              </a:spcAft>
            </a:pPr>
            <a:r>
              <a:rPr lang="zh-CN" altLang="en-US" sz="1600" b="1" dirty="0">
                <a:solidFill>
                  <a:prstClr val="white"/>
                </a:solidFill>
                <a:latin typeface="微软雅黑" panose="020B0503020204020204" charset="-122"/>
                <a:ea typeface="微软雅黑" panose="020B0503020204020204" charset="-122"/>
              </a:rPr>
              <a:t>规则</a:t>
            </a:r>
            <a:r>
              <a:rPr lang="zh-CN" altLang="en-US" sz="1600" b="1" dirty="0" smtClean="0">
                <a:solidFill>
                  <a:prstClr val="white"/>
                </a:solidFill>
                <a:latin typeface="微软雅黑" panose="020B0503020204020204" charset="-122"/>
                <a:ea typeface="微软雅黑" panose="020B0503020204020204" charset="-122"/>
              </a:rPr>
              <a:t>调试</a:t>
            </a:r>
            <a:endParaRPr lang="zh-CN" altLang="en-US" sz="1600" b="1" dirty="0">
              <a:solidFill>
                <a:prstClr val="white"/>
              </a:solidFill>
              <a:latin typeface="微软雅黑" panose="020B0503020204020204" charset="-122"/>
              <a:ea typeface="微软雅黑" panose="020B0503020204020204" charset="-122"/>
            </a:endParaRPr>
          </a:p>
        </p:txBody>
      </p:sp>
      <p:sp>
        <p:nvSpPr>
          <p:cNvPr id="7" name="矩形 6"/>
          <p:cNvSpPr/>
          <p:nvPr/>
        </p:nvSpPr>
        <p:spPr>
          <a:xfrm>
            <a:off x="4716016" y="2484127"/>
            <a:ext cx="1296144" cy="363459"/>
          </a:xfrm>
          <a:prstGeom prst="rect">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riblet"/>
            <a:contourClr>
              <a:srgbClr val="FFFFFF"/>
            </a:contourClr>
          </a:sp3d>
        </p:spPr>
        <p:style>
          <a:lnRef idx="0">
            <a:scrgbClr r="0" g="0" b="0"/>
          </a:lnRef>
          <a:fillRef idx="0">
            <a:scrgbClr r="0" g="0" b="0"/>
          </a:fillRef>
          <a:effectRef idx="0">
            <a:scrgbClr r="0" g="0" b="0"/>
          </a:effectRef>
          <a:fontRef idx="minor">
            <a:schemeClr val="lt1"/>
          </a:fontRef>
        </p:style>
        <p:txBody>
          <a:bodyPr lIns="108014" tIns="36005" rIns="36005" bIns="36005" spcCol="1270" anchor="ctr"/>
          <a:lstStyle/>
          <a:p>
            <a:pPr algn="ctr" defTabSz="1200150">
              <a:lnSpc>
                <a:spcPct val="90000"/>
              </a:lnSpc>
              <a:spcAft>
                <a:spcPct val="35000"/>
              </a:spcAft>
            </a:pPr>
            <a:r>
              <a:rPr lang="zh-CN" altLang="en-US" sz="1600" b="1" dirty="0">
                <a:solidFill>
                  <a:prstClr val="white"/>
                </a:solidFill>
                <a:latin typeface="微软雅黑" panose="020B0503020204020204" charset="-122"/>
                <a:ea typeface="微软雅黑" panose="020B0503020204020204" charset="-122"/>
              </a:rPr>
              <a:t>检查纠错</a:t>
            </a:r>
          </a:p>
        </p:txBody>
      </p:sp>
      <p:sp>
        <p:nvSpPr>
          <p:cNvPr id="8" name="矩形 7"/>
          <p:cNvSpPr/>
          <p:nvPr/>
        </p:nvSpPr>
        <p:spPr>
          <a:xfrm>
            <a:off x="6084168" y="2485925"/>
            <a:ext cx="1296144" cy="363459"/>
          </a:xfrm>
          <a:prstGeom prst="rect">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riblet"/>
            <a:contourClr>
              <a:srgbClr val="FFFFFF"/>
            </a:contourClr>
          </a:sp3d>
        </p:spPr>
        <p:style>
          <a:lnRef idx="0">
            <a:scrgbClr r="0" g="0" b="0"/>
          </a:lnRef>
          <a:fillRef idx="0">
            <a:scrgbClr r="0" g="0" b="0"/>
          </a:fillRef>
          <a:effectRef idx="0">
            <a:scrgbClr r="0" g="0" b="0"/>
          </a:effectRef>
          <a:fontRef idx="minor">
            <a:schemeClr val="lt1"/>
          </a:fontRef>
        </p:style>
        <p:txBody>
          <a:bodyPr lIns="108014" tIns="36005" rIns="36005" bIns="36005" spcCol="1270" anchor="ctr"/>
          <a:lstStyle/>
          <a:p>
            <a:pPr algn="ctr" defTabSz="1200150">
              <a:lnSpc>
                <a:spcPct val="90000"/>
              </a:lnSpc>
              <a:spcAft>
                <a:spcPct val="35000"/>
              </a:spcAft>
            </a:pPr>
            <a:r>
              <a:rPr lang="zh-CN" altLang="en-US" sz="1600" b="1" dirty="0">
                <a:solidFill>
                  <a:prstClr val="white"/>
                </a:solidFill>
                <a:latin typeface="微软雅黑" panose="020B0503020204020204" charset="-122"/>
                <a:ea typeface="微软雅黑" panose="020B0503020204020204" charset="-122"/>
              </a:rPr>
              <a:t>应用发布</a:t>
            </a:r>
          </a:p>
        </p:txBody>
      </p:sp>
      <p:sp>
        <p:nvSpPr>
          <p:cNvPr id="9" name="右箭头 8"/>
          <p:cNvSpPr/>
          <p:nvPr/>
        </p:nvSpPr>
        <p:spPr>
          <a:xfrm>
            <a:off x="467545" y="2866120"/>
            <a:ext cx="8280920" cy="333688"/>
          </a:xfrm>
          <a:prstGeom prst="rightArrow">
            <a:avLst/>
          </a:prstGeom>
          <a:solidFill>
            <a:schemeClr val="bg1">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smtClean="0">
                <a:solidFill>
                  <a:prstClr val="black"/>
                </a:solidFill>
                <a:latin typeface="微软雅黑" panose="020B0503020204020204" charset="-122"/>
                <a:ea typeface="微软雅黑" panose="020B0503020204020204" charset="-122"/>
              </a:rPr>
              <a:t>                                                                  规则配置流程</a:t>
            </a:r>
          </a:p>
        </p:txBody>
      </p:sp>
      <p:cxnSp>
        <p:nvCxnSpPr>
          <p:cNvPr id="10" name="曲线连接符 9"/>
          <p:cNvCxnSpPr/>
          <p:nvPr/>
        </p:nvCxnSpPr>
        <p:spPr>
          <a:xfrm rot="16200000" flipV="1">
            <a:off x="3911034" y="785075"/>
            <a:ext cx="10196" cy="3440792"/>
          </a:xfrm>
          <a:prstGeom prst="curvedConnector3">
            <a:avLst>
              <a:gd name="adj1" fmla="val 3202598"/>
            </a:avLst>
          </a:prstGeom>
          <a:ln w="476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334661" y="1944301"/>
            <a:ext cx="1309347" cy="260563"/>
          </a:xfrm>
          <a:prstGeom prst="rect">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riblet"/>
            <a:contourClr>
              <a:srgbClr val="FFFFFF"/>
            </a:contourClr>
          </a:sp3d>
        </p:spPr>
        <p:style>
          <a:lnRef idx="0">
            <a:scrgbClr r="0" g="0" b="0"/>
          </a:lnRef>
          <a:fillRef idx="0">
            <a:scrgbClr r="0" g="0" b="0"/>
          </a:fillRef>
          <a:effectRef idx="0">
            <a:scrgbClr r="0" g="0" b="0"/>
          </a:effectRef>
          <a:fontRef idx="minor">
            <a:schemeClr val="lt1"/>
          </a:fontRef>
        </p:style>
        <p:txBody>
          <a:bodyPr lIns="108014" tIns="36005" rIns="36005" bIns="36005" spcCol="1270" anchor="ctr"/>
          <a:lstStyle/>
          <a:p>
            <a:pPr algn="ctr" defTabSz="1200150">
              <a:lnSpc>
                <a:spcPct val="90000"/>
              </a:lnSpc>
              <a:spcAft>
                <a:spcPct val="35000"/>
              </a:spcAft>
            </a:pPr>
            <a:r>
              <a:rPr lang="zh-CN" altLang="en-US" sz="1600" b="1" dirty="0" smtClean="0">
                <a:solidFill>
                  <a:prstClr val="white"/>
                </a:solidFill>
                <a:latin typeface="微软雅黑" panose="020B0503020204020204" charset="-122"/>
                <a:ea typeface="微软雅黑" panose="020B0503020204020204" charset="-122"/>
              </a:rPr>
              <a:t>规则修改</a:t>
            </a:r>
          </a:p>
        </p:txBody>
      </p:sp>
      <p:sp>
        <p:nvSpPr>
          <p:cNvPr id="12" name="矩形 11"/>
          <p:cNvSpPr/>
          <p:nvPr/>
        </p:nvSpPr>
        <p:spPr>
          <a:xfrm>
            <a:off x="2068018" y="3046388"/>
            <a:ext cx="1135830" cy="1060450"/>
          </a:xfrm>
          <a:prstGeom prst="rect">
            <a:avLst/>
          </a:prstGeom>
        </p:spPr>
        <p:txBody>
          <a:bodyPr wrap="square">
            <a:spAutoFit/>
          </a:bodyPr>
          <a:lstStyle/>
          <a:p>
            <a:pPr>
              <a:lnSpc>
                <a:spcPct val="150000"/>
              </a:lnSpc>
              <a:buClr>
                <a:srgbClr val="4F81BD"/>
              </a:buClr>
              <a:buFont typeface="Arial" panose="020B0604020202020204" pitchFamily="34" charset="0"/>
              <a:buChar char="•"/>
              <a:defRPr/>
            </a:pPr>
            <a:r>
              <a:rPr lang="zh-CN" altLang="en-US" sz="1050" kern="0" dirty="0" smtClean="0">
                <a:solidFill>
                  <a:prstClr val="black"/>
                </a:solidFill>
                <a:latin typeface="微软雅黑" panose="020B0503020204020204" charset="-122"/>
                <a:ea typeface="微软雅黑" panose="020B0503020204020204" charset="-122"/>
              </a:rPr>
              <a:t>较好的扩展性</a:t>
            </a:r>
            <a:endParaRPr lang="en-US" altLang="zh-CN" sz="1050" kern="0" dirty="0">
              <a:solidFill>
                <a:prstClr val="black"/>
              </a:solidFill>
              <a:latin typeface="微软雅黑" panose="020B0503020204020204" charset="-122"/>
              <a:ea typeface="微软雅黑" panose="020B0503020204020204" charset="-122"/>
            </a:endParaRPr>
          </a:p>
          <a:p>
            <a:pPr>
              <a:lnSpc>
                <a:spcPct val="150000"/>
              </a:lnSpc>
              <a:buClr>
                <a:srgbClr val="4F81BD"/>
              </a:buClr>
              <a:buFont typeface="Arial" panose="020B0604020202020204" pitchFamily="34" charset="0"/>
              <a:buChar char="•"/>
              <a:defRPr/>
            </a:pPr>
            <a:r>
              <a:rPr lang="zh-CN" altLang="en-US" sz="1050" kern="0" dirty="0" smtClean="0">
                <a:solidFill>
                  <a:prstClr val="black"/>
                </a:solidFill>
                <a:latin typeface="微软雅黑" panose="020B0503020204020204" charset="-122"/>
                <a:ea typeface="微软雅黑" panose="020B0503020204020204" charset="-122"/>
              </a:rPr>
              <a:t>简单易用</a:t>
            </a:r>
            <a:endParaRPr lang="en-US" altLang="zh-CN" sz="1050" kern="0" dirty="0">
              <a:solidFill>
                <a:prstClr val="black"/>
              </a:solidFill>
              <a:latin typeface="微软雅黑" panose="020B0503020204020204" charset="-122"/>
              <a:ea typeface="微软雅黑" panose="020B0503020204020204" charset="-122"/>
            </a:endParaRPr>
          </a:p>
          <a:p>
            <a:pPr>
              <a:lnSpc>
                <a:spcPct val="150000"/>
              </a:lnSpc>
              <a:buClr>
                <a:srgbClr val="4F81BD"/>
              </a:buClr>
              <a:buFont typeface="Arial" panose="020B0604020202020204" pitchFamily="34" charset="0"/>
              <a:buChar char="•"/>
              <a:defRPr/>
            </a:pPr>
            <a:r>
              <a:rPr lang="zh-CN" altLang="en-US" sz="1050" kern="0" dirty="0" smtClean="0">
                <a:solidFill>
                  <a:prstClr val="black"/>
                </a:solidFill>
                <a:latin typeface="微软雅黑" panose="020B0503020204020204" charset="-122"/>
                <a:ea typeface="微软雅黑" panose="020B0503020204020204" charset="-122"/>
              </a:rPr>
              <a:t>运行效率高</a:t>
            </a:r>
            <a:endParaRPr lang="en-US" altLang="zh-CN" sz="1050" kern="0" dirty="0">
              <a:solidFill>
                <a:prstClr val="black"/>
              </a:solidFill>
              <a:latin typeface="微软雅黑" panose="020B0503020204020204" charset="-122"/>
              <a:ea typeface="微软雅黑" panose="020B0503020204020204" charset="-122"/>
            </a:endParaRPr>
          </a:p>
          <a:p>
            <a:pPr>
              <a:lnSpc>
                <a:spcPct val="150000"/>
              </a:lnSpc>
              <a:buClr>
                <a:srgbClr val="4F81BD"/>
              </a:buClr>
              <a:buFont typeface="Arial" panose="020B0604020202020204" pitchFamily="34" charset="0"/>
              <a:buChar char="•"/>
              <a:defRPr/>
            </a:pPr>
            <a:r>
              <a:rPr lang="zh-CN" altLang="en-US" sz="1050" kern="0" dirty="0" smtClean="0">
                <a:solidFill>
                  <a:prstClr val="black"/>
                </a:solidFill>
                <a:latin typeface="微软雅黑" panose="020B0503020204020204" charset="-122"/>
                <a:ea typeface="微软雅黑" panose="020B0503020204020204" charset="-122"/>
              </a:rPr>
              <a:t>高度灵活性</a:t>
            </a:r>
            <a:endParaRPr lang="zh-CN" altLang="en-US" sz="1050" kern="0" dirty="0">
              <a:solidFill>
                <a:prstClr val="black"/>
              </a:solidFill>
              <a:latin typeface="微软雅黑" panose="020B0503020204020204" charset="-122"/>
              <a:ea typeface="微软雅黑" panose="020B0503020204020204" charset="-122"/>
            </a:endParaRPr>
          </a:p>
        </p:txBody>
      </p:sp>
      <p:sp>
        <p:nvSpPr>
          <p:cNvPr id="13" name="TextBox 20"/>
          <p:cNvSpPr txBox="1"/>
          <p:nvPr/>
        </p:nvSpPr>
        <p:spPr bwMode="auto">
          <a:xfrm>
            <a:off x="4788024" y="3068960"/>
            <a:ext cx="1656184" cy="818515"/>
          </a:xfrm>
          <a:prstGeom prst="rect">
            <a:avLst/>
          </a:prstGeom>
        </p:spPr>
        <p:txBody>
          <a:bodyPr wrap="square">
            <a:spAutoFit/>
          </a:bodyPr>
          <a:lstStyle>
            <a:defPPr>
              <a:defRPr lang="zh-CN"/>
            </a:defPPr>
            <a:lvl1pPr lvl="0">
              <a:lnSpc>
                <a:spcPct val="150000"/>
              </a:lnSpc>
              <a:buClr>
                <a:schemeClr val="accent1"/>
              </a:buClr>
              <a:buFont typeface="Arial" panose="020B0604020202020204" pitchFamily="34" charset="0"/>
              <a:buChar char="•"/>
              <a:defRPr sz="1050" kern="0">
                <a:latin typeface="黑体" panose="02010609060101010101" pitchFamily="2" charset="-122"/>
                <a:ea typeface="黑体" panose="02010609060101010101" pitchFamily="2" charset="-122"/>
              </a:defRPr>
            </a:lvl1pPr>
          </a:lstStyle>
          <a:p>
            <a:pPr>
              <a:buClr>
                <a:srgbClr val="4F81BD"/>
              </a:buClr>
            </a:pPr>
            <a:r>
              <a:rPr lang="zh-CN" altLang="en-US" dirty="0">
                <a:solidFill>
                  <a:prstClr val="black"/>
                </a:solidFill>
                <a:latin typeface="微软雅黑" panose="020B0503020204020204" charset="-122"/>
                <a:ea typeface="微软雅黑" panose="020B0503020204020204" charset="-122"/>
              </a:rPr>
              <a:t>逻辑</a:t>
            </a:r>
            <a:r>
              <a:rPr lang="zh-CN" altLang="en-US" dirty="0" smtClean="0">
                <a:solidFill>
                  <a:prstClr val="black"/>
                </a:solidFill>
                <a:latin typeface="微软雅黑" panose="020B0503020204020204" charset="-122"/>
                <a:ea typeface="微软雅黑" panose="020B0503020204020204" charset="-122"/>
              </a:rPr>
              <a:t>校验</a:t>
            </a:r>
            <a:endParaRPr lang="en-US" altLang="zh-CN" dirty="0" smtClean="0">
              <a:solidFill>
                <a:prstClr val="black"/>
              </a:solidFill>
              <a:latin typeface="微软雅黑" panose="020B0503020204020204" charset="-122"/>
              <a:ea typeface="微软雅黑" panose="020B0503020204020204" charset="-122"/>
            </a:endParaRPr>
          </a:p>
          <a:p>
            <a:pPr>
              <a:buClr>
                <a:srgbClr val="4F81BD"/>
              </a:buClr>
            </a:pPr>
            <a:r>
              <a:rPr lang="zh-CN" altLang="en-US" dirty="0" smtClean="0">
                <a:solidFill>
                  <a:prstClr val="black"/>
                </a:solidFill>
                <a:latin typeface="微软雅黑" panose="020B0503020204020204" charset="-122"/>
                <a:ea typeface="微软雅黑" panose="020B0503020204020204" charset="-122"/>
              </a:rPr>
              <a:t>自动</a:t>
            </a:r>
            <a:r>
              <a:rPr lang="zh-CN" altLang="en-US" dirty="0">
                <a:solidFill>
                  <a:prstClr val="black"/>
                </a:solidFill>
                <a:latin typeface="微软雅黑" panose="020B0503020204020204" charset="-122"/>
                <a:ea typeface="微软雅黑" panose="020B0503020204020204" charset="-122"/>
              </a:rPr>
              <a:t>纠错</a:t>
            </a:r>
            <a:endParaRPr lang="en-US" altLang="zh-CN" dirty="0">
              <a:solidFill>
                <a:prstClr val="black"/>
              </a:solidFill>
              <a:latin typeface="微软雅黑" panose="020B0503020204020204" charset="-122"/>
              <a:ea typeface="微软雅黑" panose="020B0503020204020204" charset="-122"/>
            </a:endParaRPr>
          </a:p>
          <a:p>
            <a:pPr>
              <a:buClr>
                <a:srgbClr val="4F81BD"/>
              </a:buClr>
            </a:pPr>
            <a:r>
              <a:rPr lang="zh-CN" altLang="en-US" dirty="0">
                <a:solidFill>
                  <a:prstClr val="black"/>
                </a:solidFill>
                <a:latin typeface="微软雅黑" panose="020B0503020204020204" charset="-122"/>
                <a:ea typeface="微软雅黑" panose="020B0503020204020204" charset="-122"/>
              </a:rPr>
              <a:t>定位错误</a:t>
            </a:r>
            <a:r>
              <a:rPr lang="zh-CN" altLang="en-US" dirty="0" smtClean="0">
                <a:solidFill>
                  <a:prstClr val="black"/>
                </a:solidFill>
                <a:latin typeface="微软雅黑" panose="020B0503020204020204" charset="-122"/>
                <a:ea typeface="微软雅黑" panose="020B0503020204020204" charset="-122"/>
              </a:rPr>
              <a:t>位置</a:t>
            </a:r>
            <a:endParaRPr lang="en-US" altLang="zh-CN" dirty="0">
              <a:solidFill>
                <a:prstClr val="black"/>
              </a:solidFill>
              <a:latin typeface="微软雅黑" panose="020B0503020204020204" charset="-122"/>
              <a:ea typeface="微软雅黑" panose="020B0503020204020204" charset="-122"/>
            </a:endParaRPr>
          </a:p>
        </p:txBody>
      </p:sp>
      <p:sp>
        <p:nvSpPr>
          <p:cNvPr id="14" name="TextBox 20"/>
          <p:cNvSpPr txBox="1"/>
          <p:nvPr/>
        </p:nvSpPr>
        <p:spPr bwMode="auto">
          <a:xfrm>
            <a:off x="3563888" y="2852936"/>
            <a:ext cx="1656184" cy="818515"/>
          </a:xfrm>
          <a:prstGeom prst="rect">
            <a:avLst/>
          </a:prstGeom>
        </p:spPr>
        <p:txBody>
          <a:bodyPr wrap="square">
            <a:spAutoFit/>
          </a:bodyPr>
          <a:lstStyle>
            <a:defPPr>
              <a:defRPr lang="zh-CN"/>
            </a:defPPr>
            <a:lvl1pPr lvl="0">
              <a:lnSpc>
                <a:spcPct val="150000"/>
              </a:lnSpc>
              <a:buClr>
                <a:schemeClr val="accent1"/>
              </a:buClr>
              <a:buFont typeface="Arial" panose="020B0604020202020204" pitchFamily="34" charset="0"/>
              <a:buChar char="•"/>
              <a:defRPr sz="1050" kern="0">
                <a:latin typeface="黑体" panose="02010609060101010101" pitchFamily="2" charset="-122"/>
                <a:ea typeface="黑体" panose="02010609060101010101" pitchFamily="2" charset="-122"/>
              </a:defRPr>
            </a:lvl1pPr>
          </a:lstStyle>
          <a:p>
            <a:pPr>
              <a:buClr>
                <a:srgbClr val="4F81BD"/>
              </a:buClr>
            </a:pPr>
            <a:endParaRPr lang="en-US" altLang="zh-CN" dirty="0" smtClean="0">
              <a:solidFill>
                <a:prstClr val="black"/>
              </a:solidFill>
              <a:latin typeface="微软雅黑" panose="020B0503020204020204" charset="-122"/>
              <a:ea typeface="微软雅黑" panose="020B0503020204020204" charset="-122"/>
            </a:endParaRPr>
          </a:p>
          <a:p>
            <a:pPr>
              <a:buClr>
                <a:srgbClr val="4F81BD"/>
              </a:buClr>
            </a:pPr>
            <a:r>
              <a:rPr lang="zh-CN" altLang="en-US" dirty="0" smtClean="0">
                <a:solidFill>
                  <a:prstClr val="black"/>
                </a:solidFill>
                <a:latin typeface="微软雅黑" panose="020B0503020204020204" charset="-122"/>
                <a:ea typeface="微软雅黑" panose="020B0503020204020204" charset="-122"/>
              </a:rPr>
              <a:t>局部调试</a:t>
            </a:r>
            <a:endParaRPr lang="en-US" altLang="zh-CN" dirty="0">
              <a:solidFill>
                <a:prstClr val="black"/>
              </a:solidFill>
              <a:latin typeface="微软雅黑" panose="020B0503020204020204" charset="-122"/>
              <a:ea typeface="微软雅黑" panose="020B0503020204020204" charset="-122"/>
            </a:endParaRPr>
          </a:p>
          <a:p>
            <a:pPr>
              <a:buClr>
                <a:srgbClr val="4F81BD"/>
              </a:buClr>
            </a:pPr>
            <a:r>
              <a:rPr lang="zh-CN" altLang="en-US" dirty="0" smtClean="0">
                <a:solidFill>
                  <a:prstClr val="black"/>
                </a:solidFill>
                <a:latin typeface="微软雅黑" panose="020B0503020204020204" charset="-122"/>
                <a:ea typeface="微软雅黑" panose="020B0503020204020204" charset="-122"/>
              </a:rPr>
              <a:t>整体调试</a:t>
            </a:r>
            <a:endParaRPr lang="en-US" altLang="zh-CN" dirty="0">
              <a:solidFill>
                <a:prstClr val="black"/>
              </a:solidFill>
              <a:latin typeface="微软雅黑" panose="020B0503020204020204" charset="-122"/>
              <a:ea typeface="微软雅黑" panose="020B0503020204020204" charset="-122"/>
            </a:endParaRPr>
          </a:p>
        </p:txBody>
      </p:sp>
      <p:sp>
        <p:nvSpPr>
          <p:cNvPr id="15" name="矩形 14"/>
          <p:cNvSpPr/>
          <p:nvPr/>
        </p:nvSpPr>
        <p:spPr>
          <a:xfrm>
            <a:off x="7452320" y="2492896"/>
            <a:ext cx="1296144" cy="363459"/>
          </a:xfrm>
          <a:prstGeom prst="rect">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riblet"/>
            <a:contourClr>
              <a:srgbClr val="FFFFFF"/>
            </a:contourClr>
          </a:sp3d>
        </p:spPr>
        <p:style>
          <a:lnRef idx="0">
            <a:scrgbClr r="0" g="0" b="0"/>
          </a:lnRef>
          <a:fillRef idx="0">
            <a:scrgbClr r="0" g="0" b="0"/>
          </a:fillRef>
          <a:effectRef idx="0">
            <a:scrgbClr r="0" g="0" b="0"/>
          </a:effectRef>
          <a:fontRef idx="minor">
            <a:schemeClr val="lt1"/>
          </a:fontRef>
        </p:style>
        <p:txBody>
          <a:bodyPr lIns="108014" tIns="36005" rIns="36005" bIns="36005" spcCol="1270" anchor="ctr"/>
          <a:lstStyle/>
          <a:p>
            <a:pPr algn="ctr" defTabSz="1200150">
              <a:lnSpc>
                <a:spcPct val="90000"/>
              </a:lnSpc>
              <a:spcAft>
                <a:spcPct val="35000"/>
              </a:spcAft>
            </a:pPr>
            <a:r>
              <a:rPr lang="zh-CN" altLang="en-US" sz="1600" b="1" dirty="0" smtClean="0">
                <a:solidFill>
                  <a:prstClr val="white"/>
                </a:solidFill>
                <a:latin typeface="微软雅黑" panose="020B0503020204020204" charset="-122"/>
                <a:ea typeface="微软雅黑" panose="020B0503020204020204" charset="-122"/>
              </a:rPr>
              <a:t>规则监控</a:t>
            </a:r>
          </a:p>
        </p:txBody>
      </p:sp>
      <p:sp>
        <p:nvSpPr>
          <p:cNvPr id="16" name="TextBox 20"/>
          <p:cNvSpPr txBox="1"/>
          <p:nvPr/>
        </p:nvSpPr>
        <p:spPr bwMode="auto">
          <a:xfrm>
            <a:off x="7039709" y="3061693"/>
            <a:ext cx="2140803" cy="1060450"/>
          </a:xfrm>
          <a:prstGeom prst="rect">
            <a:avLst/>
          </a:prstGeom>
        </p:spPr>
        <p:txBody>
          <a:bodyPr wrap="square">
            <a:spAutoFit/>
          </a:bodyPr>
          <a:lstStyle>
            <a:defPPr>
              <a:defRPr lang="zh-CN"/>
            </a:defPPr>
            <a:lvl1pPr lvl="0">
              <a:lnSpc>
                <a:spcPct val="150000"/>
              </a:lnSpc>
              <a:buClr>
                <a:schemeClr val="accent1"/>
              </a:buClr>
              <a:buFont typeface="Arial" panose="020B0604020202020204" pitchFamily="34" charset="0"/>
              <a:buChar char="•"/>
              <a:defRPr sz="1050" kern="0">
                <a:latin typeface="黑体" panose="02010609060101010101" pitchFamily="2" charset="-122"/>
                <a:ea typeface="黑体" panose="02010609060101010101" pitchFamily="2" charset="-122"/>
              </a:defRPr>
            </a:lvl1pPr>
          </a:lstStyle>
          <a:p>
            <a:pPr>
              <a:buClr>
                <a:srgbClr val="4F81BD"/>
              </a:buClr>
            </a:pPr>
            <a:r>
              <a:rPr lang="zh-CN" altLang="en-US" dirty="0">
                <a:solidFill>
                  <a:prstClr val="black"/>
                </a:solidFill>
                <a:latin typeface="微软雅黑" panose="020B0503020204020204" charset="-122"/>
                <a:ea typeface="微软雅黑" panose="020B0503020204020204" charset="-122"/>
              </a:rPr>
              <a:t>全方位的评估监控指标体系</a:t>
            </a:r>
            <a:endParaRPr lang="en-US" altLang="zh-CN" dirty="0">
              <a:solidFill>
                <a:prstClr val="black"/>
              </a:solidFill>
              <a:latin typeface="微软雅黑" panose="020B0503020204020204" charset="-122"/>
              <a:ea typeface="微软雅黑" panose="020B0503020204020204" charset="-122"/>
            </a:endParaRPr>
          </a:p>
          <a:p>
            <a:pPr>
              <a:buClr>
                <a:srgbClr val="4F81BD"/>
              </a:buClr>
            </a:pPr>
            <a:r>
              <a:rPr lang="zh-CN" altLang="en-US" dirty="0" smtClean="0">
                <a:solidFill>
                  <a:prstClr val="black"/>
                </a:solidFill>
                <a:latin typeface="微软雅黑" panose="020B0503020204020204" charset="-122"/>
                <a:ea typeface="微软雅黑" panose="020B0503020204020204" charset="-122"/>
              </a:rPr>
              <a:t>多维</a:t>
            </a:r>
            <a:r>
              <a:rPr lang="zh-CN" altLang="en-US" dirty="0">
                <a:solidFill>
                  <a:prstClr val="black"/>
                </a:solidFill>
                <a:latin typeface="微软雅黑" panose="020B0503020204020204" charset="-122"/>
                <a:ea typeface="微软雅黑" panose="020B0503020204020204" charset="-122"/>
              </a:rPr>
              <a:t>度的统计监控报表</a:t>
            </a:r>
            <a:endParaRPr lang="en-US" altLang="zh-CN" dirty="0">
              <a:solidFill>
                <a:prstClr val="black"/>
              </a:solidFill>
              <a:latin typeface="微软雅黑" panose="020B0503020204020204" charset="-122"/>
              <a:ea typeface="微软雅黑" panose="020B0503020204020204" charset="-122"/>
            </a:endParaRPr>
          </a:p>
          <a:p>
            <a:pPr>
              <a:buClr>
                <a:srgbClr val="4F81BD"/>
              </a:buClr>
            </a:pPr>
            <a:r>
              <a:rPr lang="zh-CN" altLang="en-US" dirty="0" smtClean="0">
                <a:solidFill>
                  <a:prstClr val="black"/>
                </a:solidFill>
                <a:latin typeface="微软雅黑" panose="020B0503020204020204" charset="-122"/>
                <a:ea typeface="微软雅黑" panose="020B0503020204020204" charset="-122"/>
              </a:rPr>
              <a:t>多样化</a:t>
            </a:r>
            <a:r>
              <a:rPr lang="zh-CN" altLang="en-US" dirty="0">
                <a:solidFill>
                  <a:prstClr val="black"/>
                </a:solidFill>
                <a:latin typeface="微软雅黑" panose="020B0503020204020204" charset="-122"/>
                <a:ea typeface="微软雅黑" panose="020B0503020204020204" charset="-122"/>
              </a:rPr>
              <a:t>的监控方式</a:t>
            </a:r>
            <a:r>
              <a:rPr lang="en-US" altLang="zh-CN" dirty="0">
                <a:solidFill>
                  <a:prstClr val="black"/>
                </a:solidFill>
                <a:latin typeface="微软雅黑" panose="020B0503020204020204" charset="-122"/>
                <a:ea typeface="微软雅黑" panose="020B0503020204020204" charset="-122"/>
              </a:rPr>
              <a:t>-</a:t>
            </a:r>
            <a:r>
              <a:rPr lang="zh-CN" altLang="en-US" dirty="0">
                <a:solidFill>
                  <a:prstClr val="black"/>
                </a:solidFill>
                <a:latin typeface="微软雅黑" panose="020B0503020204020204" charset="-122"/>
                <a:ea typeface="微软雅黑" panose="020B0503020204020204" charset="-122"/>
              </a:rPr>
              <a:t>图形、报表</a:t>
            </a:r>
            <a:endParaRPr lang="en-US" altLang="zh-CN" dirty="0">
              <a:solidFill>
                <a:prstClr val="black"/>
              </a:solidFill>
              <a:latin typeface="微软雅黑" panose="020B0503020204020204" charset="-122"/>
              <a:ea typeface="微软雅黑" panose="020B0503020204020204" charset="-122"/>
            </a:endParaRPr>
          </a:p>
          <a:p>
            <a:pPr>
              <a:buClr>
                <a:srgbClr val="4F81BD"/>
              </a:buClr>
            </a:pPr>
            <a:r>
              <a:rPr lang="zh-CN" altLang="en-US" dirty="0">
                <a:solidFill>
                  <a:prstClr val="black"/>
                </a:solidFill>
                <a:latin typeface="微软雅黑" panose="020B0503020204020204" charset="-122"/>
                <a:ea typeface="微软雅黑" panose="020B0503020204020204" charset="-122"/>
              </a:rPr>
              <a:t>全生命周期的规则监控跟踪</a:t>
            </a:r>
            <a:endParaRPr lang="en-US" altLang="zh-CN" dirty="0">
              <a:solidFill>
                <a:prstClr val="black"/>
              </a:solidFill>
              <a:latin typeface="微软雅黑" panose="020B0503020204020204" charset="-122"/>
              <a:ea typeface="微软雅黑" panose="020B0503020204020204" charset="-122"/>
            </a:endParaRPr>
          </a:p>
        </p:txBody>
      </p:sp>
      <p:sp>
        <p:nvSpPr>
          <p:cNvPr id="17" name="TextBox 20"/>
          <p:cNvSpPr txBox="1"/>
          <p:nvPr/>
        </p:nvSpPr>
        <p:spPr bwMode="auto">
          <a:xfrm>
            <a:off x="5983067" y="3068960"/>
            <a:ext cx="2140803" cy="575945"/>
          </a:xfrm>
          <a:prstGeom prst="rect">
            <a:avLst/>
          </a:prstGeom>
        </p:spPr>
        <p:txBody>
          <a:bodyPr wrap="square">
            <a:spAutoFit/>
          </a:bodyPr>
          <a:lstStyle>
            <a:defPPr>
              <a:defRPr lang="zh-CN"/>
            </a:defPPr>
            <a:lvl1pPr lvl="0">
              <a:lnSpc>
                <a:spcPct val="150000"/>
              </a:lnSpc>
              <a:buClr>
                <a:schemeClr val="accent1"/>
              </a:buClr>
              <a:buFont typeface="Arial" panose="020B0604020202020204" pitchFamily="34" charset="0"/>
              <a:buChar char="•"/>
              <a:defRPr sz="1050" kern="0">
                <a:latin typeface="黑体" panose="02010609060101010101" pitchFamily="2" charset="-122"/>
                <a:ea typeface="黑体" panose="02010609060101010101" pitchFamily="2" charset="-122"/>
              </a:defRPr>
            </a:lvl1pPr>
          </a:lstStyle>
          <a:p>
            <a:pPr>
              <a:buClr>
                <a:srgbClr val="4F81BD"/>
              </a:buClr>
            </a:pPr>
            <a:r>
              <a:rPr lang="zh-CN" altLang="en-US" dirty="0" smtClean="0">
                <a:solidFill>
                  <a:prstClr val="black"/>
                </a:solidFill>
                <a:latin typeface="微软雅黑" panose="020B0503020204020204" charset="-122"/>
                <a:ea typeface="微软雅黑" panose="020B0503020204020204" charset="-122"/>
              </a:rPr>
              <a:t>多版本管理</a:t>
            </a:r>
            <a:endParaRPr lang="en-US" altLang="zh-CN" dirty="0" smtClean="0">
              <a:solidFill>
                <a:prstClr val="black"/>
              </a:solidFill>
              <a:latin typeface="微软雅黑" panose="020B0503020204020204" charset="-122"/>
              <a:ea typeface="微软雅黑" panose="020B0503020204020204" charset="-122"/>
            </a:endParaRPr>
          </a:p>
          <a:p>
            <a:pPr>
              <a:buClr>
                <a:srgbClr val="4F81BD"/>
              </a:buClr>
            </a:pPr>
            <a:r>
              <a:rPr lang="zh-CN" altLang="en-US" dirty="0" smtClean="0">
                <a:solidFill>
                  <a:prstClr val="black"/>
                </a:solidFill>
                <a:latin typeface="微软雅黑" panose="020B0503020204020204" charset="-122"/>
                <a:ea typeface="微软雅黑" panose="020B0503020204020204" charset="-122"/>
              </a:rPr>
              <a:t>规则对比</a:t>
            </a:r>
            <a:endParaRPr lang="en-US" altLang="zh-CN" dirty="0">
              <a:solidFill>
                <a:prstClr val="black"/>
              </a:solidFill>
              <a:latin typeface="微软雅黑" panose="020B0503020204020204" charset="-122"/>
              <a:ea typeface="微软雅黑" panose="020B0503020204020204" charset="-122"/>
            </a:endParaRPr>
          </a:p>
        </p:txBody>
      </p:sp>
      <p:pic>
        <p:nvPicPr>
          <p:cNvPr id="18" name="图片 17"/>
          <p:cNvPicPr>
            <a:picLocks noChangeAspect="1"/>
          </p:cNvPicPr>
          <p:nvPr/>
        </p:nvPicPr>
        <p:blipFill>
          <a:blip r:embed="rId3"/>
          <a:stretch>
            <a:fillRect/>
          </a:stretch>
        </p:blipFill>
        <p:spPr>
          <a:xfrm>
            <a:off x="574803" y="4537095"/>
            <a:ext cx="2629045" cy="1985837"/>
          </a:xfrm>
          <a:prstGeom prst="rect">
            <a:avLst/>
          </a:prstGeom>
          <a:ln>
            <a:solidFill>
              <a:schemeClr val="tx1"/>
            </a:solidFill>
          </a:ln>
        </p:spPr>
      </p:pic>
      <p:sp>
        <p:nvSpPr>
          <p:cNvPr id="19" name="矩形 18"/>
          <p:cNvSpPr/>
          <p:nvPr/>
        </p:nvSpPr>
        <p:spPr>
          <a:xfrm>
            <a:off x="555671" y="4326332"/>
            <a:ext cx="2648177" cy="210763"/>
          </a:xfrm>
          <a:prstGeom prst="rect">
            <a:avLst/>
          </a:prstGeom>
          <a:solidFill>
            <a:srgbClr val="FFC000"/>
          </a:solidFill>
          <a:ln w="3175">
            <a:solidFill>
              <a:schemeClr val="tx1"/>
            </a:solidFill>
          </a:ln>
          <a:scene3d>
            <a:camera prst="orthographicFront"/>
            <a:lightRig rig="threePt" dir="t">
              <a:rot lat="0" lon="0" rev="300000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black"/>
                </a:solidFill>
                <a:latin typeface="微软雅黑" panose="020B0503020204020204" charset="-122"/>
                <a:ea typeface="微软雅黑" panose="020B0503020204020204" charset="-122"/>
              </a:rPr>
              <a:t>参数</a:t>
            </a:r>
            <a:r>
              <a:rPr lang="en-US" altLang="zh-CN" sz="1200" dirty="0" smtClean="0">
                <a:solidFill>
                  <a:prstClr val="black"/>
                </a:solidFill>
                <a:latin typeface="微软雅黑" panose="020B0503020204020204" charset="-122"/>
                <a:ea typeface="微软雅黑" panose="020B0503020204020204" charset="-122"/>
              </a:rPr>
              <a:t>/</a:t>
            </a:r>
            <a:r>
              <a:rPr lang="zh-CN" altLang="en-US" sz="1200" dirty="0" smtClean="0">
                <a:solidFill>
                  <a:prstClr val="black"/>
                </a:solidFill>
                <a:latin typeface="微软雅黑" panose="020B0503020204020204" charset="-122"/>
                <a:ea typeface="微软雅黑" panose="020B0503020204020204" charset="-122"/>
              </a:rPr>
              <a:t>指标配置</a:t>
            </a:r>
            <a:endParaRPr lang="zh-CN" altLang="en-US" sz="1200" dirty="0">
              <a:solidFill>
                <a:prstClr val="black"/>
              </a:solidFill>
              <a:latin typeface="微软雅黑" panose="020B0503020204020204" charset="-122"/>
              <a:ea typeface="微软雅黑" panose="020B0503020204020204" charset="-122"/>
            </a:endParaRPr>
          </a:p>
        </p:txBody>
      </p:sp>
      <p:pic>
        <p:nvPicPr>
          <p:cNvPr id="20" name="图片 19"/>
          <p:cNvPicPr>
            <a:picLocks noChangeAspect="1"/>
          </p:cNvPicPr>
          <p:nvPr/>
        </p:nvPicPr>
        <p:blipFill>
          <a:blip r:embed="rId4"/>
          <a:stretch>
            <a:fillRect/>
          </a:stretch>
        </p:blipFill>
        <p:spPr>
          <a:xfrm>
            <a:off x="3320361" y="4529455"/>
            <a:ext cx="2638011" cy="1993477"/>
          </a:xfrm>
          <a:prstGeom prst="rect">
            <a:avLst/>
          </a:prstGeom>
          <a:ln>
            <a:solidFill>
              <a:schemeClr val="tx1"/>
            </a:solidFill>
          </a:ln>
        </p:spPr>
      </p:pic>
      <p:sp>
        <p:nvSpPr>
          <p:cNvPr id="21" name="矩形 20"/>
          <p:cNvSpPr/>
          <p:nvPr/>
        </p:nvSpPr>
        <p:spPr>
          <a:xfrm>
            <a:off x="3310195" y="4326332"/>
            <a:ext cx="2648177" cy="210763"/>
          </a:xfrm>
          <a:prstGeom prst="rect">
            <a:avLst/>
          </a:prstGeom>
          <a:solidFill>
            <a:srgbClr val="FFC000"/>
          </a:solidFill>
          <a:ln w="3175">
            <a:solidFill>
              <a:schemeClr val="tx1"/>
            </a:solidFill>
          </a:ln>
          <a:scene3d>
            <a:camera prst="orthographicFront"/>
            <a:lightRig rig="threePt" dir="t">
              <a:rot lat="0" lon="0" rev="300000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black"/>
                </a:solidFill>
                <a:latin typeface="微软雅黑" panose="020B0503020204020204" charset="-122"/>
                <a:ea typeface="微软雅黑" panose="020B0503020204020204" charset="-122"/>
              </a:rPr>
              <a:t>规则配置</a:t>
            </a:r>
          </a:p>
        </p:txBody>
      </p:sp>
      <p:pic>
        <p:nvPicPr>
          <p:cNvPr id="22" name="图片 1"/>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032039" y="4538634"/>
            <a:ext cx="2656925" cy="973704"/>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
        <p:nvSpPr>
          <p:cNvPr id="23" name="矩形 22"/>
          <p:cNvSpPr/>
          <p:nvPr/>
        </p:nvSpPr>
        <p:spPr>
          <a:xfrm>
            <a:off x="6040787" y="4326332"/>
            <a:ext cx="2648177" cy="210763"/>
          </a:xfrm>
          <a:prstGeom prst="rect">
            <a:avLst/>
          </a:prstGeom>
          <a:solidFill>
            <a:srgbClr val="FFC000"/>
          </a:solidFill>
          <a:ln w="3175">
            <a:solidFill>
              <a:schemeClr val="tx1"/>
            </a:solidFill>
          </a:ln>
          <a:scene3d>
            <a:camera prst="orthographicFront"/>
            <a:lightRig rig="threePt" dir="t">
              <a:rot lat="0" lon="0" rev="3000000"/>
            </a:lightRig>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prstClr val="black"/>
                </a:solidFill>
                <a:latin typeface="微软雅黑" panose="020B0503020204020204" charset="-122"/>
                <a:ea typeface="微软雅黑" panose="020B0503020204020204" charset="-122"/>
              </a:rPr>
              <a:t>规则验证：报表</a:t>
            </a:r>
            <a:r>
              <a:rPr lang="en-US" altLang="zh-CN" sz="1200" dirty="0" smtClean="0">
                <a:solidFill>
                  <a:prstClr val="black"/>
                </a:solidFill>
                <a:latin typeface="微软雅黑" panose="020B0503020204020204" charset="-122"/>
                <a:ea typeface="微软雅黑" panose="020B0503020204020204" charset="-122"/>
              </a:rPr>
              <a:t>&amp;</a:t>
            </a:r>
            <a:r>
              <a:rPr lang="zh-CN" altLang="en-US" sz="1200" dirty="0" smtClean="0">
                <a:solidFill>
                  <a:prstClr val="black"/>
                </a:solidFill>
                <a:latin typeface="微软雅黑" panose="020B0503020204020204" charset="-122"/>
                <a:ea typeface="微软雅黑" panose="020B0503020204020204" charset="-122"/>
              </a:rPr>
              <a:t>指标</a:t>
            </a:r>
            <a:endParaRPr lang="zh-CN" altLang="en-US" sz="1200" dirty="0">
              <a:solidFill>
                <a:prstClr val="black"/>
              </a:solidFill>
              <a:latin typeface="微软雅黑" panose="020B0503020204020204" charset="-122"/>
              <a:ea typeface="微软雅黑" panose="020B0503020204020204" charset="-122"/>
            </a:endParaRPr>
          </a:p>
        </p:txBody>
      </p:sp>
      <p:pic>
        <p:nvPicPr>
          <p:cNvPr id="24" name="图片 23"/>
          <p:cNvPicPr>
            <a:picLocks noChangeAspect="1"/>
          </p:cNvPicPr>
          <p:nvPr/>
        </p:nvPicPr>
        <p:blipFill>
          <a:blip r:embed="rId6" cstate="print"/>
          <a:stretch>
            <a:fillRect/>
          </a:stretch>
        </p:blipFill>
        <p:spPr>
          <a:xfrm>
            <a:off x="6026016" y="5512337"/>
            <a:ext cx="1152128" cy="1010595"/>
          </a:xfrm>
          <a:prstGeom prst="rect">
            <a:avLst/>
          </a:prstGeom>
          <a:ln>
            <a:solidFill>
              <a:srgbClr val="000000"/>
            </a:solidFill>
          </a:ln>
        </p:spPr>
      </p:pic>
      <p:pic>
        <p:nvPicPr>
          <p:cNvPr id="25" name="图片 24"/>
          <p:cNvPicPr>
            <a:picLocks noChangeAspect="1"/>
          </p:cNvPicPr>
          <p:nvPr/>
        </p:nvPicPr>
        <p:blipFill>
          <a:blip r:embed="rId7" cstate="print"/>
          <a:stretch>
            <a:fillRect/>
          </a:stretch>
        </p:blipFill>
        <p:spPr>
          <a:xfrm>
            <a:off x="7191999" y="5512337"/>
            <a:ext cx="1484458" cy="1010595"/>
          </a:xfrm>
          <a:prstGeom prst="rect">
            <a:avLst/>
          </a:prstGeom>
          <a:ln>
            <a:solidFill>
              <a:srgbClr val="000000"/>
            </a:solidFill>
          </a:ln>
        </p:spPr>
      </p:pic>
    </p:spTree>
    <p:extLst>
      <p:ext uri="{BB962C8B-B14F-4D97-AF65-F5344CB8AC3E}">
        <p14:creationId xmlns="" xmlns:p14="http://schemas.microsoft.com/office/powerpoint/2010/main" val="8020570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824" y="153876"/>
            <a:ext cx="8229600" cy="1143000"/>
          </a:xfrm>
        </p:spPr>
        <p:txBody>
          <a:bodyPr>
            <a:normAutofit/>
          </a:bodyPr>
          <a:lstStyle/>
          <a:p>
            <a:pPr algn="l"/>
            <a:r>
              <a:rPr lang="zh-CN" altLang="en-US" sz="3200" dirty="0">
                <a:latin typeface="SimHei" charset="-122"/>
                <a:ea typeface="SimHei" charset="-122"/>
                <a:cs typeface="SimHei" charset="-122"/>
              </a:rPr>
              <a:t>规则引擎</a:t>
            </a:r>
            <a:r>
              <a:rPr lang="en-US" sz="3200" dirty="0">
                <a:latin typeface="SimHei" charset="-122"/>
                <a:ea typeface="SimHei" charset="-122"/>
                <a:cs typeface="SimHei" charset="-122"/>
              </a:rPr>
              <a:t>-</a:t>
            </a:r>
            <a:r>
              <a:rPr lang="zh-CN" altLang="en-US" sz="3200" dirty="0">
                <a:latin typeface="SimHei" charset="-122"/>
                <a:ea typeface="SimHei" charset="-122"/>
                <a:cs typeface="SimHei" charset="-122"/>
              </a:rPr>
              <a:t>规则</a:t>
            </a:r>
            <a:r>
              <a:rPr lang="en-US" sz="3200" dirty="0" err="1">
                <a:latin typeface="SimHei" charset="-122"/>
                <a:ea typeface="SimHei" charset="-122"/>
                <a:cs typeface="SimHei" charset="-122"/>
              </a:rPr>
              <a:t>配置</a:t>
            </a:r>
            <a:r>
              <a:rPr lang="zh-CN" altLang="en-US" sz="3200" dirty="0">
                <a:latin typeface="SimHei" charset="-122"/>
                <a:ea typeface="SimHei" charset="-122"/>
                <a:cs typeface="SimHei" charset="-122"/>
              </a:rPr>
              <a:t>界面</a:t>
            </a:r>
            <a:endParaRPr lang="en-US" sz="3200" dirty="0">
              <a:latin typeface="SimHei" charset="-122"/>
              <a:ea typeface="SimHei" charset="-122"/>
              <a:cs typeface="SimHei" charset="-122"/>
            </a:endParaRPr>
          </a:p>
        </p:txBody>
      </p:sp>
      <p:pic>
        <p:nvPicPr>
          <p:cNvPr id="5" name="Picture 4" descr="屏幕快照 2013-07-02 下午03.11.49.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67544" y="1772816"/>
            <a:ext cx="7920880" cy="3816424"/>
          </a:xfrm>
          <a:prstGeom prst="rect">
            <a:avLst/>
          </a:prstGeom>
          <a:ln w="6350">
            <a:solidFill>
              <a:schemeClr val="bg1">
                <a:lumMod val="65000"/>
              </a:schemeClr>
            </a:solidFill>
          </a:ln>
        </p:spPr>
      </p:pic>
      <p:graphicFrame>
        <p:nvGraphicFramePr>
          <p:cNvPr id="24" name="Diagram 3"/>
          <p:cNvGraphicFramePr/>
          <p:nvPr>
            <p:extLst/>
          </p:nvPr>
        </p:nvGraphicFramePr>
        <p:xfrm>
          <a:off x="467544" y="892944"/>
          <a:ext cx="8064896" cy="807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19329207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2432149" y="1101785"/>
            <a:ext cx="6711851" cy="2870607"/>
          </a:xfrm>
          <a:prstGeom prst="rect">
            <a:avLst/>
          </a:prstGeom>
        </p:spPr>
      </p:pic>
      <p:pic>
        <p:nvPicPr>
          <p:cNvPr id="4" name="图片 3"/>
          <p:cNvPicPr>
            <a:picLocks noChangeAspect="1"/>
          </p:cNvPicPr>
          <p:nvPr/>
        </p:nvPicPr>
        <p:blipFill>
          <a:blip r:embed="rId3"/>
          <a:stretch>
            <a:fillRect/>
          </a:stretch>
        </p:blipFill>
        <p:spPr>
          <a:xfrm>
            <a:off x="2432148" y="3972393"/>
            <a:ext cx="6711851" cy="2885607"/>
          </a:xfrm>
          <a:prstGeom prst="rect">
            <a:avLst/>
          </a:prstGeom>
        </p:spPr>
      </p:pic>
      <p:sp>
        <p:nvSpPr>
          <p:cNvPr id="5" name="标题 1"/>
          <p:cNvSpPr>
            <a:spLocks noGrp="1"/>
          </p:cNvSpPr>
          <p:nvPr>
            <p:ph type="title"/>
          </p:nvPr>
        </p:nvSpPr>
        <p:spPr bwMode="auto">
          <a:xfrm>
            <a:off x="381000" y="244535"/>
            <a:ext cx="8943975" cy="857250"/>
          </a:xfrm>
        </p:spPr>
        <p:txBody>
          <a:bodyPr>
            <a:normAutofit fontScale="90000"/>
          </a:bodyPr>
          <a:lstStyle/>
          <a:p>
            <a:pPr algn="l"/>
            <a:r>
              <a:rPr lang="zh-CN" altLang="en-US" sz="3600" dirty="0" smtClean="0">
                <a:latin typeface="SimHei" charset="-122"/>
                <a:ea typeface="SimHei" charset="-122"/>
                <a:cs typeface="SimHei" charset="-122"/>
              </a:rPr>
              <a:t>模型管理：</a:t>
            </a:r>
            <a:r>
              <a:rPr lang="zh-CN" altLang="zh-CN" sz="3600" dirty="0" smtClean="0">
                <a:latin typeface="SimHei" charset="-122"/>
                <a:ea typeface="SimHei" charset="-122"/>
                <a:cs typeface="SimHei" charset="-122"/>
              </a:rPr>
              <a:t>支持</a:t>
            </a:r>
            <a:r>
              <a:rPr lang="zh-CN" altLang="en-US" sz="3600" dirty="0" smtClean="0">
                <a:latin typeface="SimHei" charset="-122"/>
                <a:ea typeface="SimHei" charset="-122"/>
                <a:cs typeface="SimHei" charset="-122"/>
              </a:rPr>
              <a:t>各种计量模型及支持版本管理</a:t>
            </a:r>
            <a:r>
              <a:rPr lang="zh-CN" altLang="zh-CN" sz="3600" dirty="0">
                <a:latin typeface="SimHei" charset="-122"/>
                <a:ea typeface="SimHei" charset="-122"/>
                <a:cs typeface="SimHei" charset="-122"/>
              </a:rPr>
              <a:t/>
            </a:r>
            <a:br>
              <a:rPr lang="zh-CN" altLang="zh-CN" sz="3600" dirty="0">
                <a:latin typeface="SimHei" charset="-122"/>
                <a:ea typeface="SimHei" charset="-122"/>
                <a:cs typeface="SimHei" charset="-122"/>
              </a:rPr>
            </a:br>
            <a:r>
              <a:rPr lang="zh-CN" altLang="zh-CN" sz="3600" dirty="0">
                <a:latin typeface="SimHei" charset="-122"/>
                <a:ea typeface="SimHei" charset="-122"/>
                <a:cs typeface="SimHei" charset="-122"/>
              </a:rPr>
              <a:t/>
            </a:r>
            <a:br>
              <a:rPr lang="zh-CN" altLang="zh-CN" sz="3600" dirty="0">
                <a:latin typeface="SimHei" charset="-122"/>
                <a:ea typeface="SimHei" charset="-122"/>
                <a:cs typeface="SimHei" charset="-122"/>
              </a:rPr>
            </a:br>
            <a:endParaRPr lang="zh-CN" altLang="en-US" sz="3600" dirty="0">
              <a:latin typeface="SimHei" charset="-122"/>
              <a:ea typeface="SimHei" charset="-122"/>
              <a:cs typeface="SimHei" charset="-122"/>
            </a:endParaRPr>
          </a:p>
        </p:txBody>
      </p:sp>
      <p:sp>
        <p:nvSpPr>
          <p:cNvPr id="7" name="矩形 6"/>
          <p:cNvSpPr/>
          <p:nvPr/>
        </p:nvSpPr>
        <p:spPr>
          <a:xfrm>
            <a:off x="192217" y="1561686"/>
            <a:ext cx="2076321" cy="6532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spcBef>
                <a:spcPct val="20000"/>
              </a:spcBef>
              <a:defRPr/>
            </a:pPr>
            <a:r>
              <a:rPr lang="zh-CN" altLang="en-US" sz="1600" b="1" dirty="0" smtClean="0">
                <a:solidFill>
                  <a:schemeClr val="bg1"/>
                </a:solidFill>
                <a:latin typeface="黑体" pitchFamily="2" charset="-122"/>
                <a:ea typeface="黑体" pitchFamily="2" charset="-122"/>
              </a:rPr>
              <a:t>支持多种计量模型</a:t>
            </a:r>
            <a:endParaRPr lang="en-US" altLang="zh-CN" sz="1600" b="1" dirty="0">
              <a:solidFill>
                <a:schemeClr val="bg1"/>
              </a:solidFill>
              <a:latin typeface="黑体" pitchFamily="2" charset="-122"/>
              <a:ea typeface="黑体" pitchFamily="2" charset="-122"/>
            </a:endParaRPr>
          </a:p>
        </p:txBody>
      </p:sp>
      <p:sp>
        <p:nvSpPr>
          <p:cNvPr id="8" name="矩形 7"/>
          <p:cNvSpPr/>
          <p:nvPr/>
        </p:nvSpPr>
        <p:spPr>
          <a:xfrm>
            <a:off x="192217" y="2411801"/>
            <a:ext cx="2076321" cy="6532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spcBef>
                <a:spcPct val="20000"/>
              </a:spcBef>
              <a:defRPr/>
            </a:pPr>
            <a:r>
              <a:rPr lang="zh-CN" altLang="en-US" sz="1600" b="1" dirty="0" smtClean="0">
                <a:solidFill>
                  <a:schemeClr val="bg1"/>
                </a:solidFill>
                <a:latin typeface="黑体" pitchFamily="2" charset="-122"/>
                <a:ea typeface="黑体" pitchFamily="2" charset="-122"/>
              </a:rPr>
              <a:t>支持模型版本管理</a:t>
            </a:r>
            <a:endParaRPr lang="en-US" altLang="zh-CN" sz="1600" b="1" dirty="0">
              <a:solidFill>
                <a:schemeClr val="bg1"/>
              </a:solidFill>
              <a:latin typeface="黑体" pitchFamily="2" charset="-122"/>
              <a:ea typeface="黑体" pitchFamily="2" charset="-122"/>
            </a:endParaRPr>
          </a:p>
        </p:txBody>
      </p:sp>
      <p:sp>
        <p:nvSpPr>
          <p:cNvPr id="9" name="矩形 8"/>
          <p:cNvSpPr/>
          <p:nvPr/>
        </p:nvSpPr>
        <p:spPr>
          <a:xfrm>
            <a:off x="192217" y="3302026"/>
            <a:ext cx="2076321" cy="6532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spcBef>
                <a:spcPct val="20000"/>
              </a:spcBef>
              <a:defRPr/>
            </a:pPr>
            <a:r>
              <a:rPr lang="zh-CN" altLang="en-US" sz="1600" b="1" dirty="0" smtClean="0">
                <a:solidFill>
                  <a:schemeClr val="bg1"/>
                </a:solidFill>
                <a:latin typeface="黑体" pitchFamily="2" charset="-122"/>
                <a:ea typeface="黑体" pitchFamily="2" charset="-122"/>
              </a:rPr>
              <a:t>支持模型测算验证</a:t>
            </a:r>
            <a:endParaRPr lang="en-US" altLang="zh-CN" sz="1600" b="1" dirty="0">
              <a:solidFill>
                <a:schemeClr val="bg1"/>
              </a:solidFill>
              <a:latin typeface="黑体" pitchFamily="2" charset="-122"/>
              <a:ea typeface="黑体" pitchFamily="2" charset="-122"/>
            </a:endParaRPr>
          </a:p>
        </p:txBody>
      </p:sp>
      <p:sp>
        <p:nvSpPr>
          <p:cNvPr id="10" name="矩形 9"/>
          <p:cNvSpPr/>
          <p:nvPr/>
        </p:nvSpPr>
        <p:spPr>
          <a:xfrm>
            <a:off x="192217" y="4192251"/>
            <a:ext cx="2076321" cy="6532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spcBef>
                <a:spcPct val="20000"/>
              </a:spcBef>
              <a:defRPr/>
            </a:pPr>
            <a:r>
              <a:rPr lang="zh-CN" altLang="en-US" sz="1600" b="1" dirty="0" smtClean="0">
                <a:solidFill>
                  <a:schemeClr val="bg1"/>
                </a:solidFill>
                <a:latin typeface="黑体" pitchFamily="2" charset="-122"/>
                <a:ea typeface="黑体" pitchFamily="2" charset="-122"/>
              </a:rPr>
              <a:t>支持各种模型工具</a:t>
            </a:r>
            <a:endParaRPr lang="en-US" altLang="zh-CN" sz="1600" b="1" dirty="0">
              <a:solidFill>
                <a:schemeClr val="bg1"/>
              </a:solidFill>
              <a:latin typeface="黑体" pitchFamily="2" charset="-122"/>
              <a:ea typeface="黑体" pitchFamily="2" charset="-122"/>
            </a:endParaRPr>
          </a:p>
        </p:txBody>
      </p:sp>
    </p:spTree>
    <p:extLst>
      <p:ext uri="{BB962C8B-B14F-4D97-AF65-F5344CB8AC3E}">
        <p14:creationId xmlns="" xmlns:p14="http://schemas.microsoft.com/office/powerpoint/2010/main" val="6194402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a:srcRect/>
          <a:stretch>
            <a:fillRect/>
          </a:stretch>
        </p:blipFill>
        <p:spPr bwMode="auto">
          <a:xfrm>
            <a:off x="2484438" y="2997200"/>
            <a:ext cx="6659562" cy="1800225"/>
          </a:xfrm>
          <a:prstGeom prst="rect">
            <a:avLst/>
          </a:prstGeom>
          <a:noFill/>
          <a:ln w="9525">
            <a:noFill/>
            <a:miter lim="800000"/>
            <a:headEnd/>
            <a:tailEnd/>
          </a:ln>
        </p:spPr>
      </p:pic>
      <p:sp>
        <p:nvSpPr>
          <p:cNvPr id="24579" name="标题 1"/>
          <p:cNvSpPr>
            <a:spLocks noGrp="1"/>
          </p:cNvSpPr>
          <p:nvPr>
            <p:ph type="title"/>
          </p:nvPr>
        </p:nvSpPr>
        <p:spPr bwMode="auto">
          <a:xfrm>
            <a:off x="420624" y="228599"/>
            <a:ext cx="8904351" cy="752475"/>
          </a:xfrm>
        </p:spPr>
        <p:txBody>
          <a:bodyPr>
            <a:normAutofit/>
          </a:bodyPr>
          <a:lstStyle/>
          <a:p>
            <a:pPr algn="l"/>
            <a:r>
              <a:rPr lang="zh-CN" altLang="en-US" sz="3600" dirty="0">
                <a:latin typeface="SimHei" charset="-122"/>
                <a:ea typeface="SimHei" charset="-122"/>
                <a:cs typeface="SimHei" charset="-122"/>
              </a:rPr>
              <a:t>统一门户平台</a:t>
            </a:r>
          </a:p>
        </p:txBody>
      </p:sp>
      <p:pic>
        <p:nvPicPr>
          <p:cNvPr id="93189" name="Picture 5" descr="C:\Users\a\AppData\Roaming\Tencent\Users\982849844\QQ\WinTemp\RichOle\U1_OCL2PV@_7EQU9{HQ{ZZR.jpg"/>
          <p:cNvPicPr>
            <a:picLocks noChangeAspect="1" noChangeArrowheads="1"/>
          </p:cNvPicPr>
          <p:nvPr/>
        </p:nvPicPr>
        <p:blipFill>
          <a:blip r:embed="rId4"/>
          <a:srcRect/>
          <a:stretch>
            <a:fillRect/>
          </a:stretch>
        </p:blipFill>
        <p:spPr bwMode="auto">
          <a:xfrm>
            <a:off x="2484438" y="4868863"/>
            <a:ext cx="6659562" cy="1800225"/>
          </a:xfrm>
          <a:prstGeom prst="rect">
            <a:avLst/>
          </a:prstGeom>
          <a:noFill/>
          <a:ln w="9525">
            <a:noFill/>
            <a:miter lim="800000"/>
            <a:headEnd/>
            <a:tailEnd/>
          </a:ln>
        </p:spPr>
      </p:pic>
      <p:pic>
        <p:nvPicPr>
          <p:cNvPr id="22529" name="Picture 1" descr="C:\Users\a\AppData\Roaming\Tencent\Users\982849844\QQ\WinTemp\RichOle\EGZVSU83_UH}8U0CS[G}U}P.jpg"/>
          <p:cNvPicPr>
            <a:picLocks noChangeAspect="1" noChangeArrowheads="1"/>
          </p:cNvPicPr>
          <p:nvPr/>
        </p:nvPicPr>
        <p:blipFill>
          <a:blip r:embed="rId5"/>
          <a:srcRect/>
          <a:stretch>
            <a:fillRect/>
          </a:stretch>
        </p:blipFill>
        <p:spPr bwMode="auto">
          <a:xfrm>
            <a:off x="2484438" y="981075"/>
            <a:ext cx="6624637" cy="2016125"/>
          </a:xfrm>
          <a:prstGeom prst="rect">
            <a:avLst/>
          </a:prstGeom>
          <a:noFill/>
          <a:ln w="9525">
            <a:noFill/>
            <a:miter lim="800000"/>
            <a:headEnd/>
            <a:tailEnd/>
          </a:ln>
        </p:spPr>
      </p:pic>
      <p:sp>
        <p:nvSpPr>
          <p:cNvPr id="8" name="矩形 7"/>
          <p:cNvSpPr/>
          <p:nvPr/>
        </p:nvSpPr>
        <p:spPr>
          <a:xfrm>
            <a:off x="192217" y="1561686"/>
            <a:ext cx="2076321" cy="6532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spcBef>
                <a:spcPct val="20000"/>
              </a:spcBef>
              <a:defRPr/>
            </a:pPr>
            <a:r>
              <a:rPr lang="zh-CN" altLang="en-US" sz="1600" b="1" dirty="0">
                <a:solidFill>
                  <a:schemeClr val="bg1"/>
                </a:solidFill>
                <a:latin typeface="黑体" pitchFamily="2" charset="-122"/>
                <a:ea typeface="黑体" pitchFamily="2" charset="-122"/>
              </a:rPr>
              <a:t>支持多门户个性化定制</a:t>
            </a:r>
            <a:endParaRPr lang="en-US" altLang="zh-CN" sz="1600" b="1" dirty="0">
              <a:solidFill>
                <a:schemeClr val="bg1"/>
              </a:solidFill>
              <a:latin typeface="黑体" pitchFamily="2" charset="-122"/>
              <a:ea typeface="黑体" pitchFamily="2" charset="-122"/>
            </a:endParaRPr>
          </a:p>
        </p:txBody>
      </p:sp>
      <p:sp>
        <p:nvSpPr>
          <p:cNvPr id="9" name="矩形 8"/>
          <p:cNvSpPr/>
          <p:nvPr/>
        </p:nvSpPr>
        <p:spPr>
          <a:xfrm>
            <a:off x="192217" y="2411801"/>
            <a:ext cx="2076321" cy="6532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spcBef>
                <a:spcPct val="20000"/>
              </a:spcBef>
              <a:defRPr/>
            </a:pPr>
            <a:r>
              <a:rPr lang="zh-CN" altLang="en-US" sz="1600" b="1" dirty="0">
                <a:solidFill>
                  <a:schemeClr val="bg1"/>
                </a:solidFill>
                <a:latin typeface="黑体" pitchFamily="2" charset="-122"/>
                <a:ea typeface="黑体" pitchFamily="2" charset="-122"/>
              </a:rPr>
              <a:t>支持各种仪表盘灵活选择指标展现</a:t>
            </a:r>
            <a:endParaRPr lang="en-US" altLang="zh-CN" sz="1600" b="1" dirty="0">
              <a:solidFill>
                <a:schemeClr val="bg1"/>
              </a:solidFill>
              <a:latin typeface="黑体" pitchFamily="2" charset="-122"/>
              <a:ea typeface="黑体" pitchFamily="2" charset="-122"/>
            </a:endParaRPr>
          </a:p>
        </p:txBody>
      </p:sp>
      <p:sp>
        <p:nvSpPr>
          <p:cNvPr id="10" name="矩形 9"/>
          <p:cNvSpPr/>
          <p:nvPr/>
        </p:nvSpPr>
        <p:spPr>
          <a:xfrm>
            <a:off x="192217" y="3302026"/>
            <a:ext cx="2076321" cy="6532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spcBef>
                <a:spcPct val="20000"/>
              </a:spcBef>
              <a:defRPr/>
            </a:pPr>
            <a:r>
              <a:rPr lang="zh-CN" altLang="en-US" sz="1600" b="1" dirty="0">
                <a:solidFill>
                  <a:schemeClr val="bg1"/>
                </a:solidFill>
                <a:latin typeface="黑体" pitchFamily="2" charset="-122"/>
                <a:ea typeface="黑体" pitchFamily="2" charset="-122"/>
              </a:rPr>
              <a:t>支持多种</a:t>
            </a:r>
            <a:r>
              <a:rPr lang="zh-CN" altLang="zh-CN" sz="1600" b="1" dirty="0">
                <a:solidFill>
                  <a:schemeClr val="bg1"/>
                </a:solidFill>
                <a:latin typeface="黑体" pitchFamily="2" charset="-122"/>
                <a:ea typeface="黑体" pitchFamily="2" charset="-122"/>
              </a:rPr>
              <a:t>仪表盘展现及报表灵活下钻</a:t>
            </a:r>
            <a:endParaRPr lang="en-US" altLang="zh-CN" sz="1600" b="1" dirty="0">
              <a:solidFill>
                <a:schemeClr val="bg1"/>
              </a:solidFill>
              <a:latin typeface="黑体" pitchFamily="2" charset="-122"/>
              <a:ea typeface="黑体" pitchFamily="2" charset="-122"/>
            </a:endParaRPr>
          </a:p>
        </p:txBody>
      </p:sp>
      <p:sp>
        <p:nvSpPr>
          <p:cNvPr id="11" name="矩形 10"/>
          <p:cNvSpPr/>
          <p:nvPr/>
        </p:nvSpPr>
        <p:spPr>
          <a:xfrm>
            <a:off x="192217" y="4192251"/>
            <a:ext cx="2076321" cy="6532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spcBef>
                <a:spcPct val="20000"/>
              </a:spcBef>
              <a:defRPr/>
            </a:pPr>
            <a:r>
              <a:rPr lang="zh-CN" altLang="en-US" sz="1600" b="1" dirty="0">
                <a:solidFill>
                  <a:schemeClr val="bg1"/>
                </a:solidFill>
                <a:latin typeface="黑体" pitchFamily="2" charset="-122"/>
                <a:ea typeface="黑体" pitchFamily="2" charset="-122"/>
              </a:rPr>
              <a:t>支持工作流工作中心</a:t>
            </a:r>
            <a:endParaRPr lang="en-US" altLang="zh-CN" sz="1600" b="1" dirty="0">
              <a:solidFill>
                <a:schemeClr val="bg1"/>
              </a:solidFill>
              <a:latin typeface="黑体" pitchFamily="2" charset="-122"/>
              <a:ea typeface="黑体" pitchFamily="2" charset="-122"/>
            </a:endParaRPr>
          </a:p>
        </p:txBody>
      </p:sp>
      <p:sp>
        <p:nvSpPr>
          <p:cNvPr id="12" name="矩形 11"/>
          <p:cNvSpPr/>
          <p:nvPr/>
        </p:nvSpPr>
        <p:spPr>
          <a:xfrm>
            <a:off x="192217" y="5082476"/>
            <a:ext cx="2076321" cy="6532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spcBef>
                <a:spcPct val="20000"/>
              </a:spcBef>
              <a:defRPr/>
            </a:pPr>
            <a:r>
              <a:rPr lang="zh-CN" altLang="en-US" sz="1600" b="1" dirty="0">
                <a:solidFill>
                  <a:schemeClr val="bg1"/>
                </a:solidFill>
                <a:latin typeface="黑体" pitchFamily="2" charset="-122"/>
                <a:ea typeface="黑体" pitchFamily="2" charset="-122"/>
              </a:rPr>
              <a:t>支持提醒、预警、公告等</a:t>
            </a:r>
          </a:p>
        </p:txBody>
      </p:sp>
    </p:spTree>
    <p:extLst>
      <p:ext uri="{BB962C8B-B14F-4D97-AF65-F5344CB8AC3E}">
        <p14:creationId xmlns="" xmlns:p14="http://schemas.microsoft.com/office/powerpoint/2010/main" val="1229717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529"/>
                                        </p:tgtEl>
                                        <p:attrNameLst>
                                          <p:attrName>style.visibility</p:attrName>
                                        </p:attrNameLst>
                                      </p:cBhvr>
                                      <p:to>
                                        <p:strVal val="visible"/>
                                      </p:to>
                                    </p:set>
                                    <p:anim calcmode="lin" valueType="num">
                                      <p:cBhvr additive="base">
                                        <p:cTn id="7" dur="500" fill="hold"/>
                                        <p:tgtEl>
                                          <p:spTgt spid="22529"/>
                                        </p:tgtEl>
                                        <p:attrNameLst>
                                          <p:attrName>ppt_x</p:attrName>
                                        </p:attrNameLst>
                                      </p:cBhvr>
                                      <p:tavLst>
                                        <p:tav tm="0">
                                          <p:val>
                                            <p:strVal val="#ppt_x"/>
                                          </p:val>
                                        </p:tav>
                                        <p:tav tm="100000">
                                          <p:val>
                                            <p:strVal val="#ppt_x"/>
                                          </p:val>
                                        </p:tav>
                                      </p:tavLst>
                                    </p:anim>
                                    <p:anim calcmode="lin" valueType="num">
                                      <p:cBhvr additive="base">
                                        <p:cTn id="8" dur="500" fill="hold"/>
                                        <p:tgtEl>
                                          <p:spTgt spid="225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3189"/>
                                        </p:tgtEl>
                                        <p:attrNameLst>
                                          <p:attrName>style.visibility</p:attrName>
                                        </p:attrNameLst>
                                      </p:cBhvr>
                                      <p:to>
                                        <p:strVal val="visible"/>
                                      </p:to>
                                    </p:set>
                                    <p:anim calcmode="lin" valueType="num">
                                      <p:cBhvr additive="base">
                                        <p:cTn id="19" dur="500" fill="hold"/>
                                        <p:tgtEl>
                                          <p:spTgt spid="93189"/>
                                        </p:tgtEl>
                                        <p:attrNameLst>
                                          <p:attrName>ppt_x</p:attrName>
                                        </p:attrNameLst>
                                      </p:cBhvr>
                                      <p:tavLst>
                                        <p:tav tm="0">
                                          <p:val>
                                            <p:strVal val="#ppt_x"/>
                                          </p:val>
                                        </p:tav>
                                        <p:tav tm="100000">
                                          <p:val>
                                            <p:strVal val="#ppt_x"/>
                                          </p:val>
                                        </p:tav>
                                      </p:tavLst>
                                    </p:anim>
                                    <p:anim calcmode="lin" valueType="num">
                                      <p:cBhvr additive="base">
                                        <p:cTn id="20" dur="500" fill="hold"/>
                                        <p:tgtEl>
                                          <p:spTgt spid="931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a:spLocks noGrp="1"/>
          </p:cNvSpPr>
          <p:nvPr>
            <p:ph type="title"/>
          </p:nvPr>
        </p:nvSpPr>
        <p:spPr bwMode="auto">
          <a:xfrm>
            <a:off x="0" y="123825"/>
            <a:ext cx="9324975" cy="857250"/>
          </a:xfrm>
          <a:ln>
            <a:miter lim="800000"/>
            <a:headEnd/>
            <a:tailEnd/>
          </a:ln>
        </p:spPr>
        <p:txBody>
          <a:bodyPr vert="horz" wrap="square" lIns="91440" tIns="45720" rIns="91440" bIns="45720" numCol="1" anchor="t" anchorCtr="0" compatLnSpc="1">
            <a:prstTxWarp prst="textNoShape">
              <a:avLst/>
            </a:prstTxWarp>
            <a:normAutofit/>
          </a:bodyPr>
          <a:lstStyle/>
          <a:p>
            <a:pPr algn="l" eaLnBrk="1" hangingPunct="1">
              <a:defRPr/>
            </a:pPr>
            <a:r>
              <a:rPr lang="zh-CN" altLang="en-US" sz="4000" dirty="0" smtClean="0">
                <a:latin typeface="SimHei" charset="-122"/>
                <a:ea typeface="SimHei" charset="-122"/>
                <a:cs typeface="SimHei" charset="-122"/>
              </a:rPr>
              <a:t>门户特点</a:t>
            </a:r>
            <a:r>
              <a:rPr lang="zh-CN" altLang="en-US" sz="3600" dirty="0">
                <a:latin typeface="SimHei" charset="-122"/>
                <a:ea typeface="SimHei" charset="-122"/>
                <a:cs typeface="SimHei" charset="-122"/>
              </a:rPr>
              <a:t>：</a:t>
            </a:r>
            <a:r>
              <a:rPr lang="zh-CN" altLang="zh-CN" sz="3600" dirty="0" smtClean="0">
                <a:latin typeface="SimHei" charset="-122"/>
                <a:ea typeface="SimHei" charset="-122"/>
                <a:cs typeface="SimHei" charset="-122"/>
              </a:rPr>
              <a:t>灵活配置</a:t>
            </a:r>
            <a:r>
              <a:rPr lang="zh-CN" altLang="zh-CN" sz="3600" dirty="0">
                <a:latin typeface="SimHei" charset="-122"/>
                <a:ea typeface="SimHei" charset="-122"/>
                <a:cs typeface="SimHei" charset="-122"/>
              </a:rPr>
              <a:t>、快速</a:t>
            </a:r>
            <a:r>
              <a:rPr lang="zh-CN" altLang="en-US" sz="3600" dirty="0">
                <a:latin typeface="SimHei" charset="-122"/>
                <a:ea typeface="SimHei" charset="-122"/>
                <a:cs typeface="SimHei" charset="-122"/>
              </a:rPr>
              <a:t>实现</a:t>
            </a:r>
            <a:r>
              <a:rPr lang="zh-CN" altLang="zh-CN" sz="3600" dirty="0" smtClean="0">
                <a:latin typeface="SimHei" charset="-122"/>
                <a:ea typeface="SimHei" charset="-122"/>
                <a:cs typeface="SimHei" charset="-122"/>
              </a:rPr>
              <a:t>个性</a:t>
            </a:r>
            <a:r>
              <a:rPr lang="zh-CN" altLang="en-US" sz="3600" dirty="0" smtClean="0">
                <a:latin typeface="SimHei" charset="-122"/>
                <a:ea typeface="SimHei" charset="-122"/>
                <a:cs typeface="SimHei" charset="-122"/>
              </a:rPr>
              <a:t>化</a:t>
            </a:r>
            <a:endParaRPr lang="zh-CN" altLang="en-US" sz="3600" dirty="0">
              <a:latin typeface="SimHei" charset="-122"/>
              <a:ea typeface="SimHei" charset="-122"/>
              <a:cs typeface="SimHei" charset="-122"/>
            </a:endParaRPr>
          </a:p>
        </p:txBody>
      </p:sp>
      <p:pic>
        <p:nvPicPr>
          <p:cNvPr id="22529" name="Picture 1" descr="C:\Users\a\AppData\Roaming\Tencent\Users\982849844\QQ\WinTemp\RichOle\EGZVSU83_UH}8U0CS[G}U}P.jpg"/>
          <p:cNvPicPr>
            <a:picLocks noChangeAspect="1" noChangeArrowheads="1"/>
          </p:cNvPicPr>
          <p:nvPr/>
        </p:nvPicPr>
        <p:blipFill>
          <a:blip r:embed="rId3" cstate="print"/>
          <a:srcRect/>
          <a:stretch>
            <a:fillRect/>
          </a:stretch>
        </p:blipFill>
        <p:spPr bwMode="auto">
          <a:xfrm>
            <a:off x="0" y="1052513"/>
            <a:ext cx="9144000" cy="4897437"/>
          </a:xfrm>
          <a:prstGeom prst="rect">
            <a:avLst/>
          </a:prstGeom>
          <a:noFill/>
          <a:ln w="9525">
            <a:noFill/>
            <a:miter lim="800000"/>
            <a:headEnd/>
            <a:tailEnd/>
          </a:ln>
        </p:spPr>
      </p:pic>
      <p:grpSp>
        <p:nvGrpSpPr>
          <p:cNvPr id="2" name="组合 11"/>
          <p:cNvGrpSpPr>
            <a:grpSpLocks/>
          </p:cNvGrpSpPr>
          <p:nvPr/>
        </p:nvGrpSpPr>
        <p:grpSpPr bwMode="auto">
          <a:xfrm>
            <a:off x="250825" y="1052513"/>
            <a:ext cx="6769100" cy="3632200"/>
            <a:chOff x="251520" y="1052736"/>
            <a:chExt cx="6768752" cy="3631679"/>
          </a:xfrm>
        </p:grpSpPr>
        <p:pic>
          <p:nvPicPr>
            <p:cNvPr id="28681" name="Picture 2" descr="C:\Users\a\AppData\Roaming\Tencent\Users\982849844\QQ\WinTemp\RichOle\AMW%$(H3)@SV[AMUF{G5Y06.jpg"/>
            <p:cNvPicPr>
              <a:picLocks noChangeAspect="1" noChangeArrowheads="1"/>
            </p:cNvPicPr>
            <p:nvPr/>
          </p:nvPicPr>
          <p:blipFill>
            <a:blip r:embed="rId4" cstate="print"/>
            <a:srcRect/>
            <a:stretch>
              <a:fillRect/>
            </a:stretch>
          </p:blipFill>
          <p:spPr bwMode="auto">
            <a:xfrm>
              <a:off x="2771800" y="1052736"/>
              <a:ext cx="4248472" cy="1440160"/>
            </a:xfrm>
            <a:prstGeom prst="rect">
              <a:avLst/>
            </a:prstGeom>
            <a:noFill/>
            <a:ln w="9525">
              <a:noFill/>
              <a:miter lim="800000"/>
              <a:headEnd/>
              <a:tailEnd/>
            </a:ln>
          </p:spPr>
        </p:pic>
        <p:pic>
          <p:nvPicPr>
            <p:cNvPr id="28682" name="Picture 3"/>
            <p:cNvPicPr>
              <a:picLocks noChangeAspect="1" noChangeArrowheads="1"/>
            </p:cNvPicPr>
            <p:nvPr/>
          </p:nvPicPr>
          <p:blipFill>
            <a:blip r:embed="rId5" cstate="print"/>
            <a:srcRect/>
            <a:stretch>
              <a:fillRect/>
            </a:stretch>
          </p:blipFill>
          <p:spPr bwMode="auto">
            <a:xfrm>
              <a:off x="251520" y="1988840"/>
              <a:ext cx="4924425" cy="2695575"/>
            </a:xfrm>
            <a:prstGeom prst="rect">
              <a:avLst/>
            </a:prstGeom>
            <a:noFill/>
            <a:ln w="9525">
              <a:noFill/>
              <a:miter lim="800000"/>
              <a:headEnd/>
              <a:tailEnd/>
            </a:ln>
          </p:spPr>
        </p:pic>
      </p:grpSp>
      <p:grpSp>
        <p:nvGrpSpPr>
          <p:cNvPr id="3" name="组合 13"/>
          <p:cNvGrpSpPr>
            <a:grpSpLocks/>
          </p:cNvGrpSpPr>
          <p:nvPr/>
        </p:nvGrpSpPr>
        <p:grpSpPr bwMode="auto">
          <a:xfrm>
            <a:off x="2771775" y="1052513"/>
            <a:ext cx="6148388" cy="3886200"/>
            <a:chOff x="2771801" y="1052737"/>
            <a:chExt cx="6148361" cy="3886496"/>
          </a:xfrm>
        </p:grpSpPr>
        <p:pic>
          <p:nvPicPr>
            <p:cNvPr id="28679" name="Picture 3" descr="C:\Users\a\AppData\Roaming\Tencent\Users\982849844\QQ\WinTemp\RichOle\[@DMPH[@9}6BDTLK16SA)UB.jpg"/>
            <p:cNvPicPr>
              <a:picLocks noChangeAspect="1" noChangeArrowheads="1"/>
            </p:cNvPicPr>
            <p:nvPr/>
          </p:nvPicPr>
          <p:blipFill>
            <a:blip r:embed="rId6" cstate="print"/>
            <a:srcRect/>
            <a:stretch>
              <a:fillRect/>
            </a:stretch>
          </p:blipFill>
          <p:spPr bwMode="auto">
            <a:xfrm>
              <a:off x="2771801" y="1052737"/>
              <a:ext cx="4248471" cy="1440159"/>
            </a:xfrm>
            <a:prstGeom prst="rect">
              <a:avLst/>
            </a:prstGeom>
            <a:noFill/>
            <a:ln w="9525">
              <a:noFill/>
              <a:miter lim="800000"/>
              <a:headEnd/>
              <a:tailEnd/>
            </a:ln>
          </p:spPr>
        </p:pic>
        <p:pic>
          <p:nvPicPr>
            <p:cNvPr id="28680" name="Picture 4" descr="E:\My DOC\数据仓库\AppData\Roaming\Tencent\Users\982849844\QQ\WinTemp\RichOle\E3Y9X8OLA73[7EP`LW]90(J.jpg"/>
            <p:cNvPicPr>
              <a:picLocks noChangeAspect="1" noChangeArrowheads="1"/>
            </p:cNvPicPr>
            <p:nvPr/>
          </p:nvPicPr>
          <p:blipFill>
            <a:blip r:embed="rId7" r:link="rId8" cstate="print"/>
            <a:srcRect/>
            <a:stretch>
              <a:fillRect/>
            </a:stretch>
          </p:blipFill>
          <p:spPr bwMode="auto">
            <a:xfrm>
              <a:off x="4572000" y="2492896"/>
              <a:ext cx="4348162" cy="2446337"/>
            </a:xfrm>
            <a:prstGeom prst="rect">
              <a:avLst/>
            </a:prstGeom>
            <a:noFill/>
            <a:ln w="9525">
              <a:noFill/>
              <a:miter lim="800000"/>
              <a:headEnd/>
              <a:tailEnd/>
            </a:ln>
          </p:spPr>
        </p:pic>
      </p:grpSp>
      <p:pic>
        <p:nvPicPr>
          <p:cNvPr id="94218" name="Picture 10" descr="C:\Users\a\AppData\Roaming\Tencent\Users\982849844\QQ\WinTemp\RichOle\_60NPLYG8F3{BXO905ZIZCL.jpg"/>
          <p:cNvPicPr>
            <a:picLocks noChangeAspect="1" noChangeArrowheads="1"/>
          </p:cNvPicPr>
          <p:nvPr/>
        </p:nvPicPr>
        <p:blipFill>
          <a:blip r:embed="rId9" cstate="print"/>
          <a:srcRect/>
          <a:stretch>
            <a:fillRect/>
          </a:stretch>
        </p:blipFill>
        <p:spPr bwMode="auto">
          <a:xfrm>
            <a:off x="0" y="2609850"/>
            <a:ext cx="9144000" cy="4248150"/>
          </a:xfrm>
          <a:prstGeom prst="rect">
            <a:avLst/>
          </a:prstGeom>
          <a:noFill/>
          <a:ln w="9525">
            <a:noFill/>
            <a:miter lim="800000"/>
            <a:headEnd/>
            <a:tailEnd/>
          </a:ln>
        </p:spPr>
      </p:pic>
    </p:spTree>
    <p:extLst>
      <p:ext uri="{BB962C8B-B14F-4D97-AF65-F5344CB8AC3E}">
        <p14:creationId xmlns="" xmlns:p14="http://schemas.microsoft.com/office/powerpoint/2010/main" val="960772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529"/>
                                        </p:tgtEl>
                                        <p:attrNameLst>
                                          <p:attrName>style.visibility</p:attrName>
                                        </p:attrNameLst>
                                      </p:cBhvr>
                                      <p:to>
                                        <p:strVal val="visible"/>
                                      </p:to>
                                    </p:set>
                                    <p:anim calcmode="lin" valueType="num">
                                      <p:cBhvr additive="base">
                                        <p:cTn id="7" dur="500" fill="hold"/>
                                        <p:tgtEl>
                                          <p:spTgt spid="22529"/>
                                        </p:tgtEl>
                                        <p:attrNameLst>
                                          <p:attrName>ppt_x</p:attrName>
                                        </p:attrNameLst>
                                      </p:cBhvr>
                                      <p:tavLst>
                                        <p:tav tm="0">
                                          <p:val>
                                            <p:strVal val="#ppt_x"/>
                                          </p:val>
                                        </p:tav>
                                        <p:tav tm="100000">
                                          <p:val>
                                            <p:strVal val="#ppt_x"/>
                                          </p:val>
                                        </p:tav>
                                      </p:tavLst>
                                    </p:anim>
                                    <p:anim calcmode="lin" valueType="num">
                                      <p:cBhvr additive="base">
                                        <p:cTn id="8" dur="500" fill="hold"/>
                                        <p:tgtEl>
                                          <p:spTgt spid="225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4218"/>
                                        </p:tgtEl>
                                        <p:attrNameLst>
                                          <p:attrName>style.visibility</p:attrName>
                                        </p:attrNameLst>
                                      </p:cBhvr>
                                      <p:to>
                                        <p:strVal val="visible"/>
                                      </p:to>
                                    </p:set>
                                    <p:anim calcmode="lin" valueType="num">
                                      <p:cBhvr additive="base">
                                        <p:cTn id="25" dur="500" fill="hold"/>
                                        <p:tgtEl>
                                          <p:spTgt spid="94218"/>
                                        </p:tgtEl>
                                        <p:attrNameLst>
                                          <p:attrName>ppt_x</p:attrName>
                                        </p:attrNameLst>
                                      </p:cBhvr>
                                      <p:tavLst>
                                        <p:tav tm="0">
                                          <p:val>
                                            <p:strVal val="#ppt_x"/>
                                          </p:val>
                                        </p:tav>
                                        <p:tav tm="100000">
                                          <p:val>
                                            <p:strVal val="#ppt_x"/>
                                          </p:val>
                                        </p:tav>
                                      </p:tavLst>
                                    </p:anim>
                                    <p:anim calcmode="lin" valueType="num">
                                      <p:cBhvr additive="base">
                                        <p:cTn id="26" dur="500" fill="hold"/>
                                        <p:tgtEl>
                                          <p:spTgt spid="942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a\AppData\Roaming\Tencent\Users\982849844\QQ\WinTemp\RichOle\1PK9EHGJFI%X8RK1XJRQ(L8.jpg"/>
          <p:cNvPicPr>
            <a:picLocks noChangeAspect="1" noChangeArrowheads="1"/>
          </p:cNvPicPr>
          <p:nvPr/>
        </p:nvPicPr>
        <p:blipFill>
          <a:blip r:embed="rId3" cstate="print"/>
          <a:srcRect/>
          <a:stretch>
            <a:fillRect/>
          </a:stretch>
        </p:blipFill>
        <p:spPr bwMode="auto">
          <a:xfrm>
            <a:off x="0" y="1052736"/>
            <a:ext cx="9144000" cy="5256584"/>
          </a:xfrm>
          <a:prstGeom prst="rect">
            <a:avLst/>
          </a:prstGeom>
          <a:noFill/>
        </p:spPr>
      </p:pic>
      <p:sp>
        <p:nvSpPr>
          <p:cNvPr id="55" name="标题 1"/>
          <p:cNvSpPr>
            <a:spLocks noGrp="1"/>
          </p:cNvSpPr>
          <p:nvPr>
            <p:ph type="title"/>
          </p:nvPr>
        </p:nvSpPr>
        <p:spPr bwMode="auto">
          <a:xfrm>
            <a:off x="0" y="123825"/>
            <a:ext cx="9324528" cy="857250"/>
          </a:xfrm>
          <a:noFill/>
          <a:ln>
            <a:miter lim="800000"/>
            <a:headEnd/>
            <a:tailEnd/>
          </a:ln>
        </p:spPr>
        <p:txBody>
          <a:bodyPr vert="horz" wrap="square" lIns="91440" tIns="45720" rIns="91440" bIns="45720" numCol="1" anchor="t" anchorCtr="0" compatLnSpc="1">
            <a:prstTxWarp prst="textNoShape">
              <a:avLst/>
            </a:prstTxWarp>
            <a:noAutofit/>
          </a:bodyPr>
          <a:lstStyle/>
          <a:p>
            <a:pPr algn="l" eaLnBrk="1" hangingPunct="1"/>
            <a:r>
              <a:rPr lang="zh-CN" altLang="en-US" sz="3600" dirty="0" smtClean="0">
                <a:latin typeface="SimHei" charset="-122"/>
                <a:ea typeface="SimHei" charset="-122"/>
                <a:cs typeface="SimHei" charset="-122"/>
              </a:rPr>
              <a:t>门户特点：</a:t>
            </a:r>
            <a:r>
              <a:rPr lang="zh-CN" altLang="en-US" sz="3200" dirty="0" smtClean="0">
                <a:latin typeface="SimHei" charset="-122"/>
                <a:ea typeface="SimHei" charset="-122"/>
                <a:cs typeface="SimHei" charset="-122"/>
              </a:rPr>
              <a:t>方便</a:t>
            </a:r>
            <a:r>
              <a:rPr lang="zh-CN" altLang="zh-CN" sz="3200" dirty="0" smtClean="0">
                <a:latin typeface="SimHei" charset="-122"/>
                <a:ea typeface="SimHei" charset="-122"/>
                <a:cs typeface="SimHei" charset="-122"/>
              </a:rPr>
              <a:t>的</a:t>
            </a:r>
            <a:r>
              <a:rPr lang="zh-CN" altLang="en-US" sz="3200" dirty="0" smtClean="0">
                <a:latin typeface="SimHei" charset="-122"/>
                <a:ea typeface="SimHei" charset="-122"/>
                <a:cs typeface="SimHei" charset="-122"/>
              </a:rPr>
              <a:t>单</a:t>
            </a:r>
            <a:r>
              <a:rPr lang="zh-CN" altLang="en-US" sz="3200" dirty="0">
                <a:latin typeface="SimHei" charset="-122"/>
                <a:ea typeface="SimHei" charset="-122"/>
                <a:cs typeface="SimHei" charset="-122"/>
              </a:rPr>
              <a:t>指标、机构下钻功能</a:t>
            </a:r>
          </a:p>
        </p:txBody>
      </p:sp>
      <p:grpSp>
        <p:nvGrpSpPr>
          <p:cNvPr id="26" name="组合 25"/>
          <p:cNvGrpSpPr/>
          <p:nvPr/>
        </p:nvGrpSpPr>
        <p:grpSpPr>
          <a:xfrm>
            <a:off x="0" y="2492896"/>
            <a:ext cx="899592" cy="576064"/>
            <a:chOff x="0" y="2492896"/>
            <a:chExt cx="899592" cy="576064"/>
          </a:xfrm>
        </p:grpSpPr>
        <p:sp>
          <p:nvSpPr>
            <p:cNvPr id="11" name="TextBox 10"/>
            <p:cNvSpPr txBox="1">
              <a:spLocks noChangeArrowheads="1"/>
            </p:cNvSpPr>
            <p:nvPr/>
          </p:nvSpPr>
          <p:spPr bwMode="auto">
            <a:xfrm>
              <a:off x="0" y="2492896"/>
              <a:ext cx="71999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lang="zh-CN" altLang="en-US" b="1" dirty="0">
                  <a:solidFill>
                    <a:srgbClr val="FF0000"/>
                  </a:solidFill>
                  <a:latin typeface="黑体" pitchFamily="49" charset="-122"/>
                  <a:ea typeface="黑体" pitchFamily="49" charset="-122"/>
                </a:rPr>
                <a:t>点击</a:t>
              </a:r>
            </a:p>
          </p:txBody>
        </p:sp>
        <p:sp>
          <p:nvSpPr>
            <p:cNvPr id="23" name="椭圆 22"/>
            <p:cNvSpPr/>
            <p:nvPr/>
          </p:nvSpPr>
          <p:spPr>
            <a:xfrm>
              <a:off x="0" y="2852936"/>
              <a:ext cx="899592"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559848" y="836712"/>
            <a:ext cx="8584152" cy="3744417"/>
            <a:chOff x="559848" y="980728"/>
            <a:chExt cx="8584152" cy="3744417"/>
          </a:xfrm>
        </p:grpSpPr>
        <p:grpSp>
          <p:nvGrpSpPr>
            <p:cNvPr id="25" name="组合 24"/>
            <p:cNvGrpSpPr/>
            <p:nvPr/>
          </p:nvGrpSpPr>
          <p:grpSpPr>
            <a:xfrm>
              <a:off x="1423944" y="980728"/>
              <a:ext cx="7720056" cy="3744417"/>
              <a:chOff x="1423944" y="1459607"/>
              <a:chExt cx="7720056" cy="3744417"/>
            </a:xfrm>
          </p:grpSpPr>
          <p:pic>
            <p:nvPicPr>
              <p:cNvPr id="2050" name="Picture 2" descr="C:\Users\a\AppData\Roaming\Tencent\Users\982849844\QQ\WinTemp\RichOle\M8UVKR[AKSJHD)X{2FI}4(I.jpg"/>
              <p:cNvPicPr>
                <a:picLocks noChangeAspect="1" noChangeArrowheads="1"/>
              </p:cNvPicPr>
              <p:nvPr/>
            </p:nvPicPr>
            <p:blipFill>
              <a:blip r:embed="rId4" cstate="print"/>
              <a:srcRect/>
              <a:stretch>
                <a:fillRect/>
              </a:stretch>
            </p:blipFill>
            <p:spPr bwMode="auto">
              <a:xfrm>
                <a:off x="1423944" y="1459608"/>
                <a:ext cx="6964480" cy="3744416"/>
              </a:xfrm>
              <a:prstGeom prst="rect">
                <a:avLst/>
              </a:prstGeom>
              <a:noFill/>
            </p:spPr>
          </p:pic>
          <p:sp>
            <p:nvSpPr>
              <p:cNvPr id="18" name="云形标注 17"/>
              <p:cNvSpPr/>
              <p:nvPr/>
            </p:nvSpPr>
            <p:spPr>
              <a:xfrm>
                <a:off x="7092280" y="1459607"/>
                <a:ext cx="2051720" cy="1296144"/>
              </a:xfrm>
              <a:prstGeom prst="cloudCallout">
                <a:avLst>
                  <a:gd name="adj1" fmla="val -121664"/>
                  <a:gd name="adj2" fmla="val 569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单指标</a:t>
                </a:r>
                <a:endParaRPr lang="en-US" altLang="zh-CN" dirty="0" smtClean="0"/>
              </a:p>
              <a:p>
                <a:pPr algn="ctr"/>
                <a:r>
                  <a:rPr lang="zh-CN" altLang="en-US" dirty="0" smtClean="0"/>
                  <a:t>下钻分析</a:t>
                </a:r>
                <a:endParaRPr lang="zh-CN" altLang="en-US" dirty="0"/>
              </a:p>
            </p:txBody>
          </p:sp>
        </p:grpSp>
        <p:sp>
          <p:nvSpPr>
            <p:cNvPr id="29" name="虚尾箭头 28"/>
            <p:cNvSpPr/>
            <p:nvPr/>
          </p:nvSpPr>
          <p:spPr bwMode="auto">
            <a:xfrm rot="2507302">
              <a:off x="559848" y="2467489"/>
              <a:ext cx="696913" cy="326959"/>
            </a:xfrm>
            <a:prstGeom prst="stripedRightArrow">
              <a:avLst/>
            </a:prstGeom>
            <a:solidFill>
              <a:srgbClr val="00B0F0"/>
            </a:solidFill>
            <a:ln>
              <a:noFill/>
            </a:ln>
            <a:scene3d>
              <a:camera prst="orthographicFront">
                <a:rot lat="19499981" lon="20699998" rev="6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40" name="组合 39"/>
          <p:cNvGrpSpPr/>
          <p:nvPr/>
        </p:nvGrpSpPr>
        <p:grpSpPr>
          <a:xfrm>
            <a:off x="504056" y="4149080"/>
            <a:ext cx="1043608" cy="585356"/>
            <a:chOff x="504056" y="4149080"/>
            <a:chExt cx="1043608" cy="585356"/>
          </a:xfrm>
        </p:grpSpPr>
        <p:sp>
          <p:nvSpPr>
            <p:cNvPr id="20" name="TextBox 19"/>
            <p:cNvSpPr txBox="1">
              <a:spLocks noChangeArrowheads="1"/>
            </p:cNvSpPr>
            <p:nvPr/>
          </p:nvSpPr>
          <p:spPr bwMode="auto">
            <a:xfrm>
              <a:off x="504056" y="4365104"/>
              <a:ext cx="71999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r>
                <a:rPr lang="zh-CN" altLang="en-US" b="1" dirty="0">
                  <a:solidFill>
                    <a:srgbClr val="FF0000"/>
                  </a:solidFill>
                  <a:latin typeface="黑体" pitchFamily="49" charset="-122"/>
                  <a:ea typeface="黑体" pitchFamily="49" charset="-122"/>
                </a:rPr>
                <a:t>点击</a:t>
              </a:r>
            </a:p>
          </p:txBody>
        </p:sp>
        <p:sp>
          <p:nvSpPr>
            <p:cNvPr id="33" name="椭圆 32"/>
            <p:cNvSpPr/>
            <p:nvPr/>
          </p:nvSpPr>
          <p:spPr>
            <a:xfrm>
              <a:off x="648072" y="4149080"/>
              <a:ext cx="899592"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52" name="AutoShape 4" descr="C:\Users\a\AppData\Roaming\Tencent\Users\982849844\QQ\WinTemp\RichOle\8Q{CV3|M25F7}221@GOCC.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053" name="AutoShape 5" descr="C:\Users\a\AppData\Roaming\Tencent\Users\982849844\QQ\WinTemp\RichOle\8Q{CV3|M25F7}221@GOCC.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054" name="AutoShape 6" descr="C:\Users\a\AppData\Roaming\Tencent\Users\982849844\QQ\WinTemp\RichOle\8Q{CV3|M25F7}221@GOCC.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pSp>
        <p:nvGrpSpPr>
          <p:cNvPr id="39" name="组合 38"/>
          <p:cNvGrpSpPr/>
          <p:nvPr/>
        </p:nvGrpSpPr>
        <p:grpSpPr>
          <a:xfrm>
            <a:off x="1097580" y="3212976"/>
            <a:ext cx="8226948" cy="3816424"/>
            <a:chOff x="1097580" y="3212976"/>
            <a:chExt cx="8226948" cy="3816424"/>
          </a:xfrm>
        </p:grpSpPr>
        <p:sp>
          <p:nvSpPr>
            <p:cNvPr id="19" name="虚尾箭头 18"/>
            <p:cNvSpPr/>
            <p:nvPr/>
          </p:nvSpPr>
          <p:spPr bwMode="auto">
            <a:xfrm rot="2507302">
              <a:off x="1097580" y="4560483"/>
              <a:ext cx="696913" cy="289520"/>
            </a:xfrm>
            <a:prstGeom prst="striped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pic>
          <p:nvPicPr>
            <p:cNvPr id="2055" name="Picture 7" descr="C:\Users\a\AppData\Roaming\Tencent\Users\982849844\QQ\WinTemp\RichOle\J{`OG[C8%AW2)C15_0FPTHL.jpg"/>
            <p:cNvPicPr>
              <a:picLocks noChangeAspect="1" noChangeArrowheads="1"/>
            </p:cNvPicPr>
            <p:nvPr/>
          </p:nvPicPr>
          <p:blipFill>
            <a:blip r:embed="rId5" cstate="print"/>
            <a:srcRect/>
            <a:stretch>
              <a:fillRect/>
            </a:stretch>
          </p:blipFill>
          <p:spPr bwMode="auto">
            <a:xfrm>
              <a:off x="1763687" y="3212976"/>
              <a:ext cx="6912769" cy="3645024"/>
            </a:xfrm>
            <a:prstGeom prst="rect">
              <a:avLst/>
            </a:prstGeom>
            <a:noFill/>
          </p:spPr>
        </p:pic>
        <p:sp>
          <p:nvSpPr>
            <p:cNvPr id="38" name="云形标注 37"/>
            <p:cNvSpPr/>
            <p:nvPr/>
          </p:nvSpPr>
          <p:spPr>
            <a:xfrm>
              <a:off x="7380312" y="5661248"/>
              <a:ext cx="1944216" cy="1368152"/>
            </a:xfrm>
            <a:prstGeom prst="cloudCallout">
              <a:avLst>
                <a:gd name="adj1" fmla="val -89064"/>
                <a:gd name="adj2" fmla="val -1300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机构下钻</a:t>
              </a:r>
              <a:endParaRPr lang="zh-CN" altLang="en-US" dirty="0"/>
            </a:p>
          </p:txBody>
        </p:sp>
      </p:grpSp>
    </p:spTree>
    <p:extLst>
      <p:ext uri="{BB962C8B-B14F-4D97-AF65-F5344CB8AC3E}">
        <p14:creationId xmlns="" xmlns:p14="http://schemas.microsoft.com/office/powerpoint/2010/main" val="130557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
          <p:cNvPicPr>
            <a:picLocks noChangeAspect="1" noChangeArrowheads="1"/>
          </p:cNvPicPr>
          <p:nvPr/>
        </p:nvPicPr>
        <p:blipFill>
          <a:blip r:embed="rId2" cstate="print"/>
          <a:srcRect/>
          <a:stretch>
            <a:fillRect/>
          </a:stretch>
        </p:blipFill>
        <p:spPr bwMode="auto">
          <a:xfrm>
            <a:off x="263525" y="4508500"/>
            <a:ext cx="923925" cy="895350"/>
          </a:xfrm>
          <a:prstGeom prst="rect">
            <a:avLst/>
          </a:prstGeom>
          <a:noFill/>
          <a:ln w="9525">
            <a:noFill/>
            <a:miter lim="800000"/>
            <a:headEnd/>
            <a:tailEnd/>
          </a:ln>
        </p:spPr>
      </p:pic>
      <p:sp>
        <p:nvSpPr>
          <p:cNvPr id="2" name="标题 1"/>
          <p:cNvSpPr>
            <a:spLocks noGrp="1"/>
          </p:cNvSpPr>
          <p:nvPr>
            <p:ph type="title"/>
          </p:nvPr>
        </p:nvSpPr>
        <p:spPr>
          <a:xfrm>
            <a:off x="276225" y="241300"/>
            <a:ext cx="6286500" cy="642937"/>
          </a:xfrm>
        </p:spPr>
        <p:txBody>
          <a:bodyPr/>
          <a:lstStyle/>
          <a:p>
            <a:pPr>
              <a:defRPr/>
            </a:pPr>
            <a:r>
              <a:rPr lang="zh-CN" altLang="en-US" sz="3600" dirty="0" smtClean="0">
                <a:solidFill>
                  <a:schemeClr val="tx1"/>
                </a:solidFill>
                <a:latin typeface="黑体" pitchFamily="49" charset="-122"/>
                <a:ea typeface="黑体" pitchFamily="49" charset="-122"/>
                <a:cs typeface="+mn-cs"/>
              </a:rPr>
              <a:t>系统技术架构</a:t>
            </a:r>
            <a:endParaRPr lang="zh-CN" altLang="en-US" sz="3600" dirty="0">
              <a:solidFill>
                <a:schemeClr val="tx1"/>
              </a:solidFill>
              <a:latin typeface="黑体" pitchFamily="49" charset="-122"/>
              <a:ea typeface="黑体" pitchFamily="49" charset="-122"/>
              <a:cs typeface="+mn-cs"/>
            </a:endParaRPr>
          </a:p>
        </p:txBody>
      </p:sp>
      <p:sp>
        <p:nvSpPr>
          <p:cNvPr id="33796" name="矩形 2"/>
          <p:cNvSpPr>
            <a:spLocks noChangeArrowheads="1"/>
          </p:cNvSpPr>
          <p:nvPr/>
        </p:nvSpPr>
        <p:spPr bwMode="auto">
          <a:xfrm>
            <a:off x="0" y="981075"/>
            <a:ext cx="9144000" cy="368300"/>
          </a:xfrm>
          <a:prstGeom prst="rect">
            <a:avLst/>
          </a:prstGeom>
          <a:noFill/>
          <a:ln w="9525">
            <a:noFill/>
            <a:miter lim="800000"/>
            <a:headEnd/>
            <a:tailEnd/>
          </a:ln>
        </p:spPr>
        <p:txBody>
          <a:bodyPr>
            <a:spAutoFit/>
          </a:bodyPr>
          <a:lstStyle/>
          <a:p>
            <a:r>
              <a:rPr lang="zh-CN" altLang="en-US">
                <a:solidFill>
                  <a:schemeClr val="accent1"/>
                </a:solidFill>
              </a:rPr>
              <a:t>系统采用</a:t>
            </a:r>
            <a:r>
              <a:rPr lang="zh-CN" altLang="en-US" b="1">
                <a:solidFill>
                  <a:schemeClr val="accent1"/>
                </a:solidFill>
              </a:rPr>
              <a:t>层级化</a:t>
            </a:r>
            <a:r>
              <a:rPr lang="zh-CN" altLang="en-US">
                <a:solidFill>
                  <a:schemeClr val="accent1"/>
                </a:solidFill>
              </a:rPr>
              <a:t>的企业级系统架构，易于功能与性能拓展 </a:t>
            </a:r>
          </a:p>
        </p:txBody>
      </p:sp>
      <p:sp>
        <p:nvSpPr>
          <p:cNvPr id="4" name="Rectangle 6"/>
          <p:cNvSpPr>
            <a:spLocks noChangeArrowheads="1"/>
          </p:cNvSpPr>
          <p:nvPr/>
        </p:nvSpPr>
        <p:spPr bwMode="auto">
          <a:xfrm>
            <a:off x="179388" y="1412875"/>
            <a:ext cx="8640762" cy="1223963"/>
          </a:xfrm>
          <a:prstGeom prst="rect">
            <a:avLst/>
          </a:prstGeom>
          <a:solidFill>
            <a:schemeClr val="bg1">
              <a:lumMod val="95000"/>
            </a:schemeClr>
          </a:solidFill>
          <a:ln w="9525" algn="ctr">
            <a:solidFill>
              <a:schemeClr val="bg1">
                <a:lumMod val="50000"/>
              </a:schemeClr>
            </a:solidFill>
            <a:miter lim="800000"/>
            <a:headEnd type="none" w="sm" len="sm"/>
            <a:tailEnd type="none" w="sm" len="sm"/>
          </a:ln>
          <a:effectLst>
            <a:outerShdw blurRad="25400" dist="19050" dir="2700000" algn="tl" rotWithShape="0">
              <a:prstClr val="black">
                <a:alpha val="40000"/>
              </a:prstClr>
            </a:outerShdw>
          </a:effectLst>
        </p:spPr>
        <p:txBody>
          <a:bodyPr lIns="36000" tIns="36000" rIns="36000" bIns="36000" anchor="ctr"/>
          <a:lstStyle/>
          <a:p>
            <a:pPr marL="176213" indent="-176213" fontAlgn="auto">
              <a:lnSpc>
                <a:spcPct val="130000"/>
              </a:lnSpc>
              <a:spcBef>
                <a:spcPts val="0"/>
              </a:spcBef>
              <a:spcAft>
                <a:spcPts val="0"/>
              </a:spcAft>
              <a:buFont typeface="Wingdings" pitchFamily="2" charset="2"/>
              <a:buChar char="§"/>
              <a:defRPr/>
            </a:pPr>
            <a:endParaRPr lang="en-US" altLang="zh-CN" sz="1400" b="1" dirty="0">
              <a:latin typeface="微软雅黑" pitchFamily="34" charset="-122"/>
              <a:ea typeface="微软雅黑" pitchFamily="34" charset="-122"/>
              <a:cs typeface="Arial" charset="0"/>
            </a:endParaRPr>
          </a:p>
        </p:txBody>
      </p:sp>
      <p:sp>
        <p:nvSpPr>
          <p:cNvPr id="5" name="Rectangle 6"/>
          <p:cNvSpPr>
            <a:spLocks noChangeArrowheads="1"/>
          </p:cNvSpPr>
          <p:nvPr/>
        </p:nvSpPr>
        <p:spPr bwMode="auto">
          <a:xfrm>
            <a:off x="179388" y="1412875"/>
            <a:ext cx="647700" cy="1223963"/>
          </a:xfrm>
          <a:prstGeom prst="rect">
            <a:avLst/>
          </a:prstGeom>
          <a:solidFill>
            <a:schemeClr val="bg1">
              <a:lumMod val="75000"/>
            </a:schemeClr>
          </a:solidFill>
          <a:ln w="9525" algn="ctr">
            <a:noFill/>
            <a:miter lim="800000"/>
            <a:headEnd type="none" w="sm" len="sm"/>
            <a:tailEnd type="none" w="sm" len="sm"/>
          </a:ln>
          <a:effectLst>
            <a:outerShdw blurRad="25400" dist="19050" dir="2700000" algn="tl" rotWithShape="0">
              <a:prstClr val="black">
                <a:alpha val="40000"/>
              </a:prstClr>
            </a:outerShdw>
          </a:effectLst>
        </p:spPr>
        <p:txBody>
          <a:bodyPr lIns="36000" tIns="36000" rIns="36000" bIns="36000" anchor="ctr"/>
          <a:lstStyle/>
          <a:p>
            <a:pPr marL="176213" indent="-176213" algn="ctr" fontAlgn="auto">
              <a:lnSpc>
                <a:spcPct val="130000"/>
              </a:lnSpc>
              <a:spcBef>
                <a:spcPts val="0"/>
              </a:spcBef>
              <a:spcAft>
                <a:spcPts val="0"/>
              </a:spcAft>
              <a:defRPr/>
            </a:pPr>
            <a:r>
              <a:rPr lang="zh-CN" altLang="en-US" sz="1400" b="1" dirty="0">
                <a:latin typeface="微软雅黑" pitchFamily="34" charset="-122"/>
                <a:ea typeface="微软雅黑" pitchFamily="34" charset="-122"/>
                <a:cs typeface="Arial" charset="0"/>
              </a:rPr>
              <a:t>系</a:t>
            </a:r>
            <a:endParaRPr lang="en-US" altLang="zh-CN" sz="1400" b="1" dirty="0">
              <a:latin typeface="微软雅黑" pitchFamily="34" charset="-122"/>
              <a:ea typeface="微软雅黑" pitchFamily="34" charset="-122"/>
              <a:cs typeface="Arial" charset="0"/>
            </a:endParaRPr>
          </a:p>
          <a:p>
            <a:pPr marL="176213" indent="-176213" algn="ctr" fontAlgn="auto">
              <a:lnSpc>
                <a:spcPct val="130000"/>
              </a:lnSpc>
              <a:spcBef>
                <a:spcPts val="0"/>
              </a:spcBef>
              <a:spcAft>
                <a:spcPts val="0"/>
              </a:spcAft>
              <a:defRPr/>
            </a:pPr>
            <a:r>
              <a:rPr lang="zh-CN" altLang="en-US" sz="1400" b="1" dirty="0">
                <a:latin typeface="微软雅黑" pitchFamily="34" charset="-122"/>
                <a:ea typeface="微软雅黑" pitchFamily="34" charset="-122"/>
                <a:cs typeface="Arial" charset="0"/>
              </a:rPr>
              <a:t>统</a:t>
            </a:r>
            <a:endParaRPr lang="en-US" altLang="zh-CN" sz="1400" b="1" dirty="0">
              <a:latin typeface="微软雅黑" pitchFamily="34" charset="-122"/>
              <a:ea typeface="微软雅黑" pitchFamily="34" charset="-122"/>
              <a:cs typeface="Arial" charset="0"/>
            </a:endParaRPr>
          </a:p>
          <a:p>
            <a:pPr marL="176213" indent="-176213" algn="ctr" fontAlgn="auto">
              <a:lnSpc>
                <a:spcPct val="130000"/>
              </a:lnSpc>
              <a:spcBef>
                <a:spcPts val="0"/>
              </a:spcBef>
              <a:spcAft>
                <a:spcPts val="0"/>
              </a:spcAft>
              <a:defRPr/>
            </a:pPr>
            <a:r>
              <a:rPr lang="zh-CN" altLang="en-US" sz="1400" b="1" dirty="0">
                <a:latin typeface="微软雅黑" pitchFamily="34" charset="-122"/>
                <a:ea typeface="微软雅黑" pitchFamily="34" charset="-122"/>
                <a:cs typeface="Arial" charset="0"/>
              </a:rPr>
              <a:t>架</a:t>
            </a:r>
            <a:endParaRPr lang="en-US" altLang="zh-CN" sz="1400" b="1" dirty="0">
              <a:latin typeface="微软雅黑" pitchFamily="34" charset="-122"/>
              <a:ea typeface="微软雅黑" pitchFamily="34" charset="-122"/>
              <a:cs typeface="Arial" charset="0"/>
            </a:endParaRPr>
          </a:p>
          <a:p>
            <a:pPr marL="176213" indent="-176213" algn="ctr" fontAlgn="auto">
              <a:lnSpc>
                <a:spcPct val="130000"/>
              </a:lnSpc>
              <a:spcBef>
                <a:spcPts val="0"/>
              </a:spcBef>
              <a:spcAft>
                <a:spcPts val="0"/>
              </a:spcAft>
              <a:defRPr/>
            </a:pPr>
            <a:r>
              <a:rPr lang="zh-CN" altLang="en-US" sz="1400" b="1" dirty="0">
                <a:latin typeface="微软雅黑" pitchFamily="34" charset="-122"/>
                <a:ea typeface="微软雅黑" pitchFamily="34" charset="-122"/>
                <a:cs typeface="Arial" charset="0"/>
              </a:rPr>
              <a:t>构</a:t>
            </a:r>
            <a:endParaRPr lang="en-US" altLang="zh-CN" sz="1400" b="1" dirty="0">
              <a:latin typeface="微软雅黑" pitchFamily="34" charset="-122"/>
              <a:ea typeface="微软雅黑" pitchFamily="34" charset="-122"/>
              <a:cs typeface="Arial" charset="0"/>
            </a:endParaRPr>
          </a:p>
        </p:txBody>
      </p:sp>
      <p:sp>
        <p:nvSpPr>
          <p:cNvPr id="6" name="Rectangle 6"/>
          <p:cNvSpPr>
            <a:spLocks noChangeArrowheads="1"/>
          </p:cNvSpPr>
          <p:nvPr/>
        </p:nvSpPr>
        <p:spPr bwMode="auto">
          <a:xfrm>
            <a:off x="1116013" y="1557338"/>
            <a:ext cx="1079500" cy="431800"/>
          </a:xfrm>
          <a:prstGeom prst="rect">
            <a:avLst/>
          </a:prstGeom>
          <a:solidFill>
            <a:srgbClr val="667DD1"/>
          </a:solidFill>
          <a:ln>
            <a:noFill/>
          </a:ln>
          <a:effectLst>
            <a:outerShdw dist="17961" dir="2700000" algn="ctr" rotWithShape="0">
              <a:srgbClr val="808080"/>
            </a:outerShdw>
          </a:effectLst>
          <a:extLst/>
        </p:spPr>
        <p:txBody>
          <a:bodyPr wrap="none" tIns="91440" bIns="91440" anchor="ctr"/>
          <a:lstStyle/>
          <a:p>
            <a:pPr marL="12700" indent="-12700" algn="ctr" eaLnBrk="0" hangingPunct="0">
              <a:lnSpc>
                <a:spcPct val="110000"/>
              </a:lnSpc>
              <a:defRPr/>
            </a:pPr>
            <a:r>
              <a:rPr lang="zh-CN" altLang="en-US" sz="1400" b="1" dirty="0">
                <a:solidFill>
                  <a:schemeClr val="bg1"/>
                </a:solidFill>
                <a:latin typeface="微软雅黑" pitchFamily="34" charset="-122"/>
                <a:ea typeface="微软雅黑" pitchFamily="34" charset="-122"/>
                <a:cs typeface="Arial" pitchFamily="34" charset="0"/>
              </a:rPr>
              <a:t>客户层</a:t>
            </a:r>
            <a:endParaRPr lang="en-GB" altLang="ja-JP" sz="1400" b="1" dirty="0">
              <a:solidFill>
                <a:schemeClr val="bg1"/>
              </a:solidFill>
              <a:latin typeface="微软雅黑" pitchFamily="34" charset="-122"/>
              <a:ea typeface="微软雅黑" pitchFamily="34" charset="-122"/>
              <a:cs typeface="Arial" pitchFamily="34" charset="0"/>
            </a:endParaRPr>
          </a:p>
        </p:txBody>
      </p:sp>
      <p:sp>
        <p:nvSpPr>
          <p:cNvPr id="7" name="Rectangle 6"/>
          <p:cNvSpPr>
            <a:spLocks noChangeArrowheads="1"/>
          </p:cNvSpPr>
          <p:nvPr/>
        </p:nvSpPr>
        <p:spPr bwMode="auto">
          <a:xfrm>
            <a:off x="2339975" y="1557338"/>
            <a:ext cx="3744913" cy="446087"/>
          </a:xfrm>
          <a:prstGeom prst="rect">
            <a:avLst/>
          </a:prstGeom>
          <a:solidFill>
            <a:srgbClr val="667DD1"/>
          </a:solidFill>
          <a:ln>
            <a:noFill/>
          </a:ln>
          <a:effectLst>
            <a:outerShdw dist="17961" dir="2700000" algn="ctr" rotWithShape="0">
              <a:srgbClr val="808080"/>
            </a:outerShdw>
          </a:effectLst>
          <a:extLst/>
        </p:spPr>
        <p:txBody>
          <a:bodyPr wrap="none" tIns="91440" bIns="91440" anchor="ctr"/>
          <a:lstStyle/>
          <a:p>
            <a:pPr marL="12700" indent="-12700" algn="ctr" eaLnBrk="0" hangingPunct="0">
              <a:lnSpc>
                <a:spcPct val="110000"/>
              </a:lnSpc>
              <a:defRPr/>
            </a:pPr>
            <a:r>
              <a:rPr lang="zh-CN" altLang="en-US" sz="1400" b="1" dirty="0">
                <a:solidFill>
                  <a:schemeClr val="bg1"/>
                </a:solidFill>
                <a:latin typeface="微软雅黑" pitchFamily="34" charset="-122"/>
                <a:ea typeface="微软雅黑" pitchFamily="34" charset="-122"/>
                <a:cs typeface="Arial" pitchFamily="34" charset="0"/>
              </a:rPr>
              <a:t>应用层</a:t>
            </a:r>
            <a:endParaRPr lang="en-GB" altLang="ja-JP" sz="1400" b="1" dirty="0">
              <a:solidFill>
                <a:schemeClr val="bg1"/>
              </a:solidFill>
              <a:latin typeface="微软雅黑" pitchFamily="34" charset="-122"/>
              <a:ea typeface="微软雅黑" pitchFamily="34" charset="-122"/>
              <a:cs typeface="Arial" pitchFamily="34" charset="0"/>
            </a:endParaRPr>
          </a:p>
        </p:txBody>
      </p:sp>
      <p:sp>
        <p:nvSpPr>
          <p:cNvPr id="8" name="Rectangle 6"/>
          <p:cNvSpPr>
            <a:spLocks noChangeArrowheads="1"/>
          </p:cNvSpPr>
          <p:nvPr/>
        </p:nvSpPr>
        <p:spPr bwMode="auto">
          <a:xfrm>
            <a:off x="6227763" y="1557338"/>
            <a:ext cx="2447925" cy="431800"/>
          </a:xfrm>
          <a:prstGeom prst="rect">
            <a:avLst/>
          </a:prstGeom>
          <a:solidFill>
            <a:srgbClr val="667DD1"/>
          </a:solidFill>
          <a:ln>
            <a:noFill/>
          </a:ln>
          <a:effectLst>
            <a:outerShdw dist="17961" dir="2700000" algn="ctr" rotWithShape="0">
              <a:srgbClr val="808080"/>
            </a:outerShdw>
          </a:effectLst>
          <a:extLst/>
        </p:spPr>
        <p:txBody>
          <a:bodyPr wrap="none" tIns="91440" bIns="91440" anchor="ctr"/>
          <a:lstStyle/>
          <a:p>
            <a:pPr marL="12700" indent="-12700" algn="ctr" eaLnBrk="0" hangingPunct="0">
              <a:lnSpc>
                <a:spcPct val="110000"/>
              </a:lnSpc>
              <a:defRPr/>
            </a:pPr>
            <a:r>
              <a:rPr lang="zh-CN" altLang="en-US" sz="1400" b="1" dirty="0">
                <a:solidFill>
                  <a:schemeClr val="bg1"/>
                </a:solidFill>
                <a:latin typeface="微软雅黑" pitchFamily="34" charset="-122"/>
                <a:ea typeface="微软雅黑" pitchFamily="34" charset="-122"/>
                <a:cs typeface="Arial" pitchFamily="34" charset="0"/>
              </a:rPr>
              <a:t>数据层</a:t>
            </a:r>
            <a:endParaRPr lang="en-GB" altLang="ja-JP" sz="1400" b="1" dirty="0">
              <a:solidFill>
                <a:schemeClr val="bg1"/>
              </a:solidFill>
              <a:latin typeface="微软雅黑" pitchFamily="34" charset="-122"/>
              <a:ea typeface="微软雅黑" pitchFamily="34" charset="-122"/>
              <a:cs typeface="Arial" pitchFamily="34" charset="0"/>
            </a:endParaRPr>
          </a:p>
        </p:txBody>
      </p:sp>
      <p:sp>
        <p:nvSpPr>
          <p:cNvPr id="9" name="Rectangle 6"/>
          <p:cNvSpPr>
            <a:spLocks noChangeArrowheads="1"/>
          </p:cNvSpPr>
          <p:nvPr/>
        </p:nvSpPr>
        <p:spPr bwMode="auto">
          <a:xfrm>
            <a:off x="4932363" y="2060575"/>
            <a:ext cx="1152525" cy="446088"/>
          </a:xfrm>
          <a:prstGeom prst="rect">
            <a:avLst/>
          </a:prstGeom>
          <a:solidFill>
            <a:srgbClr val="667DD1"/>
          </a:solidFill>
          <a:ln>
            <a:noFill/>
          </a:ln>
          <a:effectLst>
            <a:outerShdw dist="17961" dir="2700000" algn="ctr" rotWithShape="0">
              <a:srgbClr val="808080"/>
            </a:outerShdw>
          </a:effectLst>
          <a:extLst/>
        </p:spPr>
        <p:txBody>
          <a:bodyPr wrap="none" tIns="91440" bIns="91440" anchor="ctr"/>
          <a:lstStyle/>
          <a:p>
            <a:pPr marL="12700" indent="-12700" algn="ctr" eaLnBrk="0" hangingPunct="0">
              <a:lnSpc>
                <a:spcPct val="110000"/>
              </a:lnSpc>
              <a:defRPr/>
            </a:pPr>
            <a:r>
              <a:rPr lang="zh-CN" altLang="en-US" sz="1400" b="1" dirty="0">
                <a:solidFill>
                  <a:schemeClr val="bg1"/>
                </a:solidFill>
                <a:latin typeface="微软雅黑" pitchFamily="34" charset="-122"/>
                <a:ea typeface="微软雅黑" pitchFamily="34" charset="-122"/>
                <a:cs typeface="Arial" pitchFamily="34" charset="0"/>
              </a:rPr>
              <a:t>基础服务层</a:t>
            </a:r>
            <a:endParaRPr lang="en-GB" altLang="ja-JP" sz="1400" b="1" dirty="0">
              <a:solidFill>
                <a:schemeClr val="bg1"/>
              </a:solidFill>
              <a:latin typeface="微软雅黑" pitchFamily="34" charset="-122"/>
              <a:ea typeface="微软雅黑" pitchFamily="34" charset="-122"/>
              <a:cs typeface="Arial" pitchFamily="34" charset="0"/>
            </a:endParaRPr>
          </a:p>
        </p:txBody>
      </p:sp>
      <p:sp>
        <p:nvSpPr>
          <p:cNvPr id="10" name="Rectangle 6"/>
          <p:cNvSpPr>
            <a:spLocks noChangeArrowheads="1"/>
          </p:cNvSpPr>
          <p:nvPr/>
        </p:nvSpPr>
        <p:spPr bwMode="auto">
          <a:xfrm>
            <a:off x="3635375" y="2060575"/>
            <a:ext cx="1152525" cy="446088"/>
          </a:xfrm>
          <a:prstGeom prst="rect">
            <a:avLst/>
          </a:prstGeom>
          <a:solidFill>
            <a:srgbClr val="667DD1"/>
          </a:solidFill>
          <a:ln>
            <a:noFill/>
          </a:ln>
          <a:effectLst>
            <a:outerShdw dist="17961" dir="2700000" algn="ctr" rotWithShape="0">
              <a:srgbClr val="808080"/>
            </a:outerShdw>
          </a:effectLst>
          <a:extLst/>
        </p:spPr>
        <p:txBody>
          <a:bodyPr wrap="none" tIns="91440" bIns="91440" anchor="ctr"/>
          <a:lstStyle/>
          <a:p>
            <a:pPr marL="12700" indent="-12700" algn="ctr" eaLnBrk="0" hangingPunct="0">
              <a:lnSpc>
                <a:spcPct val="110000"/>
              </a:lnSpc>
              <a:defRPr/>
            </a:pPr>
            <a:r>
              <a:rPr lang="zh-CN" altLang="en-US" sz="1400" b="1" dirty="0">
                <a:solidFill>
                  <a:schemeClr val="bg1"/>
                </a:solidFill>
                <a:latin typeface="微软雅黑" pitchFamily="34" charset="-122"/>
                <a:ea typeface="微软雅黑" pitchFamily="34" charset="-122"/>
                <a:cs typeface="Arial" pitchFamily="34" charset="0"/>
              </a:rPr>
              <a:t>业务逻辑层</a:t>
            </a:r>
            <a:endParaRPr lang="en-GB" altLang="ja-JP" sz="1400" b="1" dirty="0">
              <a:solidFill>
                <a:schemeClr val="bg1"/>
              </a:solidFill>
              <a:latin typeface="微软雅黑" pitchFamily="34" charset="-122"/>
              <a:ea typeface="微软雅黑" pitchFamily="34" charset="-122"/>
              <a:cs typeface="Arial" pitchFamily="34" charset="0"/>
            </a:endParaRPr>
          </a:p>
        </p:txBody>
      </p:sp>
      <p:sp>
        <p:nvSpPr>
          <p:cNvPr id="11" name="Rectangle 6"/>
          <p:cNvSpPr>
            <a:spLocks noChangeArrowheads="1"/>
          </p:cNvSpPr>
          <p:nvPr/>
        </p:nvSpPr>
        <p:spPr bwMode="auto">
          <a:xfrm>
            <a:off x="2339975" y="2060575"/>
            <a:ext cx="1152525" cy="446088"/>
          </a:xfrm>
          <a:prstGeom prst="rect">
            <a:avLst/>
          </a:prstGeom>
          <a:solidFill>
            <a:srgbClr val="667DD1"/>
          </a:solidFill>
          <a:ln>
            <a:noFill/>
          </a:ln>
          <a:effectLst>
            <a:outerShdw dist="17961" dir="2700000" algn="ctr" rotWithShape="0">
              <a:srgbClr val="808080"/>
            </a:outerShdw>
          </a:effectLst>
          <a:extLst/>
        </p:spPr>
        <p:txBody>
          <a:bodyPr wrap="none" tIns="91440" bIns="91440" anchor="ctr"/>
          <a:lstStyle/>
          <a:p>
            <a:pPr marL="12700" indent="-12700" algn="ctr" eaLnBrk="0" hangingPunct="0">
              <a:lnSpc>
                <a:spcPct val="110000"/>
              </a:lnSpc>
              <a:defRPr/>
            </a:pPr>
            <a:r>
              <a:rPr lang="zh-CN" altLang="en-US" sz="1400" b="1" dirty="0">
                <a:solidFill>
                  <a:schemeClr val="bg1"/>
                </a:solidFill>
                <a:latin typeface="微软雅黑" pitchFamily="34" charset="-122"/>
                <a:ea typeface="微软雅黑" pitchFamily="34" charset="-122"/>
                <a:cs typeface="Arial" pitchFamily="34" charset="0"/>
              </a:rPr>
              <a:t>控制层</a:t>
            </a:r>
            <a:endParaRPr lang="en-GB" altLang="ja-JP" sz="1400" b="1" dirty="0">
              <a:solidFill>
                <a:schemeClr val="bg1"/>
              </a:solidFill>
              <a:latin typeface="微软雅黑" pitchFamily="34" charset="-122"/>
              <a:ea typeface="微软雅黑" pitchFamily="34" charset="-122"/>
              <a:cs typeface="Arial" pitchFamily="34" charset="0"/>
            </a:endParaRPr>
          </a:p>
        </p:txBody>
      </p:sp>
      <p:sp>
        <p:nvSpPr>
          <p:cNvPr id="12" name="Rectangle 6"/>
          <p:cNvSpPr>
            <a:spLocks noChangeArrowheads="1"/>
          </p:cNvSpPr>
          <p:nvPr/>
        </p:nvSpPr>
        <p:spPr bwMode="auto">
          <a:xfrm>
            <a:off x="7524750" y="2060575"/>
            <a:ext cx="1150938" cy="431800"/>
          </a:xfrm>
          <a:prstGeom prst="rect">
            <a:avLst/>
          </a:prstGeom>
          <a:solidFill>
            <a:srgbClr val="667DD1"/>
          </a:solidFill>
          <a:ln>
            <a:noFill/>
          </a:ln>
          <a:effectLst>
            <a:outerShdw dist="17961" dir="2700000" algn="ctr" rotWithShape="0">
              <a:srgbClr val="808080"/>
            </a:outerShdw>
          </a:effectLst>
          <a:extLst/>
        </p:spPr>
        <p:txBody>
          <a:bodyPr wrap="none" tIns="91440" bIns="91440" anchor="ctr"/>
          <a:lstStyle/>
          <a:p>
            <a:pPr marL="12700" indent="-12700" algn="ctr" eaLnBrk="0" hangingPunct="0">
              <a:lnSpc>
                <a:spcPct val="110000"/>
              </a:lnSpc>
              <a:defRPr/>
            </a:pPr>
            <a:r>
              <a:rPr lang="zh-CN" altLang="en-US" sz="1400" b="1" dirty="0">
                <a:solidFill>
                  <a:schemeClr val="bg1"/>
                </a:solidFill>
                <a:latin typeface="微软雅黑" pitchFamily="34" charset="-122"/>
                <a:ea typeface="微软雅黑" pitchFamily="34" charset="-122"/>
                <a:cs typeface="Arial" pitchFamily="34" charset="0"/>
              </a:rPr>
              <a:t>数据存储层</a:t>
            </a:r>
            <a:endParaRPr lang="en-GB" altLang="ja-JP" sz="1400" b="1" dirty="0">
              <a:solidFill>
                <a:schemeClr val="bg1"/>
              </a:solidFill>
              <a:latin typeface="微软雅黑" pitchFamily="34" charset="-122"/>
              <a:ea typeface="微软雅黑" pitchFamily="34" charset="-122"/>
              <a:cs typeface="Arial" pitchFamily="34" charset="0"/>
            </a:endParaRPr>
          </a:p>
        </p:txBody>
      </p:sp>
      <p:sp>
        <p:nvSpPr>
          <p:cNvPr id="13" name="Rectangle 6"/>
          <p:cNvSpPr>
            <a:spLocks noChangeArrowheads="1"/>
          </p:cNvSpPr>
          <p:nvPr/>
        </p:nvSpPr>
        <p:spPr bwMode="auto">
          <a:xfrm>
            <a:off x="6227763" y="2060575"/>
            <a:ext cx="1152525" cy="431800"/>
          </a:xfrm>
          <a:prstGeom prst="rect">
            <a:avLst/>
          </a:prstGeom>
          <a:solidFill>
            <a:srgbClr val="667DD1"/>
          </a:solidFill>
          <a:ln>
            <a:noFill/>
          </a:ln>
          <a:effectLst>
            <a:outerShdw dist="17961" dir="2700000" algn="ctr" rotWithShape="0">
              <a:srgbClr val="808080"/>
            </a:outerShdw>
          </a:effectLst>
          <a:extLst/>
        </p:spPr>
        <p:txBody>
          <a:bodyPr wrap="none" tIns="91440" bIns="91440" anchor="ctr"/>
          <a:lstStyle/>
          <a:p>
            <a:pPr marL="12700" indent="-12700" algn="ctr" eaLnBrk="0" hangingPunct="0">
              <a:lnSpc>
                <a:spcPct val="110000"/>
              </a:lnSpc>
              <a:defRPr/>
            </a:pPr>
            <a:r>
              <a:rPr lang="zh-CN" altLang="en-US" sz="1400" b="1" dirty="0">
                <a:solidFill>
                  <a:schemeClr val="bg1"/>
                </a:solidFill>
                <a:latin typeface="微软雅黑" pitchFamily="34" charset="-122"/>
                <a:ea typeface="微软雅黑" pitchFamily="34" charset="-122"/>
                <a:cs typeface="Arial" pitchFamily="34" charset="0"/>
              </a:rPr>
              <a:t>数据访问层</a:t>
            </a:r>
            <a:endParaRPr lang="en-GB" altLang="ja-JP" sz="1400" b="1" dirty="0">
              <a:solidFill>
                <a:schemeClr val="bg1"/>
              </a:solidFill>
              <a:latin typeface="微软雅黑" pitchFamily="34" charset="-122"/>
              <a:ea typeface="微软雅黑" pitchFamily="34" charset="-122"/>
              <a:cs typeface="Arial" pitchFamily="34" charset="0"/>
            </a:endParaRPr>
          </a:p>
        </p:txBody>
      </p:sp>
      <p:sp>
        <p:nvSpPr>
          <p:cNvPr id="14" name="Rectangle 6"/>
          <p:cNvSpPr>
            <a:spLocks noChangeArrowheads="1"/>
          </p:cNvSpPr>
          <p:nvPr/>
        </p:nvSpPr>
        <p:spPr bwMode="auto">
          <a:xfrm>
            <a:off x="179388" y="2781300"/>
            <a:ext cx="8640762" cy="1223963"/>
          </a:xfrm>
          <a:prstGeom prst="rect">
            <a:avLst/>
          </a:prstGeom>
          <a:solidFill>
            <a:schemeClr val="bg1">
              <a:lumMod val="95000"/>
            </a:schemeClr>
          </a:solidFill>
          <a:ln w="9525" algn="ctr">
            <a:solidFill>
              <a:schemeClr val="bg1">
                <a:lumMod val="50000"/>
              </a:schemeClr>
            </a:solidFill>
            <a:miter lim="800000"/>
            <a:headEnd type="none" w="sm" len="sm"/>
            <a:tailEnd type="none" w="sm" len="sm"/>
          </a:ln>
          <a:effectLst>
            <a:outerShdw blurRad="25400" dist="19050" dir="2700000" algn="tl" rotWithShape="0">
              <a:prstClr val="black">
                <a:alpha val="40000"/>
              </a:prstClr>
            </a:outerShdw>
          </a:effectLst>
        </p:spPr>
        <p:txBody>
          <a:bodyPr lIns="36000" tIns="36000" rIns="36000" bIns="36000" anchor="ctr"/>
          <a:lstStyle/>
          <a:p>
            <a:pPr marL="176213" indent="-176213" fontAlgn="auto">
              <a:lnSpc>
                <a:spcPct val="130000"/>
              </a:lnSpc>
              <a:spcBef>
                <a:spcPts val="0"/>
              </a:spcBef>
              <a:spcAft>
                <a:spcPts val="0"/>
              </a:spcAft>
              <a:buFont typeface="Wingdings" pitchFamily="2" charset="2"/>
              <a:buChar char="§"/>
              <a:defRPr/>
            </a:pPr>
            <a:endParaRPr lang="en-US" altLang="zh-CN" sz="1400" b="1" dirty="0">
              <a:latin typeface="微软雅黑" pitchFamily="34" charset="-122"/>
              <a:ea typeface="微软雅黑" pitchFamily="34" charset="-122"/>
              <a:cs typeface="Arial" charset="0"/>
            </a:endParaRPr>
          </a:p>
        </p:txBody>
      </p:sp>
      <p:sp>
        <p:nvSpPr>
          <p:cNvPr id="15" name="Rectangle 6"/>
          <p:cNvSpPr>
            <a:spLocks noChangeArrowheads="1"/>
          </p:cNvSpPr>
          <p:nvPr/>
        </p:nvSpPr>
        <p:spPr bwMode="auto">
          <a:xfrm>
            <a:off x="179388" y="2781300"/>
            <a:ext cx="647700" cy="1223963"/>
          </a:xfrm>
          <a:prstGeom prst="rect">
            <a:avLst/>
          </a:prstGeom>
          <a:solidFill>
            <a:schemeClr val="bg1">
              <a:lumMod val="75000"/>
            </a:schemeClr>
          </a:solidFill>
          <a:ln w="9525" algn="ctr">
            <a:noFill/>
            <a:miter lim="800000"/>
            <a:headEnd type="none" w="sm" len="sm"/>
            <a:tailEnd type="none" w="sm" len="sm"/>
          </a:ln>
          <a:effectLst>
            <a:outerShdw blurRad="25400" dist="19050" dir="2700000" algn="tl" rotWithShape="0">
              <a:prstClr val="black">
                <a:alpha val="40000"/>
              </a:prstClr>
            </a:outerShdw>
          </a:effectLst>
        </p:spPr>
        <p:txBody>
          <a:bodyPr lIns="36000" tIns="36000" rIns="36000" bIns="36000" anchor="ctr"/>
          <a:lstStyle/>
          <a:p>
            <a:pPr marL="176213" indent="-176213" algn="ctr" fontAlgn="auto">
              <a:lnSpc>
                <a:spcPct val="130000"/>
              </a:lnSpc>
              <a:spcBef>
                <a:spcPts val="0"/>
              </a:spcBef>
              <a:spcAft>
                <a:spcPts val="0"/>
              </a:spcAft>
              <a:defRPr/>
            </a:pPr>
            <a:r>
              <a:rPr lang="zh-CN" altLang="en-US" sz="1400" b="1" dirty="0">
                <a:latin typeface="微软雅黑" pitchFamily="34" charset="-122"/>
                <a:ea typeface="微软雅黑" pitchFamily="34" charset="-122"/>
                <a:cs typeface="Arial" charset="0"/>
              </a:rPr>
              <a:t>实</a:t>
            </a:r>
            <a:endParaRPr lang="en-US" altLang="zh-CN" sz="1400" b="1" dirty="0">
              <a:latin typeface="微软雅黑" pitchFamily="34" charset="-122"/>
              <a:ea typeface="微软雅黑" pitchFamily="34" charset="-122"/>
              <a:cs typeface="Arial" charset="0"/>
            </a:endParaRPr>
          </a:p>
          <a:p>
            <a:pPr marL="176213" indent="-176213" algn="ctr" fontAlgn="auto">
              <a:lnSpc>
                <a:spcPct val="130000"/>
              </a:lnSpc>
              <a:spcBef>
                <a:spcPts val="0"/>
              </a:spcBef>
              <a:spcAft>
                <a:spcPts val="0"/>
              </a:spcAft>
              <a:defRPr/>
            </a:pPr>
            <a:r>
              <a:rPr lang="zh-CN" altLang="en-US" sz="1400" b="1" dirty="0">
                <a:latin typeface="微软雅黑" pitchFamily="34" charset="-122"/>
                <a:ea typeface="微软雅黑" pitchFamily="34" charset="-122"/>
                <a:cs typeface="Arial" charset="0"/>
              </a:rPr>
              <a:t>现</a:t>
            </a:r>
            <a:endParaRPr lang="en-US" altLang="zh-CN" sz="1400" b="1" dirty="0">
              <a:latin typeface="微软雅黑" pitchFamily="34" charset="-122"/>
              <a:ea typeface="微软雅黑" pitchFamily="34" charset="-122"/>
              <a:cs typeface="Arial" charset="0"/>
            </a:endParaRPr>
          </a:p>
          <a:p>
            <a:pPr marL="176213" indent="-176213" algn="ctr" fontAlgn="auto">
              <a:lnSpc>
                <a:spcPct val="130000"/>
              </a:lnSpc>
              <a:spcBef>
                <a:spcPts val="0"/>
              </a:spcBef>
              <a:spcAft>
                <a:spcPts val="0"/>
              </a:spcAft>
              <a:defRPr/>
            </a:pPr>
            <a:r>
              <a:rPr lang="zh-CN" altLang="en-US" sz="1400" b="1" dirty="0">
                <a:latin typeface="微软雅黑" pitchFamily="34" charset="-122"/>
                <a:ea typeface="微软雅黑" pitchFamily="34" charset="-122"/>
                <a:cs typeface="Arial" charset="0"/>
              </a:rPr>
              <a:t>技</a:t>
            </a:r>
            <a:endParaRPr lang="en-US" altLang="zh-CN" sz="1400" b="1" dirty="0">
              <a:latin typeface="微软雅黑" pitchFamily="34" charset="-122"/>
              <a:ea typeface="微软雅黑" pitchFamily="34" charset="-122"/>
              <a:cs typeface="Arial" charset="0"/>
            </a:endParaRPr>
          </a:p>
          <a:p>
            <a:pPr marL="176213" indent="-176213" algn="ctr" fontAlgn="auto">
              <a:lnSpc>
                <a:spcPct val="130000"/>
              </a:lnSpc>
              <a:spcBef>
                <a:spcPts val="0"/>
              </a:spcBef>
              <a:spcAft>
                <a:spcPts val="0"/>
              </a:spcAft>
              <a:defRPr/>
            </a:pPr>
            <a:r>
              <a:rPr lang="zh-CN" altLang="en-US" sz="1400" b="1" dirty="0">
                <a:latin typeface="微软雅黑" pitchFamily="34" charset="-122"/>
                <a:ea typeface="微软雅黑" pitchFamily="34" charset="-122"/>
                <a:cs typeface="Arial" charset="0"/>
              </a:rPr>
              <a:t>术</a:t>
            </a:r>
            <a:endParaRPr lang="en-US" altLang="zh-CN" sz="1400" b="1" dirty="0">
              <a:latin typeface="微软雅黑" pitchFamily="34" charset="-122"/>
              <a:ea typeface="微软雅黑" pitchFamily="34" charset="-122"/>
              <a:cs typeface="Arial" charset="0"/>
            </a:endParaRPr>
          </a:p>
        </p:txBody>
      </p:sp>
      <p:sp>
        <p:nvSpPr>
          <p:cNvPr id="33809" name="TextBox 15"/>
          <p:cNvSpPr txBox="1">
            <a:spLocks noChangeArrowheads="1"/>
          </p:cNvSpPr>
          <p:nvPr/>
        </p:nvSpPr>
        <p:spPr bwMode="auto">
          <a:xfrm>
            <a:off x="971550" y="2952750"/>
            <a:ext cx="1296988" cy="739775"/>
          </a:xfrm>
          <a:prstGeom prst="rect">
            <a:avLst/>
          </a:prstGeom>
          <a:noFill/>
          <a:ln w="9525">
            <a:noFill/>
            <a:miter lim="800000"/>
            <a:headEnd/>
            <a:tailEnd/>
          </a:ln>
        </p:spPr>
        <p:txBody>
          <a:bodyPr>
            <a:spAutoFit/>
          </a:bodyPr>
          <a:lstStyle/>
          <a:p>
            <a:r>
              <a:rPr lang="en-US" altLang="zh-CN" sz="1400">
                <a:latin typeface="微软雅黑" pitchFamily="34" charset="-122"/>
                <a:ea typeface="微软雅黑" pitchFamily="34" charset="-122"/>
              </a:rPr>
              <a:t>FreeMarker</a:t>
            </a:r>
          </a:p>
          <a:p>
            <a:r>
              <a:rPr lang="en-US" altLang="zh-CN" sz="1400">
                <a:latin typeface="微软雅黑" pitchFamily="34" charset="-122"/>
                <a:ea typeface="微软雅黑" pitchFamily="34" charset="-122"/>
              </a:rPr>
              <a:t>Extjs</a:t>
            </a:r>
            <a:r>
              <a:rPr lang="zh-CN" altLang="en-US" sz="1400">
                <a:latin typeface="微软雅黑" pitchFamily="34" charset="-122"/>
                <a:ea typeface="微软雅黑" pitchFamily="34" charset="-122"/>
              </a:rPr>
              <a:t>技术</a:t>
            </a:r>
            <a:endParaRPr lang="en-US" altLang="zh-CN" sz="1400">
              <a:latin typeface="微软雅黑" pitchFamily="34" charset="-122"/>
              <a:ea typeface="微软雅黑" pitchFamily="34" charset="-122"/>
            </a:endParaRPr>
          </a:p>
          <a:p>
            <a:r>
              <a:rPr lang="en-US" altLang="zh-CN" sz="1400">
                <a:latin typeface="微软雅黑" pitchFamily="34" charset="-122"/>
                <a:ea typeface="微软雅黑" pitchFamily="34" charset="-122"/>
              </a:rPr>
              <a:t>MxGraph</a:t>
            </a:r>
            <a:endParaRPr lang="zh-CN" altLang="en-US" sz="1400">
              <a:latin typeface="微软雅黑" pitchFamily="34" charset="-122"/>
              <a:ea typeface="微软雅黑" pitchFamily="34" charset="-122"/>
            </a:endParaRPr>
          </a:p>
        </p:txBody>
      </p:sp>
      <p:sp>
        <p:nvSpPr>
          <p:cNvPr id="33810" name="TextBox 16"/>
          <p:cNvSpPr txBox="1">
            <a:spLocks noChangeArrowheads="1"/>
          </p:cNvSpPr>
          <p:nvPr/>
        </p:nvSpPr>
        <p:spPr bwMode="auto">
          <a:xfrm>
            <a:off x="2411413" y="3168650"/>
            <a:ext cx="1296987" cy="307975"/>
          </a:xfrm>
          <a:prstGeom prst="rect">
            <a:avLst/>
          </a:prstGeom>
          <a:noFill/>
          <a:ln w="9525">
            <a:noFill/>
            <a:miter lim="800000"/>
            <a:headEnd/>
            <a:tailEnd/>
          </a:ln>
        </p:spPr>
        <p:txBody>
          <a:bodyPr>
            <a:spAutoFit/>
          </a:bodyPr>
          <a:lstStyle/>
          <a:p>
            <a:r>
              <a:rPr lang="en-US" altLang="zh-CN" sz="1400">
                <a:latin typeface="微软雅黑" pitchFamily="34" charset="-122"/>
                <a:ea typeface="微软雅黑" pitchFamily="34" charset="-122"/>
              </a:rPr>
              <a:t>SpringMVC</a:t>
            </a:r>
            <a:endParaRPr lang="zh-CN" altLang="en-US" sz="1400">
              <a:latin typeface="微软雅黑" pitchFamily="34" charset="-122"/>
              <a:ea typeface="微软雅黑" pitchFamily="34" charset="-122"/>
            </a:endParaRPr>
          </a:p>
        </p:txBody>
      </p:sp>
      <p:sp>
        <p:nvSpPr>
          <p:cNvPr id="33811" name="TextBox 17"/>
          <p:cNvSpPr txBox="1">
            <a:spLocks noChangeArrowheads="1"/>
          </p:cNvSpPr>
          <p:nvPr/>
        </p:nvSpPr>
        <p:spPr bwMode="auto">
          <a:xfrm>
            <a:off x="3708400" y="3168650"/>
            <a:ext cx="1295400" cy="307975"/>
          </a:xfrm>
          <a:prstGeom prst="rect">
            <a:avLst/>
          </a:prstGeom>
          <a:noFill/>
          <a:ln w="9525">
            <a:noFill/>
            <a:miter lim="800000"/>
            <a:headEnd/>
            <a:tailEnd/>
          </a:ln>
        </p:spPr>
        <p:txBody>
          <a:bodyPr>
            <a:spAutoFit/>
          </a:bodyPr>
          <a:lstStyle/>
          <a:p>
            <a:r>
              <a:rPr lang="en-US" altLang="zh-CN" sz="1400">
                <a:latin typeface="微软雅黑" pitchFamily="34" charset="-122"/>
                <a:ea typeface="微软雅黑" pitchFamily="34" charset="-122"/>
              </a:rPr>
              <a:t>Spring</a:t>
            </a:r>
            <a:r>
              <a:rPr lang="zh-CN" altLang="en-US" sz="1400">
                <a:latin typeface="微软雅黑" pitchFamily="34" charset="-122"/>
                <a:ea typeface="微软雅黑" pitchFamily="34" charset="-122"/>
              </a:rPr>
              <a:t>框架</a:t>
            </a:r>
          </a:p>
        </p:txBody>
      </p:sp>
      <p:sp>
        <p:nvSpPr>
          <p:cNvPr id="33812" name="TextBox 18"/>
          <p:cNvSpPr txBox="1">
            <a:spLocks noChangeArrowheads="1"/>
          </p:cNvSpPr>
          <p:nvPr/>
        </p:nvSpPr>
        <p:spPr bwMode="auto">
          <a:xfrm>
            <a:off x="5003800" y="3168650"/>
            <a:ext cx="2952750" cy="307975"/>
          </a:xfrm>
          <a:prstGeom prst="rect">
            <a:avLst/>
          </a:prstGeom>
          <a:noFill/>
          <a:ln w="9525">
            <a:noFill/>
            <a:miter lim="800000"/>
            <a:headEnd/>
            <a:tailEnd/>
          </a:ln>
        </p:spPr>
        <p:txBody>
          <a:bodyPr>
            <a:spAutoFit/>
          </a:bodyPr>
          <a:lstStyle/>
          <a:p>
            <a:r>
              <a:rPr lang="en-US" altLang="zh-CN" sz="1400">
                <a:latin typeface="微软雅黑" pitchFamily="34" charset="-122"/>
                <a:ea typeface="微软雅黑" pitchFamily="34" charset="-122"/>
              </a:rPr>
              <a:t>J2EE</a:t>
            </a:r>
            <a:r>
              <a:rPr lang="zh-CN" altLang="en-US" sz="1400">
                <a:latin typeface="微软雅黑" pitchFamily="34" charset="-122"/>
                <a:ea typeface="微软雅黑" pitchFamily="34" charset="-122"/>
              </a:rPr>
              <a:t>组件库</a:t>
            </a:r>
          </a:p>
        </p:txBody>
      </p:sp>
      <p:sp>
        <p:nvSpPr>
          <p:cNvPr id="33813" name="矩形 19"/>
          <p:cNvSpPr>
            <a:spLocks noChangeArrowheads="1"/>
          </p:cNvSpPr>
          <p:nvPr/>
        </p:nvSpPr>
        <p:spPr bwMode="auto">
          <a:xfrm>
            <a:off x="6227763" y="3060700"/>
            <a:ext cx="1512887" cy="523875"/>
          </a:xfrm>
          <a:prstGeom prst="rect">
            <a:avLst/>
          </a:prstGeom>
          <a:noFill/>
          <a:ln w="9525">
            <a:noFill/>
            <a:miter lim="800000"/>
            <a:headEnd/>
            <a:tailEnd/>
          </a:ln>
        </p:spPr>
        <p:txBody>
          <a:bodyPr>
            <a:spAutoFit/>
          </a:bodyPr>
          <a:lstStyle/>
          <a:p>
            <a:r>
              <a:rPr lang="en-US" altLang="zh-CN" sz="1400">
                <a:latin typeface="微软雅黑" pitchFamily="34" charset="-122"/>
                <a:ea typeface="微软雅黑" pitchFamily="34" charset="-122"/>
              </a:rPr>
              <a:t>JDBC JPA POI </a:t>
            </a:r>
          </a:p>
          <a:p>
            <a:r>
              <a:rPr lang="en-US" altLang="zh-CN" sz="1400">
                <a:latin typeface="微软雅黑" pitchFamily="34" charset="-122"/>
                <a:ea typeface="微软雅黑" pitchFamily="34" charset="-122"/>
              </a:rPr>
              <a:t>Hibernate </a:t>
            </a:r>
            <a:endParaRPr lang="zh-CN" altLang="en-US" sz="1400">
              <a:latin typeface="微软雅黑" pitchFamily="34" charset="-122"/>
              <a:ea typeface="微软雅黑" pitchFamily="34" charset="-122"/>
            </a:endParaRPr>
          </a:p>
        </p:txBody>
      </p:sp>
      <p:sp>
        <p:nvSpPr>
          <p:cNvPr id="33814" name="Line 58"/>
          <p:cNvSpPr>
            <a:spLocks noChangeShapeType="1"/>
          </p:cNvSpPr>
          <p:nvPr/>
        </p:nvSpPr>
        <p:spPr bwMode="auto">
          <a:xfrm>
            <a:off x="2268538" y="1700213"/>
            <a:ext cx="0" cy="4176712"/>
          </a:xfrm>
          <a:prstGeom prst="line">
            <a:avLst/>
          </a:prstGeom>
          <a:noFill/>
          <a:ln w="19050">
            <a:solidFill>
              <a:srgbClr val="FF9900"/>
            </a:solidFill>
            <a:prstDash val="dash"/>
            <a:round/>
            <a:headEnd/>
            <a:tailEnd/>
          </a:ln>
        </p:spPr>
        <p:txBody>
          <a:bodyPr/>
          <a:lstStyle/>
          <a:p>
            <a:endParaRPr lang="zh-CN" altLang="en-US"/>
          </a:p>
        </p:txBody>
      </p:sp>
      <p:sp>
        <p:nvSpPr>
          <p:cNvPr id="33815" name="Line 58"/>
          <p:cNvSpPr>
            <a:spLocks noChangeShapeType="1"/>
          </p:cNvSpPr>
          <p:nvPr/>
        </p:nvSpPr>
        <p:spPr bwMode="auto">
          <a:xfrm>
            <a:off x="6156325" y="1700213"/>
            <a:ext cx="0" cy="4249737"/>
          </a:xfrm>
          <a:prstGeom prst="line">
            <a:avLst/>
          </a:prstGeom>
          <a:noFill/>
          <a:ln w="19050">
            <a:solidFill>
              <a:srgbClr val="FF9900"/>
            </a:solidFill>
            <a:prstDash val="dash"/>
            <a:round/>
            <a:headEnd/>
            <a:tailEnd/>
          </a:ln>
        </p:spPr>
        <p:txBody>
          <a:bodyPr/>
          <a:lstStyle/>
          <a:p>
            <a:endParaRPr lang="zh-CN" altLang="en-US"/>
          </a:p>
        </p:txBody>
      </p:sp>
      <p:sp>
        <p:nvSpPr>
          <p:cNvPr id="33816" name="Line 58"/>
          <p:cNvSpPr>
            <a:spLocks noChangeShapeType="1"/>
          </p:cNvSpPr>
          <p:nvPr/>
        </p:nvSpPr>
        <p:spPr bwMode="auto">
          <a:xfrm>
            <a:off x="3563938" y="2205038"/>
            <a:ext cx="0" cy="3600450"/>
          </a:xfrm>
          <a:prstGeom prst="line">
            <a:avLst/>
          </a:prstGeom>
          <a:noFill/>
          <a:ln w="19050">
            <a:solidFill>
              <a:srgbClr val="FF9900"/>
            </a:solidFill>
            <a:prstDash val="dash"/>
            <a:round/>
            <a:headEnd/>
            <a:tailEnd/>
          </a:ln>
        </p:spPr>
        <p:txBody>
          <a:bodyPr/>
          <a:lstStyle/>
          <a:p>
            <a:endParaRPr lang="zh-CN" altLang="en-US"/>
          </a:p>
        </p:txBody>
      </p:sp>
      <p:sp>
        <p:nvSpPr>
          <p:cNvPr id="33817" name="Line 58"/>
          <p:cNvSpPr>
            <a:spLocks noChangeShapeType="1"/>
          </p:cNvSpPr>
          <p:nvPr/>
        </p:nvSpPr>
        <p:spPr bwMode="auto">
          <a:xfrm>
            <a:off x="4859338" y="2205038"/>
            <a:ext cx="0" cy="3744912"/>
          </a:xfrm>
          <a:prstGeom prst="line">
            <a:avLst/>
          </a:prstGeom>
          <a:noFill/>
          <a:ln w="19050">
            <a:solidFill>
              <a:srgbClr val="FF9900"/>
            </a:solidFill>
            <a:prstDash val="dash"/>
            <a:round/>
            <a:headEnd/>
            <a:tailEnd/>
          </a:ln>
        </p:spPr>
        <p:txBody>
          <a:bodyPr/>
          <a:lstStyle/>
          <a:p>
            <a:endParaRPr lang="zh-CN" altLang="en-US"/>
          </a:p>
        </p:txBody>
      </p:sp>
      <p:sp>
        <p:nvSpPr>
          <p:cNvPr id="33818" name="Line 58"/>
          <p:cNvSpPr>
            <a:spLocks noChangeShapeType="1"/>
          </p:cNvSpPr>
          <p:nvPr/>
        </p:nvSpPr>
        <p:spPr bwMode="auto">
          <a:xfrm>
            <a:off x="7451725" y="2205038"/>
            <a:ext cx="0" cy="3600450"/>
          </a:xfrm>
          <a:prstGeom prst="line">
            <a:avLst/>
          </a:prstGeom>
          <a:noFill/>
          <a:ln w="19050">
            <a:solidFill>
              <a:srgbClr val="FF9900"/>
            </a:solidFill>
            <a:prstDash val="dash"/>
            <a:round/>
            <a:headEnd/>
            <a:tailEnd/>
          </a:ln>
        </p:spPr>
        <p:txBody>
          <a:bodyPr/>
          <a:lstStyle/>
          <a:p>
            <a:endParaRPr lang="zh-CN" altLang="en-US"/>
          </a:p>
        </p:txBody>
      </p:sp>
      <p:grpSp>
        <p:nvGrpSpPr>
          <p:cNvPr id="3" name="组合 28"/>
          <p:cNvGrpSpPr>
            <a:grpSpLocks/>
          </p:cNvGrpSpPr>
          <p:nvPr/>
        </p:nvGrpSpPr>
        <p:grpSpPr bwMode="auto">
          <a:xfrm>
            <a:off x="179388" y="5876925"/>
            <a:ext cx="2016125" cy="865188"/>
            <a:chOff x="611560" y="4869160"/>
            <a:chExt cx="1728192" cy="927682"/>
          </a:xfrm>
        </p:grpSpPr>
        <p:sp>
          <p:nvSpPr>
            <p:cNvPr id="27" name="Rectangle 6"/>
            <p:cNvSpPr>
              <a:spLocks noChangeArrowheads="1"/>
            </p:cNvSpPr>
            <p:nvPr/>
          </p:nvSpPr>
          <p:spPr bwMode="auto">
            <a:xfrm>
              <a:off x="611560" y="5301511"/>
              <a:ext cx="1728192" cy="495331"/>
            </a:xfrm>
            <a:prstGeom prst="rect">
              <a:avLst/>
            </a:prstGeom>
            <a:solidFill>
              <a:schemeClr val="bg1"/>
            </a:solidFill>
            <a:ln w="9525" algn="ctr">
              <a:solidFill>
                <a:schemeClr val="accent1">
                  <a:lumMod val="75000"/>
                </a:schemeClr>
              </a:solidFill>
              <a:miter lim="800000"/>
              <a:headEnd type="none" w="sm" len="sm"/>
              <a:tailEnd type="none" w="sm" len="sm"/>
            </a:ln>
            <a:effectLst>
              <a:outerShdw blurRad="25400" dist="19050" dir="2700000" algn="tl" rotWithShape="0">
                <a:prstClr val="black">
                  <a:alpha val="40000"/>
                </a:prstClr>
              </a:outerShdw>
            </a:effectLst>
          </p:spPr>
          <p:txBody>
            <a:bodyPr lIns="36000" tIns="36000" rIns="36000" bIns="36000" anchor="ctr"/>
            <a:lstStyle/>
            <a:p>
              <a:pPr marL="12700" indent="-12700" algn="ctr" eaLnBrk="0" hangingPunct="0">
                <a:lnSpc>
                  <a:spcPct val="110000"/>
                </a:lnSpc>
                <a:defRPr/>
              </a:pPr>
              <a:r>
                <a:rPr lang="zh-CN" altLang="en-US" sz="1400" b="1" dirty="0">
                  <a:latin typeface="微软雅黑" pitchFamily="34" charset="-122"/>
                  <a:ea typeface="微软雅黑" pitchFamily="34" charset="-122"/>
                  <a:cs typeface="Arial" pitchFamily="34" charset="0"/>
                </a:rPr>
                <a:t>ＰＣ机器、操作系统 </a:t>
              </a:r>
              <a:endParaRPr lang="en-GB" altLang="ja-JP" sz="1400" b="1" dirty="0">
                <a:latin typeface="微软雅黑" pitchFamily="34" charset="-122"/>
                <a:ea typeface="微软雅黑" pitchFamily="34" charset="-122"/>
                <a:cs typeface="Arial" pitchFamily="34" charset="0"/>
              </a:endParaRPr>
            </a:p>
          </p:txBody>
        </p:sp>
        <p:sp>
          <p:nvSpPr>
            <p:cNvPr id="28" name="Rectangle 6"/>
            <p:cNvSpPr>
              <a:spLocks noChangeArrowheads="1"/>
            </p:cNvSpPr>
            <p:nvPr/>
          </p:nvSpPr>
          <p:spPr bwMode="auto">
            <a:xfrm>
              <a:off x="611560" y="4869160"/>
              <a:ext cx="1728192" cy="445968"/>
            </a:xfrm>
            <a:prstGeom prst="rect">
              <a:avLst/>
            </a:prstGeom>
            <a:solidFill>
              <a:srgbClr val="667DD1"/>
            </a:solidFill>
            <a:ln w="12700">
              <a:solidFill>
                <a:schemeClr val="accent1">
                  <a:lumMod val="75000"/>
                </a:schemeClr>
              </a:solidFill>
            </a:ln>
            <a:effectLst>
              <a:outerShdw dist="17961" dir="2700000" algn="ctr" rotWithShape="0">
                <a:srgbClr val="808080"/>
              </a:outerShdw>
            </a:effectLst>
            <a:extLst/>
          </p:spPr>
          <p:txBody>
            <a:bodyPr wrap="none" tIns="91440" bIns="91440" anchor="ctr"/>
            <a:lstStyle/>
            <a:p>
              <a:pPr marL="12700" indent="-12700" algn="ctr" eaLnBrk="0" hangingPunct="0">
                <a:lnSpc>
                  <a:spcPct val="110000"/>
                </a:lnSpc>
                <a:defRPr/>
              </a:pPr>
              <a:r>
                <a:rPr lang="zh-CN" altLang="en-US" sz="1400" b="1" dirty="0">
                  <a:solidFill>
                    <a:schemeClr val="bg1"/>
                  </a:solidFill>
                  <a:latin typeface="微软雅黑" pitchFamily="34" charset="-122"/>
                  <a:ea typeface="微软雅黑" pitchFamily="34" charset="-122"/>
                  <a:cs typeface="Arial" pitchFamily="34" charset="0"/>
                </a:rPr>
                <a:t>客户端执行架构</a:t>
              </a:r>
              <a:endParaRPr lang="en-GB" altLang="ja-JP" sz="1400" b="1" dirty="0">
                <a:solidFill>
                  <a:schemeClr val="bg1"/>
                </a:solidFill>
                <a:latin typeface="微软雅黑" pitchFamily="34" charset="-122"/>
                <a:ea typeface="微软雅黑" pitchFamily="34" charset="-122"/>
                <a:cs typeface="Arial" pitchFamily="34" charset="0"/>
              </a:endParaRPr>
            </a:p>
          </p:txBody>
        </p:sp>
      </p:grpSp>
      <p:grpSp>
        <p:nvGrpSpPr>
          <p:cNvPr id="16" name="组合 30"/>
          <p:cNvGrpSpPr>
            <a:grpSpLocks/>
          </p:cNvGrpSpPr>
          <p:nvPr/>
        </p:nvGrpSpPr>
        <p:grpSpPr bwMode="auto">
          <a:xfrm>
            <a:off x="2339975" y="5876925"/>
            <a:ext cx="3744913" cy="865188"/>
            <a:chOff x="611560" y="4869160"/>
            <a:chExt cx="1728192" cy="927682"/>
          </a:xfrm>
        </p:grpSpPr>
        <p:sp>
          <p:nvSpPr>
            <p:cNvPr id="32" name="Rectangle 6"/>
            <p:cNvSpPr>
              <a:spLocks noChangeArrowheads="1"/>
            </p:cNvSpPr>
            <p:nvPr/>
          </p:nvSpPr>
          <p:spPr bwMode="auto">
            <a:xfrm>
              <a:off x="611560" y="5301511"/>
              <a:ext cx="1728192" cy="495331"/>
            </a:xfrm>
            <a:prstGeom prst="rect">
              <a:avLst/>
            </a:prstGeom>
            <a:solidFill>
              <a:schemeClr val="bg1"/>
            </a:solidFill>
            <a:ln w="9525" algn="ctr">
              <a:solidFill>
                <a:schemeClr val="accent1">
                  <a:lumMod val="75000"/>
                </a:schemeClr>
              </a:solidFill>
              <a:miter lim="800000"/>
              <a:headEnd type="none" w="sm" len="sm"/>
              <a:tailEnd type="none" w="sm" len="sm"/>
            </a:ln>
            <a:effectLst>
              <a:outerShdw blurRad="25400" dist="19050" dir="2700000" algn="tl" rotWithShape="0">
                <a:prstClr val="black">
                  <a:alpha val="40000"/>
                </a:prstClr>
              </a:outerShdw>
            </a:effectLst>
          </p:spPr>
          <p:txBody>
            <a:bodyPr lIns="36000" tIns="36000" rIns="36000" bIns="36000" anchor="ctr"/>
            <a:lstStyle/>
            <a:p>
              <a:pPr marL="176213" indent="-176213" algn="ctr">
                <a:lnSpc>
                  <a:spcPct val="130000"/>
                </a:lnSpc>
                <a:defRPr/>
              </a:pPr>
              <a:r>
                <a:rPr lang="en-US" altLang="zh-CN" sz="1400" b="1" dirty="0">
                  <a:latin typeface="微软雅黑" pitchFamily="34" charset="-122"/>
                  <a:ea typeface="微软雅黑" pitchFamily="34" charset="-122"/>
                  <a:cs typeface="Arial" pitchFamily="34" charset="0"/>
                </a:rPr>
                <a:t>WEB</a:t>
              </a:r>
              <a:r>
                <a:rPr lang="zh-CN" altLang="zh-CN" sz="1400" b="1" dirty="0">
                  <a:latin typeface="微软雅黑" pitchFamily="34" charset="-122"/>
                  <a:ea typeface="微软雅黑" pitchFamily="34" charset="-122"/>
                  <a:cs typeface="Arial" pitchFamily="34" charset="0"/>
                </a:rPr>
                <a:t>服务器、</a:t>
              </a:r>
              <a:r>
                <a:rPr lang="en-US" altLang="zh-CN" sz="1400" b="1" dirty="0">
                  <a:latin typeface="微软雅黑" pitchFamily="34" charset="-122"/>
                  <a:ea typeface="微软雅黑" pitchFamily="34" charset="-122"/>
                  <a:cs typeface="Arial" pitchFamily="34" charset="0"/>
                </a:rPr>
                <a:t>J2EE</a:t>
              </a:r>
              <a:r>
                <a:rPr lang="zh-CN" altLang="zh-CN" sz="1400" b="1" dirty="0">
                  <a:latin typeface="微软雅黑" pitchFamily="34" charset="-122"/>
                  <a:ea typeface="微软雅黑" pitchFamily="34" charset="-122"/>
                  <a:cs typeface="Arial" pitchFamily="34" charset="0"/>
                </a:rPr>
                <a:t>服务器、操作系</a:t>
              </a:r>
              <a:r>
                <a:rPr lang="zh-CN" altLang="zh-CN" sz="1400" b="1" dirty="0"/>
                <a:t>统</a:t>
              </a:r>
              <a:endParaRPr lang="en-GB" altLang="ja-JP" sz="1400" dirty="0">
                <a:ea typeface="MS Gothic" pitchFamily="49" charset="-128"/>
                <a:cs typeface="Arial" pitchFamily="34" charset="0"/>
              </a:endParaRPr>
            </a:p>
          </p:txBody>
        </p:sp>
        <p:sp>
          <p:nvSpPr>
            <p:cNvPr id="33" name="Rectangle 6"/>
            <p:cNvSpPr>
              <a:spLocks noChangeArrowheads="1"/>
            </p:cNvSpPr>
            <p:nvPr/>
          </p:nvSpPr>
          <p:spPr bwMode="auto">
            <a:xfrm>
              <a:off x="611560" y="4869160"/>
              <a:ext cx="1728192" cy="445968"/>
            </a:xfrm>
            <a:prstGeom prst="rect">
              <a:avLst/>
            </a:prstGeom>
            <a:solidFill>
              <a:srgbClr val="667DD1"/>
            </a:solidFill>
            <a:ln w="12700">
              <a:solidFill>
                <a:schemeClr val="accent1">
                  <a:lumMod val="75000"/>
                </a:schemeClr>
              </a:solidFill>
            </a:ln>
            <a:effectLst>
              <a:outerShdw dist="17961" dir="2700000" algn="ctr" rotWithShape="0">
                <a:srgbClr val="808080"/>
              </a:outerShdw>
            </a:effectLst>
            <a:extLst/>
          </p:spPr>
          <p:txBody>
            <a:bodyPr wrap="none" tIns="91440" bIns="91440" anchor="ctr"/>
            <a:lstStyle/>
            <a:p>
              <a:pPr marL="12700" indent="-12700" algn="ctr" eaLnBrk="0" hangingPunct="0">
                <a:lnSpc>
                  <a:spcPct val="110000"/>
                </a:lnSpc>
                <a:defRPr/>
              </a:pPr>
              <a:r>
                <a:rPr lang="zh-CN" altLang="en-US" sz="1400" b="1" dirty="0">
                  <a:solidFill>
                    <a:schemeClr val="bg1"/>
                  </a:solidFill>
                  <a:latin typeface="微软雅黑" pitchFamily="34" charset="-122"/>
                  <a:ea typeface="微软雅黑" pitchFamily="34" charset="-122"/>
                  <a:cs typeface="Arial" pitchFamily="34" charset="0"/>
                </a:rPr>
                <a:t>应用层执行架构</a:t>
              </a:r>
              <a:endParaRPr lang="en-GB" altLang="ja-JP" sz="1400" b="1" dirty="0">
                <a:solidFill>
                  <a:schemeClr val="bg1"/>
                </a:solidFill>
                <a:latin typeface="微软雅黑" pitchFamily="34" charset="-122"/>
                <a:ea typeface="微软雅黑" pitchFamily="34" charset="-122"/>
                <a:cs typeface="Arial" pitchFamily="34" charset="0"/>
              </a:endParaRPr>
            </a:p>
          </p:txBody>
        </p:sp>
      </p:grpSp>
      <p:grpSp>
        <p:nvGrpSpPr>
          <p:cNvPr id="17" name="组合 33"/>
          <p:cNvGrpSpPr>
            <a:grpSpLocks/>
          </p:cNvGrpSpPr>
          <p:nvPr/>
        </p:nvGrpSpPr>
        <p:grpSpPr bwMode="auto">
          <a:xfrm>
            <a:off x="6227763" y="5876925"/>
            <a:ext cx="2592387" cy="865188"/>
            <a:chOff x="611560" y="4869160"/>
            <a:chExt cx="1728192" cy="927682"/>
          </a:xfrm>
        </p:grpSpPr>
        <p:sp>
          <p:nvSpPr>
            <p:cNvPr id="35" name="Rectangle 6"/>
            <p:cNvSpPr>
              <a:spLocks noChangeArrowheads="1"/>
            </p:cNvSpPr>
            <p:nvPr/>
          </p:nvSpPr>
          <p:spPr bwMode="auto">
            <a:xfrm>
              <a:off x="611560" y="5301511"/>
              <a:ext cx="1728192" cy="495331"/>
            </a:xfrm>
            <a:prstGeom prst="rect">
              <a:avLst/>
            </a:prstGeom>
            <a:solidFill>
              <a:schemeClr val="bg1"/>
            </a:solidFill>
            <a:ln w="9525" algn="ctr">
              <a:solidFill>
                <a:schemeClr val="accent1">
                  <a:lumMod val="75000"/>
                </a:schemeClr>
              </a:solidFill>
              <a:miter lim="800000"/>
              <a:headEnd type="none" w="sm" len="sm"/>
              <a:tailEnd type="none" w="sm" len="sm"/>
            </a:ln>
            <a:effectLst>
              <a:outerShdw blurRad="25400" dist="19050" dir="2700000" algn="tl" rotWithShape="0">
                <a:prstClr val="black">
                  <a:alpha val="40000"/>
                </a:prstClr>
              </a:outerShdw>
            </a:effectLst>
          </p:spPr>
          <p:txBody>
            <a:bodyPr lIns="36000" tIns="36000" rIns="36000" bIns="36000" anchor="ctr"/>
            <a:lstStyle/>
            <a:p>
              <a:pPr algn="ctr">
                <a:defRPr/>
              </a:pPr>
              <a:r>
                <a:rPr lang="zh-CN" altLang="zh-CN" sz="1400" b="1" dirty="0">
                  <a:latin typeface="微软雅黑" pitchFamily="34" charset="-122"/>
                  <a:ea typeface="微软雅黑" pitchFamily="34" charset="-122"/>
                  <a:cs typeface="Arial" pitchFamily="34" charset="0"/>
                </a:rPr>
                <a:t>数据库服务器、存储服务器</a:t>
              </a:r>
            </a:p>
          </p:txBody>
        </p:sp>
        <p:sp>
          <p:nvSpPr>
            <p:cNvPr id="36" name="Rectangle 6"/>
            <p:cNvSpPr>
              <a:spLocks noChangeArrowheads="1"/>
            </p:cNvSpPr>
            <p:nvPr/>
          </p:nvSpPr>
          <p:spPr bwMode="auto">
            <a:xfrm>
              <a:off x="611560" y="4869160"/>
              <a:ext cx="1728192" cy="445968"/>
            </a:xfrm>
            <a:prstGeom prst="rect">
              <a:avLst/>
            </a:prstGeom>
            <a:solidFill>
              <a:srgbClr val="667DD1"/>
            </a:solidFill>
            <a:ln w="12700">
              <a:solidFill>
                <a:schemeClr val="accent1">
                  <a:lumMod val="75000"/>
                </a:schemeClr>
              </a:solidFill>
            </a:ln>
            <a:effectLst>
              <a:outerShdw dist="17961" dir="2700000" algn="ctr" rotWithShape="0">
                <a:srgbClr val="808080"/>
              </a:outerShdw>
            </a:effectLst>
            <a:extLst/>
          </p:spPr>
          <p:txBody>
            <a:bodyPr wrap="none" tIns="91440" bIns="91440" anchor="ctr"/>
            <a:lstStyle/>
            <a:p>
              <a:pPr marL="12700" indent="-12700" algn="ctr" eaLnBrk="0" hangingPunct="0">
                <a:lnSpc>
                  <a:spcPct val="110000"/>
                </a:lnSpc>
                <a:defRPr/>
              </a:pPr>
              <a:r>
                <a:rPr lang="zh-CN" altLang="en-US" sz="1400" b="1" dirty="0">
                  <a:solidFill>
                    <a:schemeClr val="bg1"/>
                  </a:solidFill>
                  <a:latin typeface="微软雅黑" pitchFamily="34" charset="-122"/>
                  <a:ea typeface="微软雅黑" pitchFamily="34" charset="-122"/>
                  <a:cs typeface="Arial" pitchFamily="34" charset="0"/>
                </a:rPr>
                <a:t>数据层执行架构</a:t>
              </a:r>
              <a:endParaRPr lang="en-GB" altLang="ja-JP" sz="1400" b="1" dirty="0">
                <a:solidFill>
                  <a:schemeClr val="bg1"/>
                </a:solidFill>
                <a:latin typeface="微软雅黑" pitchFamily="34" charset="-122"/>
                <a:ea typeface="微软雅黑" pitchFamily="34" charset="-122"/>
                <a:cs typeface="Arial" pitchFamily="34" charset="0"/>
              </a:endParaRPr>
            </a:p>
          </p:txBody>
        </p:sp>
      </p:grpSp>
      <p:sp>
        <p:nvSpPr>
          <p:cNvPr id="39" name="Rectangle 6"/>
          <p:cNvSpPr>
            <a:spLocks noChangeArrowheads="1"/>
          </p:cNvSpPr>
          <p:nvPr/>
        </p:nvSpPr>
        <p:spPr bwMode="auto">
          <a:xfrm>
            <a:off x="2411413" y="5157788"/>
            <a:ext cx="1008062" cy="373062"/>
          </a:xfrm>
          <a:prstGeom prst="rect">
            <a:avLst/>
          </a:prstGeom>
          <a:ln>
            <a:noFill/>
          </a:ln>
          <a:extLst/>
        </p:spPr>
        <p:style>
          <a:lnRef idx="1">
            <a:schemeClr val="dk1"/>
          </a:lnRef>
          <a:fillRef idx="2">
            <a:schemeClr val="dk1"/>
          </a:fillRef>
          <a:effectRef idx="1">
            <a:schemeClr val="dk1"/>
          </a:effectRef>
          <a:fontRef idx="minor">
            <a:schemeClr val="dk1"/>
          </a:fontRef>
        </p:style>
        <p:txBody>
          <a:bodyPr wrap="none" tIns="91440" bIns="91440" anchor="ctr"/>
          <a:lstStyle/>
          <a:p>
            <a:pPr algn="ctr">
              <a:defRPr/>
            </a:pPr>
            <a:r>
              <a:rPr lang="zh-CN" altLang="zh-CN" sz="1400" b="1" dirty="0"/>
              <a:t>参数解析</a:t>
            </a:r>
            <a:endParaRPr lang="en-GB" altLang="ja-JP" sz="1400" b="1" dirty="0">
              <a:solidFill>
                <a:schemeClr val="bg1"/>
              </a:solidFill>
              <a:latin typeface="微软雅黑" pitchFamily="34" charset="-122"/>
              <a:ea typeface="微软雅黑" pitchFamily="34" charset="-122"/>
              <a:cs typeface="Arial" pitchFamily="34" charset="0"/>
            </a:endParaRPr>
          </a:p>
        </p:txBody>
      </p:sp>
      <p:sp>
        <p:nvSpPr>
          <p:cNvPr id="40" name="Rectangle 6"/>
          <p:cNvSpPr>
            <a:spLocks noChangeArrowheads="1"/>
          </p:cNvSpPr>
          <p:nvPr/>
        </p:nvSpPr>
        <p:spPr bwMode="auto">
          <a:xfrm>
            <a:off x="2411413" y="4724400"/>
            <a:ext cx="1008062" cy="374650"/>
          </a:xfrm>
          <a:prstGeom prst="rect">
            <a:avLst/>
          </a:prstGeom>
          <a:ln>
            <a:noFill/>
          </a:ln>
          <a:extLst/>
        </p:spPr>
        <p:style>
          <a:lnRef idx="1">
            <a:schemeClr val="dk1"/>
          </a:lnRef>
          <a:fillRef idx="2">
            <a:schemeClr val="dk1"/>
          </a:fillRef>
          <a:effectRef idx="1">
            <a:schemeClr val="dk1"/>
          </a:effectRef>
          <a:fontRef idx="minor">
            <a:schemeClr val="dk1"/>
          </a:fontRef>
        </p:style>
        <p:txBody>
          <a:bodyPr wrap="none" tIns="91440" bIns="91440" anchor="ctr"/>
          <a:lstStyle/>
          <a:p>
            <a:pPr algn="ctr">
              <a:defRPr/>
            </a:pPr>
            <a:r>
              <a:rPr lang="zh-CN" altLang="zh-CN" sz="1400" b="1" dirty="0"/>
              <a:t>会话管理 </a:t>
            </a:r>
            <a:endParaRPr lang="zh-CN" altLang="zh-CN" sz="1400" dirty="0"/>
          </a:p>
        </p:txBody>
      </p:sp>
      <p:sp>
        <p:nvSpPr>
          <p:cNvPr id="41" name="Rectangle 6"/>
          <p:cNvSpPr>
            <a:spLocks noChangeArrowheads="1"/>
          </p:cNvSpPr>
          <p:nvPr/>
        </p:nvSpPr>
        <p:spPr bwMode="auto">
          <a:xfrm>
            <a:off x="2411413" y="4292600"/>
            <a:ext cx="1008062" cy="374650"/>
          </a:xfrm>
          <a:prstGeom prst="rect">
            <a:avLst/>
          </a:prstGeom>
          <a:ln>
            <a:noFill/>
          </a:ln>
          <a:extLst/>
        </p:spPr>
        <p:style>
          <a:lnRef idx="1">
            <a:schemeClr val="dk1"/>
          </a:lnRef>
          <a:fillRef idx="2">
            <a:schemeClr val="dk1"/>
          </a:fillRef>
          <a:effectRef idx="1">
            <a:schemeClr val="dk1"/>
          </a:effectRef>
          <a:fontRef idx="minor">
            <a:schemeClr val="dk1"/>
          </a:fontRef>
        </p:style>
        <p:txBody>
          <a:bodyPr wrap="none" tIns="91440" bIns="91440" anchor="ctr"/>
          <a:lstStyle/>
          <a:p>
            <a:pPr algn="ctr">
              <a:defRPr/>
            </a:pPr>
            <a:r>
              <a:rPr lang="zh-CN" altLang="zh-CN" sz="1400" b="1" dirty="0"/>
              <a:t>访问安全</a:t>
            </a:r>
            <a:endParaRPr lang="en-GB" altLang="ja-JP" sz="1400" b="1" dirty="0">
              <a:solidFill>
                <a:schemeClr val="bg1"/>
              </a:solidFill>
              <a:latin typeface="微软雅黑" pitchFamily="34" charset="-122"/>
              <a:ea typeface="微软雅黑" pitchFamily="34" charset="-122"/>
              <a:cs typeface="Arial" pitchFamily="34" charset="0"/>
            </a:endParaRPr>
          </a:p>
        </p:txBody>
      </p:sp>
      <p:cxnSp>
        <p:nvCxnSpPr>
          <p:cNvPr id="43" name="直接箭头连接符 42"/>
          <p:cNvCxnSpPr/>
          <p:nvPr/>
        </p:nvCxnSpPr>
        <p:spPr>
          <a:xfrm flipH="1">
            <a:off x="1187450" y="4868863"/>
            <a:ext cx="1152525" cy="0"/>
          </a:xfrm>
          <a:prstGeom prst="straightConnector1">
            <a:avLst/>
          </a:prstGeom>
          <a:ln w="19050" cmpd="thickThi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3826" name="TextBox 43"/>
          <p:cNvSpPr txBox="1">
            <a:spLocks noChangeArrowheads="1"/>
          </p:cNvSpPr>
          <p:nvPr/>
        </p:nvSpPr>
        <p:spPr bwMode="auto">
          <a:xfrm>
            <a:off x="1116013" y="4638675"/>
            <a:ext cx="1584325" cy="230188"/>
          </a:xfrm>
          <a:prstGeom prst="rect">
            <a:avLst/>
          </a:prstGeom>
          <a:noFill/>
          <a:ln w="9525">
            <a:noFill/>
            <a:miter lim="800000"/>
            <a:headEnd/>
            <a:tailEnd/>
          </a:ln>
        </p:spPr>
        <p:txBody>
          <a:bodyPr>
            <a:spAutoFit/>
          </a:bodyPr>
          <a:lstStyle/>
          <a:p>
            <a:r>
              <a:rPr lang="en-US" altLang="zh-CN" sz="900">
                <a:latin typeface="微软雅黑" pitchFamily="34" charset="-122"/>
                <a:ea typeface="微软雅黑" pitchFamily="34" charset="-122"/>
              </a:rPr>
              <a:t>POST/GET HTTP</a:t>
            </a:r>
            <a:r>
              <a:rPr lang="zh-CN" altLang="en-US" sz="900">
                <a:latin typeface="微软雅黑" pitchFamily="34" charset="-122"/>
                <a:ea typeface="微软雅黑" pitchFamily="34" charset="-122"/>
              </a:rPr>
              <a:t>请求</a:t>
            </a:r>
          </a:p>
        </p:txBody>
      </p:sp>
      <p:sp>
        <p:nvSpPr>
          <p:cNvPr id="47" name="Rectangle 6"/>
          <p:cNvSpPr>
            <a:spLocks noChangeArrowheads="1"/>
          </p:cNvSpPr>
          <p:nvPr/>
        </p:nvSpPr>
        <p:spPr bwMode="auto">
          <a:xfrm>
            <a:off x="3708400" y="4638675"/>
            <a:ext cx="1008063" cy="519113"/>
          </a:xfrm>
          <a:prstGeom prst="rect">
            <a:avLst/>
          </a:prstGeom>
          <a:ln>
            <a:noFill/>
          </a:ln>
          <a:extLst/>
        </p:spPr>
        <p:style>
          <a:lnRef idx="1">
            <a:schemeClr val="dk1"/>
          </a:lnRef>
          <a:fillRef idx="2">
            <a:schemeClr val="dk1"/>
          </a:fillRef>
          <a:effectRef idx="1">
            <a:schemeClr val="dk1"/>
          </a:effectRef>
          <a:fontRef idx="minor">
            <a:schemeClr val="dk1"/>
          </a:fontRef>
        </p:style>
        <p:txBody>
          <a:bodyPr wrap="none" tIns="91440" bIns="91440" anchor="ctr"/>
          <a:lstStyle/>
          <a:p>
            <a:pPr algn="ctr">
              <a:defRPr/>
            </a:pPr>
            <a:r>
              <a:rPr lang="zh-CN" altLang="en-US" sz="1400" b="1" dirty="0"/>
              <a:t>核心业务</a:t>
            </a:r>
            <a:endParaRPr lang="en-US" altLang="zh-CN" sz="1400" b="1" dirty="0"/>
          </a:p>
          <a:p>
            <a:pPr algn="ctr">
              <a:defRPr/>
            </a:pPr>
            <a:r>
              <a:rPr lang="zh-CN" altLang="en-US" sz="1400" b="1" dirty="0"/>
              <a:t>代码</a:t>
            </a:r>
            <a:endParaRPr lang="zh-CN" altLang="zh-CN" sz="1400" dirty="0"/>
          </a:p>
        </p:txBody>
      </p:sp>
      <p:sp>
        <p:nvSpPr>
          <p:cNvPr id="48" name="圆角矩形 47"/>
          <p:cNvSpPr/>
          <p:nvPr/>
        </p:nvSpPr>
        <p:spPr>
          <a:xfrm>
            <a:off x="3635375" y="4292600"/>
            <a:ext cx="1152525" cy="129698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左右箭头 48"/>
          <p:cNvSpPr/>
          <p:nvPr/>
        </p:nvSpPr>
        <p:spPr>
          <a:xfrm>
            <a:off x="3419475" y="4437063"/>
            <a:ext cx="720725" cy="144462"/>
          </a:xfrm>
          <a:prstGeom prst="lef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圆角矩形 50"/>
          <p:cNvSpPr/>
          <p:nvPr/>
        </p:nvSpPr>
        <p:spPr>
          <a:xfrm>
            <a:off x="4932363" y="4076700"/>
            <a:ext cx="1152525" cy="172878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 name="Rectangle 6"/>
          <p:cNvSpPr>
            <a:spLocks noChangeArrowheads="1"/>
          </p:cNvSpPr>
          <p:nvPr/>
        </p:nvSpPr>
        <p:spPr bwMode="auto">
          <a:xfrm>
            <a:off x="5003800" y="5300663"/>
            <a:ext cx="1008063" cy="374650"/>
          </a:xfrm>
          <a:prstGeom prst="rect">
            <a:avLst/>
          </a:prstGeom>
          <a:ln>
            <a:noFill/>
          </a:ln>
          <a:extLst/>
        </p:spPr>
        <p:style>
          <a:lnRef idx="1">
            <a:schemeClr val="dk1"/>
          </a:lnRef>
          <a:fillRef idx="2">
            <a:schemeClr val="dk1"/>
          </a:fillRef>
          <a:effectRef idx="1">
            <a:schemeClr val="dk1"/>
          </a:effectRef>
          <a:fontRef idx="minor">
            <a:schemeClr val="dk1"/>
          </a:fontRef>
        </p:style>
        <p:txBody>
          <a:bodyPr wrap="none" tIns="91440" bIns="91440" anchor="ctr"/>
          <a:lstStyle/>
          <a:p>
            <a:pPr algn="ctr">
              <a:defRPr/>
            </a:pPr>
            <a:r>
              <a:rPr lang="zh-CN" altLang="en-US" sz="1400" b="1" dirty="0"/>
              <a:t>定时服务</a:t>
            </a:r>
            <a:endParaRPr lang="en-GB" altLang="ja-JP" sz="1400" b="1" dirty="0">
              <a:solidFill>
                <a:schemeClr val="bg1"/>
              </a:solidFill>
              <a:latin typeface="微软雅黑" pitchFamily="34" charset="-122"/>
              <a:ea typeface="微软雅黑" pitchFamily="34" charset="-122"/>
              <a:cs typeface="Arial" pitchFamily="34" charset="0"/>
            </a:endParaRPr>
          </a:p>
        </p:txBody>
      </p:sp>
      <p:sp>
        <p:nvSpPr>
          <p:cNvPr id="53" name="Rectangle 6"/>
          <p:cNvSpPr>
            <a:spLocks noChangeArrowheads="1"/>
          </p:cNvSpPr>
          <p:nvPr/>
        </p:nvSpPr>
        <p:spPr bwMode="auto">
          <a:xfrm>
            <a:off x="5003800" y="4581525"/>
            <a:ext cx="1008063" cy="374650"/>
          </a:xfrm>
          <a:prstGeom prst="rect">
            <a:avLst/>
          </a:prstGeom>
          <a:ln>
            <a:noFill/>
          </a:ln>
          <a:extLst/>
        </p:spPr>
        <p:style>
          <a:lnRef idx="1">
            <a:schemeClr val="dk1"/>
          </a:lnRef>
          <a:fillRef idx="2">
            <a:schemeClr val="dk1"/>
          </a:fillRef>
          <a:effectRef idx="1">
            <a:schemeClr val="dk1"/>
          </a:effectRef>
          <a:fontRef idx="minor">
            <a:schemeClr val="dk1"/>
          </a:fontRef>
        </p:style>
        <p:txBody>
          <a:bodyPr wrap="none" tIns="91440" bIns="91440" anchor="ctr"/>
          <a:lstStyle/>
          <a:p>
            <a:pPr algn="ctr">
              <a:defRPr/>
            </a:pPr>
            <a:r>
              <a:rPr lang="zh-CN" altLang="en-US" sz="1400" b="1" dirty="0"/>
              <a:t>接口服务</a:t>
            </a:r>
            <a:r>
              <a:rPr lang="zh-CN" altLang="zh-CN" sz="1400" b="1" dirty="0"/>
              <a:t> </a:t>
            </a:r>
            <a:endParaRPr lang="zh-CN" altLang="zh-CN" sz="1400" dirty="0"/>
          </a:p>
        </p:txBody>
      </p:sp>
      <p:sp>
        <p:nvSpPr>
          <p:cNvPr id="54" name="Rectangle 6"/>
          <p:cNvSpPr>
            <a:spLocks noChangeArrowheads="1"/>
          </p:cNvSpPr>
          <p:nvPr/>
        </p:nvSpPr>
        <p:spPr bwMode="auto">
          <a:xfrm>
            <a:off x="5003800" y="4149725"/>
            <a:ext cx="1008063" cy="373063"/>
          </a:xfrm>
          <a:prstGeom prst="rect">
            <a:avLst/>
          </a:prstGeom>
          <a:ln>
            <a:noFill/>
          </a:ln>
          <a:extLst/>
        </p:spPr>
        <p:style>
          <a:lnRef idx="1">
            <a:schemeClr val="dk1"/>
          </a:lnRef>
          <a:fillRef idx="2">
            <a:schemeClr val="dk1"/>
          </a:fillRef>
          <a:effectRef idx="1">
            <a:schemeClr val="dk1"/>
          </a:effectRef>
          <a:fontRef idx="minor">
            <a:schemeClr val="dk1"/>
          </a:fontRef>
        </p:style>
        <p:txBody>
          <a:bodyPr wrap="none" tIns="91440" bIns="91440" anchor="ctr"/>
          <a:lstStyle/>
          <a:p>
            <a:pPr algn="ctr">
              <a:defRPr/>
            </a:pPr>
            <a:r>
              <a:rPr lang="zh-CN" altLang="en-US" sz="1400" b="1" dirty="0"/>
              <a:t>邮件服务</a:t>
            </a:r>
            <a:endParaRPr lang="en-GB" altLang="ja-JP" sz="1400" b="1" dirty="0">
              <a:solidFill>
                <a:schemeClr val="bg1"/>
              </a:solidFill>
              <a:latin typeface="微软雅黑" pitchFamily="34" charset="-122"/>
              <a:ea typeface="微软雅黑" pitchFamily="34" charset="-122"/>
              <a:cs typeface="Arial" pitchFamily="34" charset="0"/>
            </a:endParaRPr>
          </a:p>
        </p:txBody>
      </p:sp>
      <p:sp>
        <p:nvSpPr>
          <p:cNvPr id="50" name="左右箭头 49"/>
          <p:cNvSpPr/>
          <p:nvPr/>
        </p:nvSpPr>
        <p:spPr>
          <a:xfrm>
            <a:off x="4572000" y="5157788"/>
            <a:ext cx="720725" cy="142875"/>
          </a:xfrm>
          <a:prstGeom prst="lef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1" name="Rectangle 6"/>
          <p:cNvSpPr>
            <a:spLocks noChangeArrowheads="1"/>
          </p:cNvSpPr>
          <p:nvPr/>
        </p:nvSpPr>
        <p:spPr bwMode="auto">
          <a:xfrm>
            <a:off x="6300788" y="4149725"/>
            <a:ext cx="1008062" cy="574675"/>
          </a:xfrm>
          <a:prstGeom prst="rect">
            <a:avLst/>
          </a:prstGeom>
          <a:ln>
            <a:noFill/>
          </a:ln>
          <a:extLst/>
        </p:spPr>
        <p:style>
          <a:lnRef idx="1">
            <a:schemeClr val="dk1"/>
          </a:lnRef>
          <a:fillRef idx="2">
            <a:schemeClr val="dk1"/>
          </a:fillRef>
          <a:effectRef idx="1">
            <a:schemeClr val="dk1"/>
          </a:effectRef>
          <a:fontRef idx="minor">
            <a:schemeClr val="dk1"/>
          </a:fontRef>
        </p:style>
        <p:txBody>
          <a:bodyPr wrap="none" tIns="91440" bIns="91440" anchor="ctr"/>
          <a:lstStyle/>
          <a:p>
            <a:pPr algn="ctr">
              <a:defRPr/>
            </a:pPr>
            <a:r>
              <a:rPr lang="zh-CN" altLang="en-US" sz="1400" b="1" dirty="0"/>
              <a:t>数据库</a:t>
            </a:r>
            <a:endParaRPr lang="en-US" altLang="zh-CN" sz="1400" b="1" dirty="0"/>
          </a:p>
          <a:p>
            <a:pPr algn="ctr">
              <a:defRPr/>
            </a:pPr>
            <a:r>
              <a:rPr lang="zh-CN" altLang="en-US" sz="1400" b="1" dirty="0"/>
              <a:t>访问接口</a:t>
            </a:r>
            <a:endParaRPr lang="zh-CN" altLang="zh-CN" sz="1400" dirty="0"/>
          </a:p>
        </p:txBody>
      </p:sp>
      <p:sp>
        <p:nvSpPr>
          <p:cNvPr id="62" name="Rectangle 6"/>
          <p:cNvSpPr>
            <a:spLocks noChangeArrowheads="1"/>
          </p:cNvSpPr>
          <p:nvPr/>
        </p:nvSpPr>
        <p:spPr bwMode="auto">
          <a:xfrm>
            <a:off x="6300788" y="5157788"/>
            <a:ext cx="1008062" cy="517525"/>
          </a:xfrm>
          <a:prstGeom prst="rect">
            <a:avLst/>
          </a:prstGeom>
          <a:ln>
            <a:noFill/>
          </a:ln>
          <a:extLst/>
        </p:spPr>
        <p:style>
          <a:lnRef idx="1">
            <a:schemeClr val="dk1"/>
          </a:lnRef>
          <a:fillRef idx="2">
            <a:schemeClr val="dk1"/>
          </a:fillRef>
          <a:effectRef idx="1">
            <a:schemeClr val="dk1"/>
          </a:effectRef>
          <a:fontRef idx="minor">
            <a:schemeClr val="dk1"/>
          </a:fontRef>
        </p:style>
        <p:txBody>
          <a:bodyPr wrap="none" tIns="91440" bIns="91440" anchor="ctr"/>
          <a:lstStyle/>
          <a:p>
            <a:pPr algn="ctr">
              <a:defRPr/>
            </a:pPr>
            <a:r>
              <a:rPr lang="zh-CN" altLang="en-US" sz="1400" b="1" dirty="0"/>
              <a:t>文件</a:t>
            </a:r>
            <a:endParaRPr lang="en-US" altLang="zh-CN" sz="1400" b="1" dirty="0"/>
          </a:p>
          <a:p>
            <a:pPr algn="ctr">
              <a:defRPr/>
            </a:pPr>
            <a:r>
              <a:rPr lang="zh-CN" altLang="en-US" sz="1400" b="1" dirty="0"/>
              <a:t>访问接口</a:t>
            </a:r>
            <a:endParaRPr lang="zh-CN" altLang="zh-CN" sz="1400" dirty="0"/>
          </a:p>
        </p:txBody>
      </p:sp>
      <p:sp>
        <p:nvSpPr>
          <p:cNvPr id="63" name="左右箭头 62"/>
          <p:cNvSpPr/>
          <p:nvPr/>
        </p:nvSpPr>
        <p:spPr>
          <a:xfrm>
            <a:off x="5940425" y="4868863"/>
            <a:ext cx="719138" cy="144462"/>
          </a:xfrm>
          <a:prstGeom prst="lef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4" name="左右箭头 63"/>
          <p:cNvSpPr/>
          <p:nvPr/>
        </p:nvSpPr>
        <p:spPr>
          <a:xfrm>
            <a:off x="7308850" y="4365625"/>
            <a:ext cx="719138" cy="142875"/>
          </a:xfrm>
          <a:prstGeom prst="lef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5" name="左右箭头 64"/>
          <p:cNvSpPr/>
          <p:nvPr/>
        </p:nvSpPr>
        <p:spPr>
          <a:xfrm>
            <a:off x="7308850" y="5373688"/>
            <a:ext cx="719138" cy="142875"/>
          </a:xfrm>
          <a:prstGeom prst="lef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840" name="TextBox 66"/>
          <p:cNvSpPr txBox="1">
            <a:spLocks noChangeArrowheads="1"/>
          </p:cNvSpPr>
          <p:nvPr/>
        </p:nvSpPr>
        <p:spPr bwMode="auto">
          <a:xfrm>
            <a:off x="7308850" y="4149725"/>
            <a:ext cx="1584325" cy="230188"/>
          </a:xfrm>
          <a:prstGeom prst="rect">
            <a:avLst/>
          </a:prstGeom>
          <a:noFill/>
          <a:ln w="9525">
            <a:noFill/>
            <a:miter lim="800000"/>
            <a:headEnd/>
            <a:tailEnd/>
          </a:ln>
        </p:spPr>
        <p:txBody>
          <a:bodyPr>
            <a:spAutoFit/>
          </a:bodyPr>
          <a:lstStyle/>
          <a:p>
            <a:r>
              <a:rPr lang="zh-CN" altLang="en-US" sz="900">
                <a:latin typeface="微软雅黑" pitchFamily="34" charset="-122"/>
                <a:ea typeface="微软雅黑" pitchFamily="34" charset="-122"/>
              </a:rPr>
              <a:t>数据库驱动</a:t>
            </a:r>
          </a:p>
        </p:txBody>
      </p:sp>
      <p:sp>
        <p:nvSpPr>
          <p:cNvPr id="33841" name="TextBox 67"/>
          <p:cNvSpPr txBox="1">
            <a:spLocks noChangeArrowheads="1"/>
          </p:cNvSpPr>
          <p:nvPr/>
        </p:nvSpPr>
        <p:spPr bwMode="auto">
          <a:xfrm>
            <a:off x="7308850" y="5157788"/>
            <a:ext cx="1584325" cy="230187"/>
          </a:xfrm>
          <a:prstGeom prst="rect">
            <a:avLst/>
          </a:prstGeom>
          <a:noFill/>
          <a:ln w="9525">
            <a:noFill/>
            <a:miter lim="800000"/>
            <a:headEnd/>
            <a:tailEnd/>
          </a:ln>
        </p:spPr>
        <p:txBody>
          <a:bodyPr>
            <a:spAutoFit/>
          </a:bodyPr>
          <a:lstStyle/>
          <a:p>
            <a:r>
              <a:rPr lang="zh-CN" altLang="en-US" sz="900">
                <a:latin typeface="微软雅黑" pitchFamily="34" charset="-122"/>
                <a:ea typeface="微软雅黑" pitchFamily="34" charset="-122"/>
              </a:rPr>
              <a:t>文件访问协议</a:t>
            </a:r>
          </a:p>
        </p:txBody>
      </p:sp>
      <p:sp>
        <p:nvSpPr>
          <p:cNvPr id="69" name="流程图: 磁盘 68"/>
          <p:cNvSpPr/>
          <p:nvPr/>
        </p:nvSpPr>
        <p:spPr>
          <a:xfrm>
            <a:off x="8027988" y="4292600"/>
            <a:ext cx="720725" cy="504825"/>
          </a:xfrm>
          <a:prstGeom prst="flowChartMagneticDisk">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3843" name="Picture 2"/>
          <p:cNvPicPr>
            <a:picLocks noChangeAspect="1" noChangeArrowheads="1"/>
          </p:cNvPicPr>
          <p:nvPr/>
        </p:nvPicPr>
        <p:blipFill>
          <a:blip r:embed="rId3" cstate="print"/>
          <a:srcRect/>
          <a:stretch>
            <a:fillRect/>
          </a:stretch>
        </p:blipFill>
        <p:spPr bwMode="auto">
          <a:xfrm>
            <a:off x="8101013" y="4868863"/>
            <a:ext cx="666750" cy="971550"/>
          </a:xfrm>
          <a:prstGeom prst="rect">
            <a:avLst/>
          </a:prstGeom>
          <a:noFill/>
          <a:ln w="9525">
            <a:noFill/>
            <a:miter lim="800000"/>
            <a:headEnd/>
            <a:tailEnd/>
          </a:ln>
        </p:spPr>
      </p:pic>
    </p:spTree>
    <p:extLst>
      <p:ext uri="{BB962C8B-B14F-4D97-AF65-F5344CB8AC3E}">
        <p14:creationId xmlns="" xmlns:p14="http://schemas.microsoft.com/office/powerpoint/2010/main" val="5103110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360363" y="278483"/>
            <a:ext cx="8423275" cy="630237"/>
          </a:xfrm>
          <a:prstGeom prst="rect">
            <a:avLst/>
          </a:prstGeom>
        </p:spPr>
        <p:txBody>
          <a:bodyPr/>
          <a:lstStyle>
            <a:lvl1pPr algn="ctr" rtl="0" fontAlgn="base">
              <a:spcBef>
                <a:spcPct val="0"/>
              </a:spcBef>
              <a:spcAft>
                <a:spcPct val="0"/>
              </a:spcAft>
              <a:defRPr sz="4400" kern="1200">
                <a:solidFill>
                  <a:schemeClr val="tx1"/>
                </a:solidFill>
                <a:latin typeface="+mj-lt"/>
                <a:ea typeface="+mj-ea"/>
                <a:cs typeface="宋体" charset="0"/>
              </a:defRPr>
            </a:lvl1pPr>
            <a:lvl2pPr algn="ctr" rtl="0" fontAlgn="base">
              <a:spcBef>
                <a:spcPct val="0"/>
              </a:spcBef>
              <a:spcAft>
                <a:spcPct val="0"/>
              </a:spcAft>
              <a:defRPr sz="4400">
                <a:solidFill>
                  <a:schemeClr val="tx1"/>
                </a:solidFill>
                <a:latin typeface="Calibri" charset="0"/>
                <a:ea typeface="宋体" charset="0"/>
                <a:cs typeface="宋体" charset="0"/>
              </a:defRPr>
            </a:lvl2pPr>
            <a:lvl3pPr algn="ctr" rtl="0" fontAlgn="base">
              <a:spcBef>
                <a:spcPct val="0"/>
              </a:spcBef>
              <a:spcAft>
                <a:spcPct val="0"/>
              </a:spcAft>
              <a:defRPr sz="4400">
                <a:solidFill>
                  <a:schemeClr val="tx1"/>
                </a:solidFill>
                <a:latin typeface="Calibri" charset="0"/>
                <a:ea typeface="宋体" charset="0"/>
                <a:cs typeface="宋体" charset="0"/>
              </a:defRPr>
            </a:lvl3pPr>
            <a:lvl4pPr algn="ctr" rtl="0" fontAlgn="base">
              <a:spcBef>
                <a:spcPct val="0"/>
              </a:spcBef>
              <a:spcAft>
                <a:spcPct val="0"/>
              </a:spcAft>
              <a:defRPr sz="4400">
                <a:solidFill>
                  <a:schemeClr val="tx1"/>
                </a:solidFill>
                <a:latin typeface="Calibri" charset="0"/>
                <a:ea typeface="宋体" charset="0"/>
                <a:cs typeface="宋体" charset="0"/>
              </a:defRPr>
            </a:lvl4pPr>
            <a:lvl5pPr algn="ctr" rtl="0" fontAlgn="base">
              <a:spcBef>
                <a:spcPct val="0"/>
              </a:spcBef>
              <a:spcAft>
                <a:spcPct val="0"/>
              </a:spcAft>
              <a:defRPr sz="4400">
                <a:solidFill>
                  <a:schemeClr val="tx1"/>
                </a:solidFill>
                <a:latin typeface="Calibri" charset="0"/>
                <a:ea typeface="宋体" charset="0"/>
                <a:cs typeface="宋体" charset="0"/>
              </a:defRPr>
            </a:lvl5pPr>
            <a:lvl6pPr marL="457200" algn="ctr" rtl="0" fontAlgn="base">
              <a:spcBef>
                <a:spcPct val="0"/>
              </a:spcBef>
              <a:spcAft>
                <a:spcPct val="0"/>
              </a:spcAft>
              <a:defRPr sz="4400">
                <a:solidFill>
                  <a:schemeClr val="tx1"/>
                </a:solidFill>
                <a:latin typeface="Calibri" charset="0"/>
                <a:ea typeface="宋体" charset="0"/>
                <a:cs typeface="宋体" charset="0"/>
              </a:defRPr>
            </a:lvl6pPr>
            <a:lvl7pPr marL="914400" algn="ctr" rtl="0" fontAlgn="base">
              <a:spcBef>
                <a:spcPct val="0"/>
              </a:spcBef>
              <a:spcAft>
                <a:spcPct val="0"/>
              </a:spcAft>
              <a:defRPr sz="4400">
                <a:solidFill>
                  <a:schemeClr val="tx1"/>
                </a:solidFill>
                <a:latin typeface="Calibri" charset="0"/>
                <a:ea typeface="宋体" charset="0"/>
                <a:cs typeface="宋体" charset="0"/>
              </a:defRPr>
            </a:lvl7pPr>
            <a:lvl8pPr marL="1371600" algn="ctr" rtl="0" fontAlgn="base">
              <a:spcBef>
                <a:spcPct val="0"/>
              </a:spcBef>
              <a:spcAft>
                <a:spcPct val="0"/>
              </a:spcAft>
              <a:defRPr sz="4400">
                <a:solidFill>
                  <a:schemeClr val="tx1"/>
                </a:solidFill>
                <a:latin typeface="Calibri" charset="0"/>
                <a:ea typeface="宋体" charset="0"/>
                <a:cs typeface="宋体" charset="0"/>
              </a:defRPr>
            </a:lvl8pPr>
            <a:lvl9pPr marL="1828800" algn="ctr" rtl="0" fontAlgn="base">
              <a:spcBef>
                <a:spcPct val="0"/>
              </a:spcBef>
              <a:spcAft>
                <a:spcPct val="0"/>
              </a:spcAft>
              <a:defRPr sz="4400">
                <a:solidFill>
                  <a:schemeClr val="tx1"/>
                </a:solidFill>
                <a:latin typeface="Calibri" charset="0"/>
                <a:ea typeface="宋体" charset="0"/>
                <a:cs typeface="宋体" charset="0"/>
              </a:defRPr>
            </a:lvl9pPr>
          </a:lstStyle>
          <a:p>
            <a:r>
              <a:rPr lang="zh-CN" altLang="en-US" smtClean="0">
                <a:solidFill>
                  <a:prstClr val="black"/>
                </a:solidFill>
                <a:latin typeface="微软雅黑" pitchFamily="34" charset="-122"/>
                <a:ea typeface="微软雅黑" pitchFamily="34" charset="-122"/>
              </a:rPr>
              <a:t>内容提纲</a:t>
            </a:r>
            <a:endParaRPr lang="zh-CN" altLang="en-US" dirty="0">
              <a:solidFill>
                <a:prstClr val="black"/>
              </a:solidFill>
              <a:latin typeface="微软雅黑" pitchFamily="34" charset="-122"/>
              <a:ea typeface="微软雅黑" pitchFamily="34" charset="-122"/>
            </a:endParaRPr>
          </a:p>
        </p:txBody>
      </p:sp>
      <p:sp>
        <p:nvSpPr>
          <p:cNvPr id="8" name="Rectangle 4"/>
          <p:cNvSpPr>
            <a:spLocks noChangeArrowheads="1"/>
          </p:cNvSpPr>
          <p:nvPr/>
        </p:nvSpPr>
        <p:spPr bwMode="auto">
          <a:xfrm>
            <a:off x="2679844" y="1538664"/>
            <a:ext cx="3846512" cy="612775"/>
          </a:xfrm>
          <a:prstGeom prst="rect">
            <a:avLst/>
          </a:prstGeom>
          <a:noFill/>
          <a:ln w="28575" algn="ctr">
            <a:solidFill>
              <a:schemeClr val="accent5">
                <a:lumMod val="40000"/>
                <a:lumOff val="60000"/>
              </a:schemeClr>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50000"/>
              </a:spcBef>
              <a:spcAft>
                <a:spcPct val="0"/>
              </a:spcAft>
            </a:pPr>
            <a:r>
              <a:rPr lang="zh-CN" altLang="en-US" sz="2000" dirty="0">
                <a:solidFill>
                  <a:srgbClr val="002776"/>
                </a:solidFill>
                <a:latin typeface="微软雅黑" pitchFamily="34" charset="-122"/>
                <a:ea typeface="微软雅黑" pitchFamily="34" charset="-122"/>
                <a:cs typeface="Arial" charset="0"/>
              </a:rPr>
              <a:t>公司介绍</a:t>
            </a:r>
          </a:p>
        </p:txBody>
      </p:sp>
      <p:sp>
        <p:nvSpPr>
          <p:cNvPr id="7" name="Rectangle 4"/>
          <p:cNvSpPr>
            <a:spLocks noChangeArrowheads="1"/>
          </p:cNvSpPr>
          <p:nvPr/>
        </p:nvSpPr>
        <p:spPr bwMode="auto">
          <a:xfrm>
            <a:off x="2691904" y="2535238"/>
            <a:ext cx="3846512" cy="611187"/>
          </a:xfrm>
          <a:prstGeom prst="rect">
            <a:avLst/>
          </a:prstGeom>
          <a:noFill/>
          <a:ln w="28575" algn="ctr">
            <a:solidFill>
              <a:schemeClr val="accent5">
                <a:lumMod val="40000"/>
                <a:lumOff val="60000"/>
              </a:schemeClr>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50000"/>
              </a:spcBef>
              <a:spcAft>
                <a:spcPct val="0"/>
              </a:spcAft>
            </a:pPr>
            <a:r>
              <a:rPr lang="zh-CN" altLang="en-US" sz="2000" dirty="0">
                <a:solidFill>
                  <a:srgbClr val="002776"/>
                </a:solidFill>
                <a:latin typeface="微软雅黑" pitchFamily="34" charset="-122"/>
                <a:ea typeface="微软雅黑" pitchFamily="34" charset="-122"/>
                <a:cs typeface="Arial" charset="0"/>
              </a:rPr>
              <a:t>成功案例</a:t>
            </a:r>
          </a:p>
        </p:txBody>
      </p:sp>
      <p:sp>
        <p:nvSpPr>
          <p:cNvPr id="9" name="Rectangle 4"/>
          <p:cNvSpPr>
            <a:spLocks noChangeArrowheads="1"/>
          </p:cNvSpPr>
          <p:nvPr/>
        </p:nvSpPr>
        <p:spPr bwMode="auto">
          <a:xfrm>
            <a:off x="2704868" y="3526415"/>
            <a:ext cx="3846512" cy="612775"/>
          </a:xfrm>
          <a:prstGeom prst="rect">
            <a:avLst/>
          </a:prstGeom>
          <a:noFill/>
          <a:ln w="28575" algn="ctr">
            <a:solidFill>
              <a:schemeClr val="accent5">
                <a:lumMod val="40000"/>
                <a:lumOff val="60000"/>
              </a:schemeClr>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50000"/>
              </a:spcBef>
              <a:spcAft>
                <a:spcPct val="0"/>
              </a:spcAft>
            </a:pPr>
            <a:r>
              <a:rPr lang="zh-CN" altLang="en-US" sz="2000" dirty="0" smtClean="0">
                <a:solidFill>
                  <a:srgbClr val="002776"/>
                </a:solidFill>
                <a:latin typeface="微软雅黑" pitchFamily="34" charset="-122"/>
                <a:ea typeface="微软雅黑" pitchFamily="34" charset="-122"/>
                <a:cs typeface="Arial" charset="0"/>
              </a:rPr>
              <a:t>解决方案</a:t>
            </a:r>
            <a:endParaRPr lang="zh-CN" altLang="en-US" sz="2000" dirty="0">
              <a:solidFill>
                <a:srgbClr val="002776"/>
              </a:solidFill>
              <a:latin typeface="微软雅黑" pitchFamily="34" charset="-122"/>
              <a:ea typeface="微软雅黑" pitchFamily="34" charset="-122"/>
              <a:cs typeface="Arial" charset="0"/>
            </a:endParaRPr>
          </a:p>
        </p:txBody>
      </p:sp>
      <p:sp>
        <p:nvSpPr>
          <p:cNvPr id="10" name="Rectangle 4"/>
          <p:cNvSpPr>
            <a:spLocks noChangeArrowheads="1"/>
          </p:cNvSpPr>
          <p:nvPr/>
        </p:nvSpPr>
        <p:spPr bwMode="auto">
          <a:xfrm>
            <a:off x="2679844" y="4524984"/>
            <a:ext cx="3846512" cy="612775"/>
          </a:xfrm>
          <a:prstGeom prst="rect">
            <a:avLst/>
          </a:prstGeom>
          <a:solidFill>
            <a:srgbClr val="00A1DE">
              <a:lumMod val="20000"/>
              <a:lumOff val="80000"/>
            </a:srgbClr>
          </a:solidFill>
          <a:ln w="28575" algn="ctr">
            <a:solidFill>
              <a:srgbClr val="72C7E7">
                <a:lumMod val="40000"/>
                <a:lumOff val="60000"/>
              </a:srgbClr>
            </a:solidFill>
            <a:miter lim="800000"/>
            <a:headEnd type="none" w="sm" len="sm"/>
            <a:tailEnd type="none" w="sm" len="sm"/>
          </a:ln>
          <a:extLst/>
        </p:spPr>
        <p:txBody>
          <a:bodyPr wrap="none" anchor="ctr"/>
          <a:lstStyle/>
          <a:p>
            <a:pPr algn="ctr" fontAlgn="base">
              <a:spcBef>
                <a:spcPct val="50000"/>
              </a:spcBef>
              <a:spcAft>
                <a:spcPct val="0"/>
              </a:spcAft>
            </a:pPr>
            <a:r>
              <a:rPr lang="zh-CN" altLang="en-US" sz="2000" kern="0" dirty="0" smtClean="0">
                <a:solidFill>
                  <a:srgbClr val="002776"/>
                </a:solidFill>
                <a:latin typeface="微软雅黑" pitchFamily="34" charset="-122"/>
                <a:ea typeface="微软雅黑" pitchFamily="34" charset="-122"/>
                <a:cs typeface="Arial" charset="0"/>
              </a:rPr>
              <a:t>方案优势</a:t>
            </a:r>
            <a:endParaRPr lang="zh-CN" altLang="en-US" sz="2000" kern="0" dirty="0">
              <a:solidFill>
                <a:srgbClr val="002776"/>
              </a:solidFill>
              <a:latin typeface="微软雅黑" pitchFamily="34" charset="-122"/>
              <a:ea typeface="微软雅黑" pitchFamily="34" charset="-122"/>
              <a:cs typeface="Arial" charset="0"/>
            </a:endParaRPr>
          </a:p>
        </p:txBody>
      </p:sp>
    </p:spTree>
    <p:custDataLst>
      <p:tags r:id="rId1"/>
    </p:custDataLst>
    <p:extLst>
      <p:ext uri="{BB962C8B-B14F-4D97-AF65-F5344CB8AC3E}">
        <p14:creationId xmlns="" xmlns:p14="http://schemas.microsoft.com/office/powerpoint/2010/main" val="1858308119"/>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406" y="214314"/>
            <a:ext cx="7358114" cy="642918"/>
          </a:xfrm>
        </p:spPr>
        <p:txBody>
          <a:bodyPr/>
          <a:lstStyle/>
          <a:p>
            <a:pPr algn="l"/>
            <a:r>
              <a:rPr lang="zh-CN" altLang="en-US" sz="3600" dirty="0" smtClean="0">
                <a:latin typeface="SimHei" charset="-122"/>
                <a:ea typeface="SimHei" charset="-122"/>
                <a:cs typeface="SimHei" charset="-122"/>
              </a:rPr>
              <a:t>项目实施总体优势</a:t>
            </a:r>
            <a:endParaRPr lang="zh-CN" altLang="en-US" sz="3600" dirty="0">
              <a:latin typeface="SimHei" charset="-122"/>
              <a:ea typeface="SimHei" charset="-122"/>
              <a:cs typeface="SimHei" charset="-122"/>
            </a:endParaRPr>
          </a:p>
        </p:txBody>
      </p:sp>
      <p:sp>
        <p:nvSpPr>
          <p:cNvPr id="5" name="矩形 4"/>
          <p:cNvSpPr/>
          <p:nvPr/>
        </p:nvSpPr>
        <p:spPr bwMode="auto">
          <a:xfrm>
            <a:off x="214282" y="1357298"/>
            <a:ext cx="1428760" cy="1214446"/>
          </a:xfrm>
          <a:prstGeom prst="rect">
            <a:avLst/>
          </a:prstGeom>
          <a:solidFill>
            <a:srgbClr val="FFC000"/>
          </a:solidFill>
          <a:ln>
            <a:noFill/>
          </a:ln>
          <a:effectLst>
            <a:outerShdw blurRad="50800" dist="50800" dir="5400000" algn="ctr" rotWithShape="0">
              <a:srgbClr val="000000">
                <a:alpha val="91000"/>
              </a:srgbClr>
            </a:outerShdw>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anchor="ctr"/>
          <a:lstStyle/>
          <a:p>
            <a:pPr algn="ctr">
              <a:buClr>
                <a:srgbClr val="003F5F"/>
              </a:buClr>
              <a:defRPr/>
            </a:pPr>
            <a:r>
              <a:rPr lang="zh-CN" altLang="zh-CN" sz="1400" b="1" dirty="0">
                <a:solidFill>
                  <a:schemeClr val="tx1"/>
                </a:solidFill>
              </a:rPr>
              <a:t>产品方案成熟稳定，适用差异化风险管理要求</a:t>
            </a:r>
            <a:endParaRPr lang="zh-CN" altLang="en-US" sz="1400" dirty="0" smtClean="0">
              <a:solidFill>
                <a:schemeClr val="tx1"/>
              </a:solidFill>
              <a:latin typeface="黑体" pitchFamily="2" charset="-122"/>
              <a:ea typeface="黑体" pitchFamily="2" charset="-122"/>
            </a:endParaRPr>
          </a:p>
        </p:txBody>
      </p:sp>
      <p:sp>
        <p:nvSpPr>
          <p:cNvPr id="6" name="矩形 5"/>
          <p:cNvSpPr/>
          <p:nvPr/>
        </p:nvSpPr>
        <p:spPr bwMode="auto">
          <a:xfrm>
            <a:off x="214282" y="2830200"/>
            <a:ext cx="1428760" cy="1714512"/>
          </a:xfrm>
          <a:prstGeom prst="rect">
            <a:avLst/>
          </a:prstGeom>
          <a:solidFill>
            <a:srgbClr val="FFC000"/>
          </a:solidFill>
          <a:ln>
            <a:noFill/>
          </a:ln>
          <a:effectLst>
            <a:outerShdw blurRad="50800" dist="50800" dir="5400000" algn="ctr" rotWithShape="0">
              <a:srgbClr val="000000">
                <a:alpha val="91000"/>
              </a:srgbClr>
            </a:outerShdw>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anchor="ctr"/>
          <a:lstStyle/>
          <a:p>
            <a:pPr lvl="0" algn="ctr"/>
            <a:r>
              <a:rPr lang="x-none" altLang="zh-CN" sz="1400" b="1" dirty="0">
                <a:solidFill>
                  <a:schemeClr val="tx1"/>
                </a:solidFill>
              </a:rPr>
              <a:t>联结三支柱，实施方案灵活模块化，功能接口开放化</a:t>
            </a:r>
            <a:endParaRPr lang="zh-CN" altLang="zh-CN" sz="1400" dirty="0">
              <a:solidFill>
                <a:schemeClr val="tx1"/>
              </a:solidFill>
            </a:endParaRPr>
          </a:p>
        </p:txBody>
      </p:sp>
      <p:sp>
        <p:nvSpPr>
          <p:cNvPr id="7" name="矩形 6"/>
          <p:cNvSpPr/>
          <p:nvPr/>
        </p:nvSpPr>
        <p:spPr bwMode="auto">
          <a:xfrm>
            <a:off x="214282" y="4786322"/>
            <a:ext cx="1428760" cy="1214446"/>
          </a:xfrm>
          <a:prstGeom prst="rect">
            <a:avLst/>
          </a:prstGeom>
          <a:solidFill>
            <a:srgbClr val="FFC000"/>
          </a:solidFill>
          <a:ln>
            <a:noFill/>
          </a:ln>
          <a:effectLst>
            <a:outerShdw blurRad="50800" dist="50800" dir="5400000" algn="ctr" rotWithShape="0">
              <a:srgbClr val="000000">
                <a:alpha val="91000"/>
              </a:srgbClr>
            </a:outerShdw>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anchor="ctr"/>
          <a:lstStyle/>
          <a:p>
            <a:pPr lvl="0" algn="ctr"/>
            <a:r>
              <a:rPr lang="x-none" altLang="zh-CN" sz="1400" b="1" dirty="0">
                <a:solidFill>
                  <a:schemeClr val="tx1"/>
                </a:solidFill>
              </a:rPr>
              <a:t>专业风险团队和系统产品化服务</a:t>
            </a:r>
            <a:endParaRPr lang="zh-CN" altLang="zh-CN" sz="1400" dirty="0">
              <a:solidFill>
                <a:schemeClr val="tx1"/>
              </a:solidFill>
            </a:endParaRPr>
          </a:p>
        </p:txBody>
      </p:sp>
      <p:sp>
        <p:nvSpPr>
          <p:cNvPr id="9" name="Rectangle 4"/>
          <p:cNvSpPr>
            <a:spLocks noChangeArrowheads="1"/>
          </p:cNvSpPr>
          <p:nvPr/>
        </p:nvSpPr>
        <p:spPr bwMode="auto">
          <a:xfrm flipH="1">
            <a:off x="1785918" y="1357298"/>
            <a:ext cx="7143800" cy="1214446"/>
          </a:xfrm>
          <a:prstGeom prst="rect">
            <a:avLst/>
          </a:prstGeom>
          <a:solidFill>
            <a:srgbClr val="99CCFF"/>
          </a:solidFill>
          <a:ln>
            <a:no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anchor="t" anchorCtr="0"/>
          <a:lstStyle/>
          <a:p>
            <a:pPr>
              <a:lnSpc>
                <a:spcPct val="150000"/>
              </a:lnSpc>
              <a:spcBef>
                <a:spcPct val="50000"/>
              </a:spcBef>
              <a:buFont typeface="Wingdings" pitchFamily="2" charset="2"/>
              <a:buChar char="p"/>
              <a:defRPr/>
            </a:pPr>
            <a:r>
              <a:rPr lang="zh-CN" altLang="zh-CN" sz="1200" dirty="0"/>
              <a:t>通过在多家金融机构（安邦保险集团（含产、寿、健、养</a:t>
            </a:r>
            <a:r>
              <a:rPr lang="en-US" altLang="zh-CN" sz="1200" dirty="0"/>
              <a:t>4</a:t>
            </a:r>
            <a:r>
              <a:rPr lang="zh-CN" altLang="zh-CN" sz="1200" dirty="0"/>
              <a:t>个主体）、新华保险、君康人寿等）的实施，吉贝克风险管理系统能够有效支持风险管理、内控管理、合规管理等各种风控管理要求，能够适应不同金融机构的管理流程、用户管理和操作习惯，以系统为工具， 推进多家金融机构的风险管理工作的深入开展。</a:t>
            </a:r>
            <a:endParaRPr lang="zh-CN" altLang="en-US" sz="1200" dirty="0" smtClean="0">
              <a:latin typeface="黑体" pitchFamily="49" charset="-122"/>
              <a:ea typeface="黑体" pitchFamily="49" charset="-122"/>
            </a:endParaRPr>
          </a:p>
          <a:p>
            <a:pPr>
              <a:spcBef>
                <a:spcPct val="50000"/>
              </a:spcBef>
              <a:defRPr/>
            </a:pPr>
            <a:endParaRPr lang="zh-CN" altLang="en-US" sz="1200" dirty="0">
              <a:latin typeface="黑体" pitchFamily="49" charset="-122"/>
              <a:ea typeface="黑体" pitchFamily="49" charset="-122"/>
            </a:endParaRPr>
          </a:p>
        </p:txBody>
      </p:sp>
      <p:sp>
        <p:nvSpPr>
          <p:cNvPr id="10" name="Rectangle 4"/>
          <p:cNvSpPr>
            <a:spLocks noChangeArrowheads="1"/>
          </p:cNvSpPr>
          <p:nvPr/>
        </p:nvSpPr>
        <p:spPr bwMode="auto">
          <a:xfrm flipH="1">
            <a:off x="1785918" y="2799706"/>
            <a:ext cx="7143800" cy="1714512"/>
          </a:xfrm>
          <a:prstGeom prst="rect">
            <a:avLst/>
          </a:prstGeom>
          <a:solidFill>
            <a:srgbClr val="99CCFF"/>
          </a:solidFill>
          <a:ln>
            <a:no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anchor="t" anchorCtr="0"/>
          <a:lstStyle/>
          <a:p>
            <a:pPr>
              <a:lnSpc>
                <a:spcPct val="150000"/>
              </a:lnSpc>
              <a:buFont typeface="Wingdings" pitchFamily="2" charset="2"/>
              <a:buChar char="p"/>
              <a:defRPr/>
            </a:pPr>
            <a:r>
              <a:rPr lang="x-none" altLang="zh-CN" sz="1200" dirty="0"/>
              <a:t>风险管理系统采用模块化的方式，可以为保险公司提供量身定制的最有效实施方案。各模块的划分以中国偿二代的实施要求为标准，涵盖一支柱量化风险资本计量、二支柱偿付能力风险管理与提升以及三支柱偿付能力信息披露与报告等方面。</a:t>
            </a:r>
            <a:endParaRPr lang="zh-CN" altLang="zh-CN" sz="1200" dirty="0"/>
          </a:p>
          <a:p>
            <a:pPr>
              <a:lnSpc>
                <a:spcPct val="150000"/>
              </a:lnSpc>
              <a:buFont typeface="Wingdings" pitchFamily="2" charset="2"/>
              <a:buChar char="p"/>
              <a:defRPr/>
            </a:pPr>
            <a:r>
              <a:rPr lang="zh-CN" altLang="zh-CN" sz="1200" dirty="0"/>
              <a:t>系统超过</a:t>
            </a:r>
            <a:r>
              <a:rPr lang="en-US" altLang="zh-CN" sz="1200" dirty="0"/>
              <a:t>20</a:t>
            </a:r>
            <a:r>
              <a:rPr lang="zh-CN" altLang="zh-CN" sz="1200" dirty="0"/>
              <a:t>个不同的功能模块通过拼装组合可以支持多种内控和风险管理工作。可以通过系统配置或二次开发的方式定制适用于金融机构自己的功能或报表。基于主流企业级应用架构，可以开放系统内的各功能接口，便于未来金融机构进一步的拓展和开发</a:t>
            </a:r>
            <a:r>
              <a:rPr lang="zh-CN" altLang="zh-CN" sz="1200" dirty="0" smtClean="0"/>
              <a:t>。</a:t>
            </a:r>
            <a:endParaRPr lang="zh-CN" altLang="en-US" sz="1200" dirty="0" smtClean="0">
              <a:latin typeface="黑体" pitchFamily="49" charset="-122"/>
              <a:ea typeface="黑体" pitchFamily="49" charset="-122"/>
            </a:endParaRPr>
          </a:p>
          <a:p>
            <a:pPr>
              <a:spcBef>
                <a:spcPct val="50000"/>
              </a:spcBef>
              <a:defRPr/>
            </a:pPr>
            <a:endParaRPr lang="zh-CN" altLang="en-US" sz="1200" dirty="0" smtClean="0">
              <a:latin typeface="黑体" pitchFamily="49" charset="-122"/>
              <a:ea typeface="黑体" pitchFamily="49" charset="-122"/>
            </a:endParaRPr>
          </a:p>
          <a:p>
            <a:pPr>
              <a:spcBef>
                <a:spcPct val="50000"/>
              </a:spcBef>
              <a:defRPr/>
            </a:pPr>
            <a:endParaRPr lang="zh-CN" altLang="en-US" sz="1200" dirty="0">
              <a:latin typeface="黑体" pitchFamily="49" charset="-122"/>
              <a:ea typeface="黑体" pitchFamily="49" charset="-122"/>
            </a:endParaRPr>
          </a:p>
        </p:txBody>
      </p:sp>
      <p:sp>
        <p:nvSpPr>
          <p:cNvPr id="11" name="Rectangle 4"/>
          <p:cNvSpPr>
            <a:spLocks noChangeArrowheads="1"/>
          </p:cNvSpPr>
          <p:nvPr/>
        </p:nvSpPr>
        <p:spPr bwMode="auto">
          <a:xfrm flipH="1">
            <a:off x="1785918" y="4714884"/>
            <a:ext cx="7143800" cy="1285884"/>
          </a:xfrm>
          <a:prstGeom prst="rect">
            <a:avLst/>
          </a:prstGeom>
          <a:solidFill>
            <a:srgbClr val="99CCFF"/>
          </a:solidFill>
          <a:ln>
            <a:no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anchor="t" anchorCtr="0"/>
          <a:lstStyle/>
          <a:p>
            <a:pPr>
              <a:lnSpc>
                <a:spcPct val="150000"/>
              </a:lnSpc>
              <a:spcBef>
                <a:spcPct val="50000"/>
              </a:spcBef>
              <a:buFont typeface="Wingdings" pitchFamily="2" charset="2"/>
              <a:buChar char="p"/>
              <a:defRPr/>
            </a:pPr>
            <a:r>
              <a:rPr lang="x-none" altLang="zh-CN" sz="1200" dirty="0"/>
              <a:t>吉贝克风险团队在全国有雄厚的技术人员与实施顾问队伍，可以提供业务咨询、系统实施</a:t>
            </a:r>
            <a:r>
              <a:rPr lang="zh-CN" altLang="zh-CN" sz="1200" dirty="0"/>
              <a:t>等</a:t>
            </a:r>
            <a:r>
              <a:rPr lang="x-none" altLang="zh-CN" sz="1200" dirty="0"/>
              <a:t>现场与非现场的专业服务。能够</a:t>
            </a:r>
            <a:r>
              <a:rPr lang="zh-CN" altLang="zh-CN" sz="1200" dirty="0"/>
              <a:t>快速</a:t>
            </a:r>
            <a:r>
              <a:rPr lang="x-none" altLang="zh-CN" sz="1200" dirty="0"/>
              <a:t>响应，及时有效</a:t>
            </a:r>
            <a:r>
              <a:rPr lang="zh-CN" altLang="zh-CN" sz="1200" dirty="0"/>
              <a:t>的推进</a:t>
            </a:r>
            <a:r>
              <a:rPr lang="x-none" altLang="zh-CN" sz="1200" dirty="0"/>
              <a:t>系统</a:t>
            </a:r>
            <a:r>
              <a:rPr lang="zh-CN" altLang="zh-CN" sz="1200" dirty="0"/>
              <a:t>的落地</a:t>
            </a:r>
            <a:r>
              <a:rPr lang="x-none" altLang="zh-CN" sz="1200" dirty="0"/>
              <a:t>，并持续</a:t>
            </a:r>
            <a:r>
              <a:rPr lang="zh-CN" altLang="zh-CN" sz="1200" dirty="0"/>
              <a:t>地支持客户改进系统来满足</a:t>
            </a:r>
            <a:r>
              <a:rPr lang="x-none" altLang="zh-CN" sz="1200" dirty="0"/>
              <a:t>风险管理工作持续</a:t>
            </a:r>
            <a:r>
              <a:rPr lang="zh-CN" altLang="zh-CN" sz="1200" dirty="0"/>
              <a:t>需求</a:t>
            </a:r>
            <a:r>
              <a:rPr lang="x-none" altLang="zh-CN" sz="1200" dirty="0" smtClean="0"/>
              <a:t>。</a:t>
            </a:r>
            <a:endParaRPr lang="zh-CN" altLang="en-US" sz="1200" dirty="0" smtClean="0">
              <a:latin typeface="黑体" pitchFamily="49" charset="-122"/>
              <a:ea typeface="黑体" pitchFamily="49" charset="-122"/>
            </a:endParaRPr>
          </a:p>
          <a:p>
            <a:pPr>
              <a:spcBef>
                <a:spcPct val="50000"/>
              </a:spcBef>
              <a:buFont typeface="Wingdings" pitchFamily="2" charset="2"/>
              <a:buChar char="p"/>
              <a:defRPr/>
            </a:pPr>
            <a:endParaRPr lang="zh-CN" altLang="en-US" sz="1200" dirty="0" smtClean="0">
              <a:latin typeface="黑体" pitchFamily="49" charset="-122"/>
              <a:ea typeface="黑体" pitchFamily="49" charset="-122"/>
            </a:endParaRPr>
          </a:p>
          <a:p>
            <a:pPr>
              <a:spcBef>
                <a:spcPct val="50000"/>
              </a:spcBef>
              <a:defRPr/>
            </a:pPr>
            <a:endParaRPr lang="zh-CN" altLang="en-US" sz="1200" dirty="0" smtClean="0">
              <a:latin typeface="黑体" pitchFamily="49" charset="-122"/>
              <a:ea typeface="黑体" pitchFamily="49" charset="-122"/>
            </a:endParaRPr>
          </a:p>
          <a:p>
            <a:pPr>
              <a:spcBef>
                <a:spcPct val="50000"/>
              </a:spcBef>
              <a:defRPr/>
            </a:pPr>
            <a:endParaRPr lang="zh-CN" altLang="en-US" sz="1200" dirty="0">
              <a:latin typeface="黑体" pitchFamily="49" charset="-122"/>
              <a:ea typeface="黑体" pitchFamily="49" charset="-122"/>
            </a:endParaRPr>
          </a:p>
        </p:txBody>
      </p:sp>
    </p:spTree>
    <p:extLst>
      <p:ext uri="{BB962C8B-B14F-4D97-AF65-F5344CB8AC3E}">
        <p14:creationId xmlns="" xmlns:p14="http://schemas.microsoft.com/office/powerpoint/2010/main" val="9628411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ph type="title"/>
          </p:nvPr>
        </p:nvSpPr>
        <p:spPr>
          <a:xfrm>
            <a:off x="201168" y="274320"/>
            <a:ext cx="8065008" cy="857232"/>
          </a:xfrm>
        </p:spPr>
        <p:txBody>
          <a:bodyPr/>
          <a:lstStyle/>
          <a:p>
            <a:pPr algn="l"/>
            <a:r>
              <a:rPr lang="zh-CN" altLang="en-US" sz="3600" dirty="0" smtClean="0">
                <a:latin typeface="SimHei" charset="-122"/>
                <a:ea typeface="SimHei" charset="-122"/>
                <a:cs typeface="SimHei" charset="-122"/>
                <a:sym typeface="+mn-ea"/>
              </a:rPr>
              <a:t>中国金融</a:t>
            </a:r>
            <a:r>
              <a:rPr lang="en-US" altLang="zh-CN" sz="3600" dirty="0" smtClean="0">
                <a:latin typeface="SimHei" charset="-122"/>
                <a:ea typeface="SimHei" charset="-122"/>
                <a:cs typeface="SimHei" charset="-122"/>
                <a:sym typeface="+mn-ea"/>
              </a:rPr>
              <a:t>BI</a:t>
            </a:r>
            <a:r>
              <a:rPr lang="zh-CN" altLang="en-US" sz="3600" dirty="0" smtClean="0">
                <a:latin typeface="SimHei" charset="-122"/>
                <a:ea typeface="SimHei" charset="-122"/>
                <a:cs typeface="SimHei" charset="-122"/>
                <a:sym typeface="+mn-ea"/>
              </a:rPr>
              <a:t>及大数据应用第一人</a:t>
            </a:r>
            <a:endParaRPr lang="zh-CN" altLang="en-US" sz="3600" dirty="0">
              <a:latin typeface="SimHei" charset="-122"/>
              <a:ea typeface="SimHei" charset="-122"/>
              <a:cs typeface="SimHei" charset="-122"/>
            </a:endParaRPr>
          </a:p>
        </p:txBody>
      </p:sp>
      <p:pic>
        <p:nvPicPr>
          <p:cNvPr id="23" name="Picture 5" descr="slide0042_image019"/>
          <p:cNvPicPr>
            <a:picLocks noChangeAspect="1" noChangeArrowheads="1"/>
          </p:cNvPicPr>
          <p:nvPr/>
        </p:nvPicPr>
        <p:blipFill>
          <a:blip r:embed="rId3" cstate="screen"/>
          <a:srcRect/>
          <a:stretch>
            <a:fillRect/>
          </a:stretch>
        </p:blipFill>
        <p:spPr bwMode="auto">
          <a:xfrm>
            <a:off x="6670187" y="1235115"/>
            <a:ext cx="1944687" cy="2592388"/>
          </a:xfrm>
          <a:prstGeom prst="rect">
            <a:avLst/>
          </a:prstGeom>
          <a:noFill/>
          <a:ln w="38100">
            <a:solidFill>
              <a:schemeClr val="hlink"/>
            </a:solidFill>
            <a:miter lim="800000"/>
            <a:headEnd/>
            <a:tailEnd/>
          </a:ln>
        </p:spPr>
      </p:pic>
      <p:sp>
        <p:nvSpPr>
          <p:cNvPr id="24" name="Rectangle 6"/>
          <p:cNvSpPr>
            <a:spLocks noChangeArrowheads="1"/>
          </p:cNvSpPr>
          <p:nvPr/>
        </p:nvSpPr>
        <p:spPr bwMode="auto">
          <a:xfrm>
            <a:off x="4154170" y="3931784"/>
            <a:ext cx="4957445" cy="515719"/>
          </a:xfrm>
          <a:prstGeom prst="rect">
            <a:avLst/>
          </a:prstGeom>
          <a:noFill/>
          <a:ln w="9525">
            <a:noFill/>
            <a:miter lim="800000"/>
          </a:ln>
        </p:spPr>
        <p:txBody>
          <a:bodyPr wrap="square">
            <a:spAutoFit/>
          </a:bodyPr>
          <a:lstStyle/>
          <a:p>
            <a:pPr algn="r">
              <a:lnSpc>
                <a:spcPts val="1200"/>
              </a:lnSpc>
              <a:spcBef>
                <a:spcPct val="50000"/>
              </a:spcBef>
              <a:buClr>
                <a:srgbClr val="000066"/>
              </a:buClr>
              <a:buFont typeface="Wingdings" panose="05000000000000000000" pitchFamily="2" charset="2"/>
              <a:buNone/>
            </a:pPr>
            <a:r>
              <a:rPr kumimoji="1" lang="en-US" altLang="zh-CN" sz="2000" dirty="0" smtClean="0">
                <a:solidFill>
                  <a:srgbClr val="C00000"/>
                </a:solidFill>
                <a:latin typeface="华文中宋" panose="02010600040101010101" pitchFamily="2" charset="-122"/>
                <a:ea typeface="华文新魏" panose="02010800040101010101" pitchFamily="2" charset="-122"/>
              </a:rPr>
              <a:t>        </a:t>
            </a:r>
            <a:r>
              <a:rPr kumimoji="1" lang="en-US" altLang="zh-CN" b="1" dirty="0" smtClean="0">
                <a:solidFill>
                  <a:prstClr val="black"/>
                </a:solidFill>
                <a:latin typeface="华文中宋" panose="02010600040101010101" pitchFamily="2" charset="-122"/>
                <a:ea typeface="华文新魏" panose="02010800040101010101" pitchFamily="2" charset="-122"/>
              </a:rPr>
              <a:t>“</a:t>
            </a:r>
            <a:r>
              <a:rPr kumimoji="1" lang="zh-CN" altLang="en-US" b="1" dirty="0">
                <a:solidFill>
                  <a:prstClr val="black"/>
                </a:solidFill>
                <a:latin typeface="Calibri"/>
                <a:ea typeface="微软雅黑" panose="020B0503020204020204" charset="-122"/>
              </a:rPr>
              <a:t>产品质量是唯一</a:t>
            </a:r>
            <a:r>
              <a:rPr kumimoji="1" lang="zh-CN" altLang="en-US" b="1" dirty="0" smtClean="0">
                <a:solidFill>
                  <a:prstClr val="black"/>
                </a:solidFill>
                <a:latin typeface="Calibri"/>
                <a:ea typeface="微软雅黑" panose="020B0503020204020204" charset="-122"/>
              </a:rPr>
              <a:t>生命线</a:t>
            </a:r>
            <a:r>
              <a:rPr kumimoji="1" lang="zh-CN" altLang="en-US" sz="1400" b="1" dirty="0" smtClean="0">
                <a:solidFill>
                  <a:prstClr val="black"/>
                </a:solidFill>
                <a:latin typeface="华文中宋" panose="02010600040101010101" pitchFamily="2" charset="-122"/>
                <a:ea typeface="微软雅黑" panose="020B0503020204020204" charset="-122"/>
              </a:rPr>
              <a:t>”</a:t>
            </a:r>
            <a:endParaRPr kumimoji="1" lang="zh-CN" altLang="en-US" sz="1400" b="1" dirty="0">
              <a:solidFill>
                <a:prstClr val="black"/>
              </a:solidFill>
              <a:latin typeface="Calibri"/>
              <a:ea typeface="微软雅黑" panose="020B0503020204020204" charset="-122"/>
            </a:endParaRPr>
          </a:p>
          <a:p>
            <a:pPr algn="r">
              <a:lnSpc>
                <a:spcPts val="1200"/>
              </a:lnSpc>
              <a:spcBef>
                <a:spcPct val="50000"/>
              </a:spcBef>
              <a:buClr>
                <a:srgbClr val="000066"/>
              </a:buClr>
              <a:buFont typeface="Wingdings" panose="05000000000000000000" pitchFamily="2" charset="2"/>
              <a:buNone/>
            </a:pPr>
            <a:r>
              <a:rPr kumimoji="1" lang="en-US" altLang="zh-CN" sz="1400" b="1" dirty="0" smtClean="0">
                <a:solidFill>
                  <a:prstClr val="black"/>
                </a:solidFill>
                <a:latin typeface="华文中宋" panose="02010600040101010101" pitchFamily="2" charset="-122"/>
                <a:ea typeface="微软雅黑" panose="020B0503020204020204" charset="-122"/>
              </a:rPr>
              <a:t>                                  — </a:t>
            </a:r>
            <a:r>
              <a:rPr kumimoji="1" lang="zh-CN" altLang="en-US" sz="1400" b="1" dirty="0" smtClean="0">
                <a:solidFill>
                  <a:prstClr val="black"/>
                </a:solidFill>
                <a:latin typeface="Calibri"/>
                <a:ea typeface="微软雅黑" panose="020B0503020204020204" charset="-122"/>
              </a:rPr>
              <a:t>刘世平</a:t>
            </a:r>
            <a:r>
              <a:rPr kumimoji="1" lang="en-US" altLang="zh-CN" sz="1400" b="1" dirty="0" smtClean="0">
                <a:solidFill>
                  <a:prstClr val="black"/>
                </a:solidFill>
                <a:latin typeface="Calibri"/>
                <a:ea typeface="微软雅黑" panose="020B0503020204020204" charset="-122"/>
              </a:rPr>
              <a:t>(</a:t>
            </a:r>
            <a:r>
              <a:rPr kumimoji="1" lang="zh-CN" altLang="en-US" sz="1400" b="1" dirty="0" smtClean="0">
                <a:solidFill>
                  <a:prstClr val="black"/>
                </a:solidFill>
                <a:latin typeface="Calibri"/>
                <a:ea typeface="微软雅黑" panose="020B0503020204020204" charset="-122"/>
              </a:rPr>
              <a:t>博士</a:t>
            </a:r>
            <a:r>
              <a:rPr kumimoji="1" lang="en-US" altLang="zh-CN" sz="1400" b="1" dirty="0" smtClean="0">
                <a:solidFill>
                  <a:prstClr val="black"/>
                </a:solidFill>
                <a:latin typeface="Calibri"/>
                <a:ea typeface="微软雅黑" panose="020B0503020204020204" charset="-122"/>
              </a:rPr>
              <a:t>) </a:t>
            </a:r>
            <a:r>
              <a:rPr kumimoji="1" lang="en-US" altLang="zh-CN" sz="1400" b="1" dirty="0" smtClean="0">
                <a:solidFill>
                  <a:prstClr val="black"/>
                </a:solidFill>
                <a:latin typeface="华文中宋" panose="02010600040101010101" pitchFamily="2" charset="-122"/>
                <a:ea typeface="微软雅黑" panose="020B0503020204020204" charset="-122"/>
              </a:rPr>
              <a:t>—</a:t>
            </a:r>
            <a:endParaRPr kumimoji="1" lang="zh-CN" altLang="en-US" sz="1400" b="1" dirty="0">
              <a:solidFill>
                <a:prstClr val="black"/>
              </a:solidFill>
              <a:latin typeface="Calibri"/>
              <a:ea typeface="微软雅黑" panose="020B0503020204020204" charset="-122"/>
            </a:endParaRPr>
          </a:p>
        </p:txBody>
      </p:sp>
      <p:sp>
        <p:nvSpPr>
          <p:cNvPr id="4" name="矩形 3"/>
          <p:cNvSpPr/>
          <p:nvPr/>
        </p:nvSpPr>
        <p:spPr>
          <a:xfrm>
            <a:off x="453390" y="2874649"/>
            <a:ext cx="5531774" cy="1523494"/>
          </a:xfrm>
          <a:prstGeom prst="rect">
            <a:avLst/>
          </a:prstGeom>
        </p:spPr>
        <p:txBody>
          <a:bodyPr wrap="square">
            <a:spAutoFit/>
          </a:bodyPr>
          <a:lstStyle/>
          <a:p>
            <a:pPr marL="0" lvl="1">
              <a:buClr>
                <a:srgbClr val="0070C0"/>
              </a:buClr>
              <a:buSzPct val="140000"/>
            </a:pPr>
            <a:r>
              <a:rPr lang="en-US" altLang="zh-CN" b="1" dirty="0">
                <a:solidFill>
                  <a:prstClr val="black"/>
                </a:solidFill>
                <a:latin typeface="微软雅黑" panose="020B0503020204020204" charset="-122"/>
                <a:ea typeface="微软雅黑" panose="020B0503020204020204" charset="-122"/>
                <a:sym typeface="+mn-ea"/>
              </a:rPr>
              <a:t>IBM</a:t>
            </a:r>
            <a:r>
              <a:rPr lang="zh-CN" altLang="en-US" b="1" dirty="0" smtClean="0">
                <a:solidFill>
                  <a:prstClr val="black"/>
                </a:solidFill>
                <a:latin typeface="微软雅黑" panose="020B0503020204020204" charset="-122"/>
                <a:ea typeface="微软雅黑" panose="020B0503020204020204" charset="-122"/>
                <a:sym typeface="+mn-ea"/>
              </a:rPr>
              <a:t>全球金融服务</a:t>
            </a:r>
            <a:r>
              <a:rPr lang="zh-CN" altLang="en-US" b="1" dirty="0">
                <a:solidFill>
                  <a:prstClr val="black"/>
                </a:solidFill>
                <a:latin typeface="微软雅黑" panose="020B0503020204020204" charset="-122"/>
                <a:ea typeface="微软雅黑" panose="020B0503020204020204" charset="-122"/>
                <a:sym typeface="+mn-ea"/>
              </a:rPr>
              <a:t>部门商业智能前首席顾问</a:t>
            </a:r>
          </a:p>
          <a:p>
            <a:pPr marL="285750" lvl="1" indent="-285750">
              <a:buClr>
                <a:srgbClr val="0070C0"/>
              </a:buClr>
              <a:buSzPct val="140000"/>
              <a:buFont typeface="Wingdings" panose="05000000000000000000" pitchFamily="2" charset="2"/>
              <a:buChar char="l"/>
            </a:pPr>
            <a:r>
              <a:rPr lang="zh-CN" altLang="en-US" sz="1500" dirty="0" smtClean="0">
                <a:solidFill>
                  <a:prstClr val="black"/>
                </a:solidFill>
                <a:latin typeface="微软雅黑" panose="020B0503020204020204" charset="-122"/>
                <a:ea typeface="微软雅黑" panose="020B0503020204020204" charset="-122"/>
                <a:sym typeface="+mn-ea"/>
              </a:rPr>
              <a:t>超过</a:t>
            </a:r>
            <a:r>
              <a:rPr lang="en-US" altLang="zh-CN" sz="1500" b="1" dirty="0" smtClean="0">
                <a:solidFill>
                  <a:prstClr val="black"/>
                </a:solidFill>
                <a:latin typeface="微软雅黑" panose="020B0503020204020204" charset="-122"/>
                <a:ea typeface="微软雅黑" panose="020B0503020204020204" charset="-122"/>
                <a:sym typeface="+mn-ea"/>
              </a:rPr>
              <a:t>50</a:t>
            </a:r>
            <a:r>
              <a:rPr lang="zh-CN" altLang="en-US" sz="1500" dirty="0" smtClean="0">
                <a:solidFill>
                  <a:prstClr val="black"/>
                </a:solidFill>
                <a:latin typeface="微软雅黑" panose="020B0503020204020204" charset="-122"/>
                <a:ea typeface="微软雅黑" panose="020B0503020204020204" charset="-122"/>
                <a:sym typeface="+mn-ea"/>
              </a:rPr>
              <a:t>家</a:t>
            </a:r>
            <a:r>
              <a:rPr lang="zh-CN" altLang="en-US" sz="1500" dirty="0">
                <a:solidFill>
                  <a:prstClr val="black"/>
                </a:solidFill>
                <a:latin typeface="微软雅黑" panose="020B0503020204020204" charset="-122"/>
                <a:ea typeface="微软雅黑" panose="020B0503020204020204" charset="-122"/>
                <a:sym typeface="+mn-ea"/>
              </a:rPr>
              <a:t>全球性金融企业的商业智能项目工作</a:t>
            </a:r>
            <a:r>
              <a:rPr lang="zh-CN" altLang="en-US" sz="1500" dirty="0" smtClean="0">
                <a:solidFill>
                  <a:prstClr val="black"/>
                </a:solidFill>
                <a:latin typeface="微软雅黑" panose="020B0503020204020204" charset="-122"/>
                <a:ea typeface="微软雅黑" panose="020B0503020204020204" charset="-122"/>
                <a:sym typeface="+mn-ea"/>
              </a:rPr>
              <a:t>经验</a:t>
            </a:r>
            <a:endParaRPr lang="en-US" altLang="zh-CN" sz="1500" dirty="0" smtClean="0">
              <a:solidFill>
                <a:prstClr val="black"/>
              </a:solidFill>
              <a:latin typeface="微软雅黑" panose="020B0503020204020204" charset="-122"/>
              <a:ea typeface="微软雅黑" panose="020B0503020204020204" charset="-122"/>
              <a:sym typeface="+mn-ea"/>
            </a:endParaRPr>
          </a:p>
          <a:p>
            <a:pPr marL="285750" lvl="1" indent="-285750">
              <a:buClr>
                <a:srgbClr val="0070C0"/>
              </a:buClr>
              <a:buSzPct val="140000"/>
              <a:buFont typeface="Wingdings" panose="05000000000000000000" pitchFamily="2" charset="2"/>
              <a:buChar char="l"/>
            </a:pPr>
            <a:r>
              <a:rPr lang="zh-CN" altLang="en-US" sz="1500" dirty="0" smtClean="0">
                <a:solidFill>
                  <a:prstClr val="black"/>
                </a:solidFill>
                <a:latin typeface="微软雅黑" panose="020B0503020204020204" charset="-122"/>
                <a:ea typeface="微软雅黑" panose="020B0503020204020204" charset="-122"/>
                <a:sym typeface="+mn-ea"/>
              </a:rPr>
              <a:t>金融行业大数据、商业智能、数据挖掘</a:t>
            </a:r>
            <a:r>
              <a:rPr lang="en-US" altLang="zh-CN" sz="1500" b="1" dirty="0" smtClean="0">
                <a:solidFill>
                  <a:prstClr val="black"/>
                </a:solidFill>
                <a:latin typeface="微软雅黑" panose="020B0503020204020204" charset="-122"/>
                <a:ea typeface="微软雅黑" panose="020B0503020204020204" charset="-122"/>
                <a:sym typeface="+mn-ea"/>
              </a:rPr>
              <a:t>6</a:t>
            </a:r>
            <a:r>
              <a:rPr lang="zh-CN" altLang="en-US" sz="1500" dirty="0" smtClean="0">
                <a:solidFill>
                  <a:prstClr val="black"/>
                </a:solidFill>
                <a:latin typeface="微软雅黑" panose="020B0503020204020204" charset="-122"/>
                <a:ea typeface="微软雅黑" panose="020B0503020204020204" charset="-122"/>
                <a:sym typeface="+mn-ea"/>
              </a:rPr>
              <a:t>项</a:t>
            </a:r>
            <a:r>
              <a:rPr lang="zh-CN" altLang="en-US" sz="1500" dirty="0">
                <a:solidFill>
                  <a:prstClr val="black"/>
                </a:solidFill>
                <a:latin typeface="微软雅黑" panose="020B0503020204020204" charset="-122"/>
                <a:ea typeface="微软雅黑" panose="020B0503020204020204" charset="-122"/>
                <a:sym typeface="+mn-ea"/>
              </a:rPr>
              <a:t>职务专利</a:t>
            </a:r>
            <a:endParaRPr lang="en-US" altLang="zh-CN" sz="1500" dirty="0">
              <a:solidFill>
                <a:prstClr val="black"/>
              </a:solidFill>
              <a:latin typeface="微软雅黑" panose="020B0503020204020204" charset="-122"/>
              <a:ea typeface="微软雅黑" panose="020B0503020204020204" charset="-122"/>
              <a:sym typeface="+mn-ea"/>
            </a:endParaRPr>
          </a:p>
          <a:p>
            <a:pPr marL="285750" lvl="1" indent="-285750">
              <a:buClr>
                <a:srgbClr val="0070C0"/>
              </a:buClr>
              <a:buSzPct val="140000"/>
              <a:buFont typeface="Wingdings" panose="05000000000000000000" pitchFamily="2" charset="2"/>
              <a:buChar char="l"/>
            </a:pPr>
            <a:r>
              <a:rPr lang="zh-CN" altLang="en-US" sz="1500" dirty="0" smtClean="0">
                <a:solidFill>
                  <a:prstClr val="black"/>
                </a:solidFill>
                <a:latin typeface="微软雅黑" panose="020B0503020204020204" charset="-122"/>
                <a:ea typeface="微软雅黑" panose="020B0503020204020204" charset="-122"/>
              </a:rPr>
              <a:t>就金融大</a:t>
            </a:r>
            <a:r>
              <a:rPr lang="zh-CN" altLang="en-US" sz="1500" dirty="0">
                <a:solidFill>
                  <a:prstClr val="black"/>
                </a:solidFill>
                <a:latin typeface="微软雅黑" panose="020B0503020204020204" charset="-122"/>
                <a:ea typeface="微软雅黑" panose="020B0503020204020204" charset="-122"/>
              </a:rPr>
              <a:t>数据</a:t>
            </a:r>
            <a:r>
              <a:rPr lang="zh-CN" altLang="en-US" sz="1500" dirty="0" smtClean="0">
                <a:solidFill>
                  <a:prstClr val="black"/>
                </a:solidFill>
                <a:latin typeface="微软雅黑" panose="020B0503020204020204" charset="-122"/>
                <a:ea typeface="微软雅黑" panose="020B0503020204020204" charset="-122"/>
              </a:rPr>
              <a:t>、</a:t>
            </a:r>
            <a:r>
              <a:rPr lang="zh-CN" altLang="en-US" sz="1500" dirty="0">
                <a:solidFill>
                  <a:prstClr val="black"/>
                </a:solidFill>
                <a:latin typeface="微软雅黑" panose="020B0503020204020204" charset="-122"/>
                <a:ea typeface="微软雅黑" panose="020B0503020204020204" charset="-122"/>
              </a:rPr>
              <a:t>风险监管</a:t>
            </a:r>
            <a:r>
              <a:rPr lang="zh-CN" altLang="en-US" sz="1500" dirty="0" smtClean="0">
                <a:solidFill>
                  <a:prstClr val="black"/>
                </a:solidFill>
                <a:latin typeface="微软雅黑" panose="020B0503020204020204" charset="-122"/>
                <a:ea typeface="微软雅黑" panose="020B0503020204020204" charset="-122"/>
              </a:rPr>
              <a:t>，</a:t>
            </a:r>
            <a:r>
              <a:rPr lang="zh-CN" altLang="en-US" sz="1500" dirty="0">
                <a:solidFill>
                  <a:prstClr val="black"/>
                </a:solidFill>
                <a:latin typeface="微软雅黑" panose="020B0503020204020204" charset="-122"/>
                <a:ea typeface="微软雅黑" panose="020B0503020204020204" charset="-122"/>
              </a:rPr>
              <a:t>多次为</a:t>
            </a:r>
            <a:r>
              <a:rPr lang="zh-CN" altLang="en-US" sz="1500" dirty="0" smtClean="0">
                <a:solidFill>
                  <a:prstClr val="black"/>
                </a:solidFill>
                <a:latin typeface="微软雅黑" panose="020B0503020204020204" charset="-122"/>
                <a:ea typeface="微软雅黑" panose="020B0503020204020204" charset="-122"/>
              </a:rPr>
              <a:t>欧洲</a:t>
            </a:r>
            <a:r>
              <a:rPr lang="en-US" altLang="zh-CN" sz="1500" b="1" dirty="0">
                <a:solidFill>
                  <a:prstClr val="black"/>
                </a:solidFill>
                <a:latin typeface="微软雅黑" panose="020B0503020204020204" charset="-122"/>
                <a:ea typeface="微软雅黑" panose="020B0503020204020204" charset="-122"/>
              </a:rPr>
              <a:t>5</a:t>
            </a:r>
            <a:r>
              <a:rPr lang="zh-CN" altLang="en-US" sz="1500" dirty="0" smtClean="0">
                <a:solidFill>
                  <a:prstClr val="black"/>
                </a:solidFill>
                <a:latin typeface="微软雅黑" panose="020B0503020204020204" charset="-122"/>
                <a:ea typeface="微软雅黑" panose="020B0503020204020204" charset="-122"/>
              </a:rPr>
              <a:t>国央行</a:t>
            </a:r>
            <a:r>
              <a:rPr lang="zh-CN" altLang="en-US" sz="1500" dirty="0">
                <a:solidFill>
                  <a:prstClr val="black"/>
                </a:solidFill>
                <a:latin typeface="微软雅黑" panose="020B0503020204020204" charset="-122"/>
                <a:ea typeface="微软雅黑" panose="020B0503020204020204" charset="-122"/>
              </a:rPr>
              <a:t>长培训</a:t>
            </a:r>
            <a:r>
              <a:rPr lang="zh-CN" altLang="en-US" sz="1500" dirty="0" smtClean="0">
                <a:solidFill>
                  <a:prstClr val="black"/>
                </a:solidFill>
                <a:latin typeface="微软雅黑" panose="020B0503020204020204" charset="-122"/>
                <a:ea typeface="微软雅黑" panose="020B0503020204020204" charset="-122"/>
              </a:rPr>
              <a:t>授课</a:t>
            </a:r>
            <a:endParaRPr lang="en-US" altLang="zh-CN" sz="1500" dirty="0" smtClean="0">
              <a:solidFill>
                <a:prstClr val="black"/>
              </a:solidFill>
              <a:latin typeface="微软雅黑" panose="020B0503020204020204" charset="-122"/>
              <a:ea typeface="微软雅黑" panose="020B0503020204020204" charset="-122"/>
            </a:endParaRPr>
          </a:p>
          <a:p>
            <a:pPr marL="285750" lvl="1" indent="-285750">
              <a:buClr>
                <a:srgbClr val="0070C0"/>
              </a:buClr>
              <a:buSzPct val="140000"/>
              <a:buFont typeface="Wingdings" panose="05000000000000000000" pitchFamily="2" charset="2"/>
              <a:buChar char="l"/>
            </a:pPr>
            <a:r>
              <a:rPr lang="zh-CN" altLang="en-US" sz="1500" dirty="0" smtClean="0">
                <a:solidFill>
                  <a:prstClr val="black"/>
                </a:solidFill>
                <a:latin typeface="微软雅黑" panose="020B0503020204020204" charset="-122"/>
                <a:ea typeface="微软雅黑" panose="020B0503020204020204" charset="-122"/>
                <a:sym typeface="+mn-ea"/>
              </a:rPr>
              <a:t>在</a:t>
            </a:r>
            <a:r>
              <a:rPr lang="zh-CN" altLang="en-US" sz="1500" dirty="0">
                <a:solidFill>
                  <a:prstClr val="black"/>
                </a:solidFill>
                <a:latin typeface="微软雅黑" panose="020B0503020204020204" charset="-122"/>
                <a:ea typeface="微软雅黑" panose="020B0503020204020204" charset="-122"/>
                <a:sym typeface="+mn-ea"/>
              </a:rPr>
              <a:t>美国学习、</a:t>
            </a:r>
            <a:r>
              <a:rPr lang="zh-CN" altLang="en-US" sz="1500" dirty="0" smtClean="0">
                <a:solidFill>
                  <a:prstClr val="black"/>
                </a:solidFill>
                <a:latin typeface="微软雅黑" panose="020B0503020204020204" charset="-122"/>
                <a:ea typeface="微软雅黑" panose="020B0503020204020204" charset="-122"/>
                <a:sym typeface="+mn-ea"/>
              </a:rPr>
              <a:t>工作</a:t>
            </a:r>
            <a:r>
              <a:rPr lang="en-US" altLang="zh-CN" sz="1500" dirty="0" smtClean="0">
                <a:solidFill>
                  <a:prstClr val="black"/>
                </a:solidFill>
                <a:latin typeface="微软雅黑" panose="020B0503020204020204" charset="-122"/>
                <a:ea typeface="微软雅黑" panose="020B0503020204020204" charset="-122"/>
                <a:sym typeface="+mn-ea"/>
              </a:rPr>
              <a:t>17</a:t>
            </a:r>
            <a:r>
              <a:rPr lang="zh-CN" altLang="en-US" sz="1500" dirty="0" smtClean="0">
                <a:solidFill>
                  <a:prstClr val="black"/>
                </a:solidFill>
                <a:latin typeface="微软雅黑" panose="020B0503020204020204" charset="-122"/>
                <a:ea typeface="微软雅黑" panose="020B0503020204020204" charset="-122"/>
                <a:sym typeface="+mn-ea"/>
              </a:rPr>
              <a:t>年</a:t>
            </a:r>
            <a:r>
              <a:rPr lang="zh-CN" altLang="en-US" sz="1500" dirty="0">
                <a:solidFill>
                  <a:prstClr val="black"/>
                </a:solidFill>
                <a:latin typeface="微软雅黑" panose="020B0503020204020204" charset="-122"/>
                <a:ea typeface="微软雅黑" panose="020B0503020204020204" charset="-122"/>
                <a:sym typeface="+mn-ea"/>
              </a:rPr>
              <a:t>，发表学术</a:t>
            </a:r>
            <a:r>
              <a:rPr lang="zh-CN" altLang="en-US" sz="1500" dirty="0" smtClean="0">
                <a:solidFill>
                  <a:prstClr val="black"/>
                </a:solidFill>
                <a:latin typeface="微软雅黑" panose="020B0503020204020204" charset="-122"/>
                <a:ea typeface="微软雅黑" panose="020B0503020204020204" charset="-122"/>
                <a:sym typeface="+mn-ea"/>
              </a:rPr>
              <a:t>论文</a:t>
            </a:r>
            <a:r>
              <a:rPr lang="en-US" altLang="zh-CN" sz="1500" b="1" dirty="0" smtClean="0">
                <a:solidFill>
                  <a:prstClr val="black"/>
                </a:solidFill>
                <a:latin typeface="微软雅黑" panose="020B0503020204020204" charset="-122"/>
                <a:ea typeface="微软雅黑" panose="020B0503020204020204" charset="-122"/>
                <a:sym typeface="+mn-ea"/>
              </a:rPr>
              <a:t>30</a:t>
            </a:r>
            <a:r>
              <a:rPr lang="zh-CN" altLang="en-US" sz="1500" dirty="0" smtClean="0">
                <a:solidFill>
                  <a:prstClr val="black"/>
                </a:solidFill>
                <a:latin typeface="微软雅黑" panose="020B0503020204020204" charset="-122"/>
                <a:ea typeface="微软雅黑" panose="020B0503020204020204" charset="-122"/>
                <a:sym typeface="+mn-ea"/>
              </a:rPr>
              <a:t>余篇</a:t>
            </a:r>
            <a:endParaRPr lang="en-US" altLang="zh-CN" sz="1500" dirty="0" smtClean="0">
              <a:solidFill>
                <a:prstClr val="black"/>
              </a:solidFill>
              <a:latin typeface="微软雅黑" panose="020B0503020204020204" charset="-122"/>
              <a:ea typeface="微软雅黑" panose="020B0503020204020204" charset="-122"/>
              <a:sym typeface="+mn-ea"/>
            </a:endParaRPr>
          </a:p>
          <a:p>
            <a:pPr marL="285750" lvl="1" indent="-285750">
              <a:buClr>
                <a:srgbClr val="0070C0"/>
              </a:buClr>
              <a:buSzPct val="140000"/>
              <a:buFont typeface="Wingdings" panose="05000000000000000000" pitchFamily="2" charset="2"/>
              <a:buChar char="l"/>
            </a:pPr>
            <a:r>
              <a:rPr lang="zh-CN" altLang="en-US" sz="1500" dirty="0">
                <a:solidFill>
                  <a:prstClr val="black"/>
                </a:solidFill>
                <a:latin typeface="微软雅黑" panose="020B0503020204020204" charset="-122"/>
                <a:ea typeface="微软雅黑" panose="020B0503020204020204" charset="-122"/>
                <a:sym typeface="+mn-ea"/>
              </a:rPr>
              <a:t>IBM公司成就奖、明星工作奖、杰出咨询奖、发明</a:t>
            </a:r>
            <a:r>
              <a:rPr lang="zh-CN" altLang="en-US" sz="1500" dirty="0" smtClean="0">
                <a:solidFill>
                  <a:prstClr val="black"/>
                </a:solidFill>
                <a:latin typeface="微软雅黑" panose="020B0503020204020204" charset="-122"/>
                <a:ea typeface="微软雅黑" panose="020B0503020204020204" charset="-122"/>
                <a:sym typeface="+mn-ea"/>
              </a:rPr>
              <a:t>大奖</a:t>
            </a:r>
            <a:endParaRPr lang="en-US" altLang="zh-CN" sz="1500" dirty="0" smtClean="0">
              <a:solidFill>
                <a:prstClr val="black"/>
              </a:solidFill>
              <a:latin typeface="微软雅黑" panose="020B0503020204020204" charset="-122"/>
              <a:ea typeface="微软雅黑" panose="020B0503020204020204" charset="-122"/>
              <a:sym typeface="+mn-ea"/>
            </a:endParaRPr>
          </a:p>
        </p:txBody>
      </p:sp>
      <p:sp>
        <p:nvSpPr>
          <p:cNvPr id="5" name="矩形 4"/>
          <p:cNvSpPr/>
          <p:nvPr/>
        </p:nvSpPr>
        <p:spPr>
          <a:xfrm>
            <a:off x="453390" y="952590"/>
            <a:ext cx="4572000" cy="1969770"/>
          </a:xfrm>
          <a:prstGeom prst="rect">
            <a:avLst/>
          </a:prstGeom>
        </p:spPr>
        <p:txBody>
          <a:bodyPr>
            <a:spAutoFit/>
          </a:bodyPr>
          <a:lstStyle/>
          <a:p>
            <a:pPr marL="0" lvl="1">
              <a:buClr>
                <a:srgbClr val="0070C0"/>
              </a:buClr>
              <a:buSzPct val="140000"/>
            </a:pPr>
            <a:r>
              <a:rPr lang="zh-CN" altLang="en-US" b="1" dirty="0">
                <a:solidFill>
                  <a:prstClr val="black"/>
                </a:solidFill>
                <a:latin typeface="微软雅黑" panose="020B0503020204020204" charset="-122"/>
                <a:ea typeface="微软雅黑" panose="020B0503020204020204" charset="-122"/>
                <a:sym typeface="+mn-ea"/>
              </a:rPr>
              <a:t>吉贝克公司创始人、董事长</a:t>
            </a:r>
          </a:p>
          <a:p>
            <a:pPr marL="0" lvl="1">
              <a:buClr>
                <a:srgbClr val="0070C0"/>
              </a:buClr>
              <a:buSzPct val="140000"/>
            </a:pPr>
            <a:endParaRPr lang="en-US" altLang="zh-CN" sz="1300" dirty="0" smtClean="0">
              <a:solidFill>
                <a:prstClr val="black"/>
              </a:solidFill>
              <a:latin typeface="微软雅黑" panose="020B0503020204020204" charset="-122"/>
              <a:ea typeface="微软雅黑" panose="020B0503020204020204" charset="-122"/>
              <a:sym typeface="+mn-ea"/>
            </a:endParaRPr>
          </a:p>
          <a:p>
            <a:pPr marL="285750" lvl="1" indent="-285750">
              <a:buClr>
                <a:srgbClr val="0070C0"/>
              </a:buClr>
              <a:buSzPct val="140000"/>
              <a:buFont typeface="Wingdings" panose="05000000000000000000" pitchFamily="2" charset="2"/>
              <a:buChar char="l"/>
            </a:pPr>
            <a:r>
              <a:rPr lang="zh-CN" altLang="en-US" sz="1500" dirty="0" smtClean="0">
                <a:solidFill>
                  <a:prstClr val="black"/>
                </a:solidFill>
                <a:latin typeface="微软雅黑" panose="020B0503020204020204" charset="-122"/>
                <a:ea typeface="微软雅黑" panose="020B0503020204020204" charset="-122"/>
                <a:sym typeface="+mn-ea"/>
              </a:rPr>
              <a:t>中科院大学                               教授</a:t>
            </a:r>
            <a:r>
              <a:rPr lang="zh-CN" altLang="en-US" sz="1500" dirty="0">
                <a:solidFill>
                  <a:prstClr val="black"/>
                </a:solidFill>
                <a:latin typeface="微软雅黑" panose="020B0503020204020204" charset="-122"/>
                <a:ea typeface="微软雅黑" panose="020B0503020204020204" charset="-122"/>
                <a:sym typeface="+mn-ea"/>
              </a:rPr>
              <a:t>、</a:t>
            </a:r>
            <a:r>
              <a:rPr lang="zh-CN" altLang="en-US" sz="1500" dirty="0" smtClean="0">
                <a:solidFill>
                  <a:prstClr val="black"/>
                </a:solidFill>
                <a:latin typeface="微软雅黑" panose="020B0503020204020204" charset="-122"/>
                <a:ea typeface="微软雅黑" panose="020B0503020204020204" charset="-122"/>
                <a:sym typeface="+mn-ea"/>
              </a:rPr>
              <a:t>博士导师</a:t>
            </a:r>
            <a:endParaRPr lang="en-US" altLang="zh-CN" sz="1500" dirty="0">
              <a:solidFill>
                <a:prstClr val="black"/>
              </a:solidFill>
              <a:latin typeface="微软雅黑" panose="020B0503020204020204" charset="-122"/>
              <a:ea typeface="微软雅黑" panose="020B0503020204020204" charset="-122"/>
              <a:sym typeface="+mn-ea"/>
            </a:endParaRPr>
          </a:p>
          <a:p>
            <a:pPr marL="285750" lvl="1" indent="-285750">
              <a:buClr>
                <a:srgbClr val="0070C0"/>
              </a:buClr>
              <a:buSzPct val="140000"/>
              <a:buFont typeface="Wingdings" panose="05000000000000000000" pitchFamily="2" charset="2"/>
              <a:buChar char="l"/>
            </a:pPr>
            <a:r>
              <a:rPr lang="zh-CN" altLang="en-US" sz="1500" dirty="0">
                <a:solidFill>
                  <a:prstClr val="black"/>
                </a:solidFill>
                <a:latin typeface="微软雅黑" panose="020B0503020204020204" charset="-122"/>
                <a:ea typeface="微软雅黑" panose="020B0503020204020204" charset="-122"/>
                <a:sym typeface="+mn-ea"/>
              </a:rPr>
              <a:t>中科院大学金融科技研究中心  </a:t>
            </a:r>
            <a:r>
              <a:rPr lang="zh-CN" altLang="en-US" sz="1500" dirty="0" smtClean="0">
                <a:solidFill>
                  <a:prstClr val="black"/>
                </a:solidFill>
                <a:latin typeface="微软雅黑" panose="020B0503020204020204" charset="-122"/>
                <a:ea typeface="微软雅黑" panose="020B0503020204020204" charset="-122"/>
                <a:sym typeface="+mn-ea"/>
              </a:rPr>
              <a:t>  主任</a:t>
            </a:r>
            <a:endParaRPr lang="en-US" altLang="zh-CN" sz="1500" dirty="0" smtClean="0">
              <a:solidFill>
                <a:prstClr val="black"/>
              </a:solidFill>
              <a:latin typeface="微软雅黑" panose="020B0503020204020204" charset="-122"/>
              <a:ea typeface="微软雅黑" panose="020B0503020204020204" charset="-122"/>
              <a:sym typeface="+mn-ea"/>
            </a:endParaRPr>
          </a:p>
          <a:p>
            <a:pPr marL="285750" lvl="1" indent="-285750">
              <a:buClr>
                <a:srgbClr val="0070C0"/>
              </a:buClr>
              <a:buSzPct val="140000"/>
              <a:buFont typeface="Wingdings" panose="05000000000000000000" pitchFamily="2" charset="2"/>
              <a:buChar char="l"/>
            </a:pPr>
            <a:r>
              <a:rPr lang="zh-CN" altLang="en-US" sz="1500" dirty="0">
                <a:solidFill>
                  <a:prstClr val="black"/>
                </a:solidFill>
                <a:latin typeface="微软雅黑" panose="020B0503020204020204" charset="-122"/>
                <a:ea typeface="微软雅黑" panose="020B0503020204020204" charset="-122"/>
              </a:rPr>
              <a:t>中组部“千人计划</a:t>
            </a:r>
            <a:r>
              <a:rPr lang="zh-CN" altLang="en-US" sz="1500" dirty="0" smtClean="0">
                <a:solidFill>
                  <a:prstClr val="black"/>
                </a:solidFill>
                <a:latin typeface="微软雅黑" panose="020B0503020204020204" charset="-122"/>
                <a:ea typeface="微软雅黑" panose="020B0503020204020204" charset="-122"/>
              </a:rPr>
              <a:t>”                 入选</a:t>
            </a:r>
            <a:r>
              <a:rPr lang="zh-CN" altLang="en-US" sz="1500" dirty="0">
                <a:solidFill>
                  <a:prstClr val="black"/>
                </a:solidFill>
                <a:latin typeface="微软雅黑" panose="020B0503020204020204" charset="-122"/>
                <a:ea typeface="微软雅黑" panose="020B0503020204020204" charset="-122"/>
              </a:rPr>
              <a:t>人</a:t>
            </a:r>
            <a:endParaRPr lang="en-US" altLang="zh-CN" sz="1500" dirty="0">
              <a:solidFill>
                <a:prstClr val="black"/>
              </a:solidFill>
              <a:latin typeface="微软雅黑" panose="020B0503020204020204" charset="-122"/>
              <a:ea typeface="微软雅黑" panose="020B0503020204020204" charset="-122"/>
              <a:sym typeface="+mn-ea"/>
            </a:endParaRPr>
          </a:p>
          <a:p>
            <a:pPr marL="285750" lvl="1" indent="-285750">
              <a:buClr>
                <a:srgbClr val="0070C0"/>
              </a:buClr>
              <a:buSzPct val="140000"/>
              <a:buFont typeface="Wingdings" panose="05000000000000000000" pitchFamily="2" charset="2"/>
              <a:buChar char="l"/>
            </a:pPr>
            <a:r>
              <a:rPr lang="en-US" altLang="zh-CN" sz="1500" dirty="0">
                <a:solidFill>
                  <a:prstClr val="black"/>
                </a:solidFill>
                <a:latin typeface="微软雅黑" panose="020B0503020204020204" charset="-122"/>
                <a:ea typeface="微软雅黑" panose="020B0503020204020204" charset="-122"/>
                <a:sym typeface="+mn-ea"/>
              </a:rPr>
              <a:t>XBRL</a:t>
            </a:r>
            <a:r>
              <a:rPr lang="zh-CN" altLang="en-US" sz="1500" dirty="0">
                <a:solidFill>
                  <a:prstClr val="black"/>
                </a:solidFill>
                <a:latin typeface="微软雅黑" panose="020B0503020204020204" charset="-122"/>
                <a:ea typeface="微软雅黑" panose="020B0503020204020204" charset="-122"/>
                <a:sym typeface="+mn-ea"/>
              </a:rPr>
              <a:t>中国执行委员会 </a:t>
            </a:r>
            <a:r>
              <a:rPr lang="zh-CN" altLang="en-US" sz="1500" dirty="0" smtClean="0">
                <a:solidFill>
                  <a:prstClr val="black"/>
                </a:solidFill>
                <a:latin typeface="微软雅黑" panose="020B0503020204020204" charset="-122"/>
                <a:ea typeface="微软雅黑" panose="020B0503020204020204" charset="-122"/>
                <a:sym typeface="+mn-ea"/>
              </a:rPr>
              <a:t>               副</a:t>
            </a:r>
            <a:r>
              <a:rPr lang="zh-CN" altLang="en-US" sz="1500" dirty="0">
                <a:solidFill>
                  <a:prstClr val="black"/>
                </a:solidFill>
                <a:latin typeface="微软雅黑" panose="020B0503020204020204" charset="-122"/>
                <a:ea typeface="微软雅黑" panose="020B0503020204020204" charset="-122"/>
                <a:sym typeface="+mn-ea"/>
              </a:rPr>
              <a:t>主席</a:t>
            </a:r>
            <a:endParaRPr lang="en-US" altLang="zh-CN" sz="1500" dirty="0">
              <a:solidFill>
                <a:prstClr val="black"/>
              </a:solidFill>
              <a:latin typeface="微软雅黑" panose="020B0503020204020204" charset="-122"/>
              <a:ea typeface="微软雅黑" panose="020B0503020204020204" charset="-122"/>
              <a:sym typeface="+mn-ea"/>
            </a:endParaRPr>
          </a:p>
          <a:p>
            <a:pPr marL="285750" lvl="1" indent="-285750">
              <a:buClr>
                <a:srgbClr val="0070C0"/>
              </a:buClr>
              <a:buSzPct val="140000"/>
              <a:buFont typeface="Wingdings" panose="05000000000000000000" pitchFamily="2" charset="2"/>
              <a:buChar char="l"/>
            </a:pPr>
            <a:r>
              <a:rPr lang="zh-CN" altLang="en-US" sz="1500" dirty="0">
                <a:solidFill>
                  <a:prstClr val="black"/>
                </a:solidFill>
                <a:latin typeface="微软雅黑" panose="020B0503020204020204" charset="-122"/>
                <a:ea typeface="微软雅黑" panose="020B0503020204020204" charset="-122"/>
                <a:sym typeface="+mn-ea"/>
              </a:rPr>
              <a:t>中国会计信息化委员会  </a:t>
            </a:r>
            <a:r>
              <a:rPr lang="zh-CN" altLang="en-US" sz="1500" dirty="0" smtClean="0">
                <a:solidFill>
                  <a:prstClr val="black"/>
                </a:solidFill>
                <a:latin typeface="微软雅黑" panose="020B0503020204020204" charset="-122"/>
                <a:ea typeface="微软雅黑" panose="020B0503020204020204" charset="-122"/>
                <a:sym typeface="+mn-ea"/>
              </a:rPr>
              <a:t>            委员</a:t>
            </a:r>
            <a:endParaRPr lang="en-US" altLang="zh-CN" sz="1500" dirty="0">
              <a:solidFill>
                <a:prstClr val="black"/>
              </a:solidFill>
              <a:latin typeface="微软雅黑" panose="020B0503020204020204" charset="-122"/>
              <a:ea typeface="微软雅黑" panose="020B0503020204020204" charset="-122"/>
              <a:sym typeface="+mn-ea"/>
            </a:endParaRPr>
          </a:p>
          <a:p>
            <a:pPr marL="285750" lvl="1" indent="-285750">
              <a:buClr>
                <a:srgbClr val="0070C0"/>
              </a:buClr>
              <a:buSzPct val="140000"/>
              <a:buFont typeface="Wingdings" panose="05000000000000000000" pitchFamily="2" charset="2"/>
              <a:buChar char="l"/>
            </a:pPr>
            <a:r>
              <a:rPr lang="zh-CN" altLang="en-US" sz="1500" dirty="0">
                <a:solidFill>
                  <a:prstClr val="black"/>
                </a:solidFill>
                <a:latin typeface="微软雅黑" panose="020B0503020204020204" charset="-122"/>
                <a:ea typeface="微软雅黑" panose="020B0503020204020204" charset="-122"/>
                <a:sym typeface="+mn-ea"/>
              </a:rPr>
              <a:t>九项</a:t>
            </a:r>
            <a:r>
              <a:rPr lang="zh-CN" altLang="en-US" sz="1500" dirty="0" smtClean="0">
                <a:solidFill>
                  <a:prstClr val="black"/>
                </a:solidFill>
                <a:latin typeface="微软雅黑" panose="020B0503020204020204" charset="-122"/>
                <a:ea typeface="微软雅黑" panose="020B0503020204020204" charset="-122"/>
                <a:sym typeface="+mn-ea"/>
              </a:rPr>
              <a:t>国家金融科技标准              牵头制定者</a:t>
            </a:r>
            <a:endParaRPr lang="en-US" altLang="zh-CN" sz="1500" dirty="0">
              <a:solidFill>
                <a:prstClr val="black"/>
              </a:solidFill>
              <a:latin typeface="微软雅黑" panose="020B0503020204020204" charset="-122"/>
              <a:ea typeface="微软雅黑" panose="020B0503020204020204" charset="-122"/>
              <a:sym typeface="+mn-ea"/>
            </a:endParaRPr>
          </a:p>
        </p:txBody>
      </p:sp>
      <p:grpSp>
        <p:nvGrpSpPr>
          <p:cNvPr id="6" name="组合 5"/>
          <p:cNvGrpSpPr/>
          <p:nvPr/>
        </p:nvGrpSpPr>
        <p:grpSpPr>
          <a:xfrm>
            <a:off x="-1905" y="4486979"/>
            <a:ext cx="9113520" cy="2160591"/>
            <a:chOff x="-1905" y="4285811"/>
            <a:chExt cx="9113520" cy="2160591"/>
          </a:xfrm>
        </p:grpSpPr>
        <p:sp>
          <p:nvSpPr>
            <p:cNvPr id="25" name="矩形 24"/>
            <p:cNvSpPr/>
            <p:nvPr/>
          </p:nvSpPr>
          <p:spPr>
            <a:xfrm>
              <a:off x="4817937" y="4461774"/>
              <a:ext cx="4293678" cy="1643527"/>
            </a:xfrm>
            <a:prstGeom prst="rect">
              <a:avLst/>
            </a:prstGeom>
          </p:spPr>
          <p:txBody>
            <a:bodyPr wrap="square">
              <a:spAutoFit/>
            </a:bodyPr>
            <a:lstStyle/>
            <a:p>
              <a:pPr marL="742950" lvl="1" indent="-285750">
                <a:lnSpc>
                  <a:spcPct val="120000"/>
                </a:lnSpc>
                <a:buFont typeface="Arial" panose="020B0604020202020204" pitchFamily="34" charset="0"/>
                <a:buChar char="•"/>
              </a:pPr>
              <a:r>
                <a:rPr lang="zh-CN" altLang="zh-CN" sz="1400" dirty="0">
                  <a:solidFill>
                    <a:prstClr val="black"/>
                  </a:solidFill>
                  <a:latin typeface="微软雅黑" panose="020B0503020204020204" charset="-122"/>
                  <a:ea typeface="微软雅黑" panose="020B0503020204020204" charset="-122"/>
                  <a:sym typeface="+mn-ea"/>
                </a:rPr>
                <a:t>国家药监总局南方医药</a:t>
              </a:r>
              <a:r>
                <a:rPr lang="zh-CN" altLang="zh-CN" sz="1400" dirty="0" smtClean="0">
                  <a:solidFill>
                    <a:prstClr val="black"/>
                  </a:solidFill>
                  <a:latin typeface="微软雅黑" panose="020B0503020204020204" charset="-122"/>
                  <a:ea typeface="微软雅黑" panose="020B0503020204020204" charset="-122"/>
                  <a:sym typeface="+mn-ea"/>
                </a:rPr>
                <a:t>研究所</a:t>
              </a:r>
              <a:r>
                <a:rPr lang="en-US" altLang="zh-CN" sz="1400" dirty="0" smtClean="0">
                  <a:solidFill>
                    <a:prstClr val="black"/>
                  </a:solidFill>
                  <a:latin typeface="微软雅黑" panose="020B0503020204020204" charset="-122"/>
                  <a:ea typeface="微软雅黑" panose="020B0503020204020204" charset="-122"/>
                  <a:sym typeface="+mn-ea"/>
                </a:rPr>
                <a:t>     </a:t>
              </a:r>
              <a:r>
                <a:rPr lang="zh-CN" altLang="zh-CN" sz="1400" dirty="0" smtClean="0">
                  <a:solidFill>
                    <a:prstClr val="black"/>
                  </a:solidFill>
                  <a:latin typeface="微软雅黑" panose="020B0503020204020204" charset="-122"/>
                  <a:ea typeface="微软雅黑" panose="020B0503020204020204" charset="-122"/>
                  <a:sym typeface="+mn-ea"/>
                </a:rPr>
                <a:t>技术顾问</a:t>
              </a:r>
              <a:endParaRPr lang="en-US" altLang="zh-CN" sz="1400" dirty="0">
                <a:solidFill>
                  <a:prstClr val="black"/>
                </a:solidFill>
                <a:latin typeface="微软雅黑" panose="020B0503020204020204" charset="-122"/>
                <a:ea typeface="微软雅黑" panose="020B0503020204020204" charset="-122"/>
              </a:endParaRPr>
            </a:p>
            <a:p>
              <a:pPr marL="742950" lvl="1" indent="-285750">
                <a:lnSpc>
                  <a:spcPct val="120000"/>
                </a:lnSpc>
                <a:buFont typeface="Arial" panose="020B0604020202020204" pitchFamily="34" charset="0"/>
                <a:buChar char="•"/>
              </a:pPr>
              <a:r>
                <a:rPr lang="zh-CN" altLang="zh-CN" sz="1400" dirty="0" smtClean="0">
                  <a:solidFill>
                    <a:prstClr val="black"/>
                  </a:solidFill>
                  <a:latin typeface="微软雅黑" panose="020B0503020204020204" charset="-122"/>
                  <a:ea typeface="微软雅黑" panose="020B0503020204020204" charset="-122"/>
                  <a:sym typeface="+mn-ea"/>
                </a:rPr>
                <a:t>成都市人民政府科技顾问团</a:t>
              </a:r>
              <a:r>
                <a:rPr lang="en-US" altLang="zh-CN" sz="1400" dirty="0" smtClean="0">
                  <a:solidFill>
                    <a:prstClr val="black"/>
                  </a:solidFill>
                  <a:latin typeface="微软雅黑" panose="020B0503020204020204" charset="-122"/>
                  <a:ea typeface="微软雅黑" panose="020B0503020204020204" charset="-122"/>
                  <a:sym typeface="+mn-ea"/>
                </a:rPr>
                <a:t>               </a:t>
              </a:r>
              <a:r>
                <a:rPr lang="zh-CN" altLang="zh-CN" sz="1400" dirty="0" smtClean="0">
                  <a:solidFill>
                    <a:prstClr val="black"/>
                  </a:solidFill>
                  <a:latin typeface="微软雅黑" panose="020B0503020204020204" charset="-122"/>
                  <a:ea typeface="微软雅黑" panose="020B0503020204020204" charset="-122"/>
                  <a:sym typeface="+mn-ea"/>
                </a:rPr>
                <a:t>顾问</a:t>
              </a:r>
              <a:endParaRPr lang="en-US" altLang="zh-CN" sz="1400" dirty="0">
                <a:solidFill>
                  <a:prstClr val="black"/>
                </a:solidFill>
                <a:latin typeface="微软雅黑" panose="020B0503020204020204" charset="-122"/>
                <a:ea typeface="微软雅黑" panose="020B0503020204020204" charset="-122"/>
              </a:endParaRPr>
            </a:p>
            <a:p>
              <a:pPr marL="742950" lvl="1" indent="-285750">
                <a:lnSpc>
                  <a:spcPct val="120000"/>
                </a:lnSpc>
                <a:buFont typeface="Arial" panose="020B0604020202020204" pitchFamily="34" charset="0"/>
                <a:buChar char="•"/>
              </a:pPr>
              <a:r>
                <a:rPr lang="zh-CN" altLang="zh-CN" sz="1400" dirty="0">
                  <a:solidFill>
                    <a:prstClr val="black"/>
                  </a:solidFill>
                  <a:latin typeface="微软雅黑" panose="020B0503020204020204" charset="-122"/>
                  <a:ea typeface="微软雅黑" panose="020B0503020204020204" charset="-122"/>
                  <a:sym typeface="+mn-ea"/>
                </a:rPr>
                <a:t>山东省科技</a:t>
              </a:r>
              <a:r>
                <a:rPr lang="zh-CN" altLang="zh-CN" sz="1400" dirty="0" smtClean="0">
                  <a:solidFill>
                    <a:prstClr val="black"/>
                  </a:solidFill>
                  <a:latin typeface="微软雅黑" panose="020B0503020204020204" charset="-122"/>
                  <a:ea typeface="微软雅黑" panose="020B0503020204020204" charset="-122"/>
                  <a:sym typeface="+mn-ea"/>
                </a:rPr>
                <a:t>厅</a:t>
              </a:r>
              <a:r>
                <a:rPr lang="en-US" altLang="zh-CN" sz="1400" dirty="0" smtClean="0">
                  <a:solidFill>
                    <a:prstClr val="black"/>
                  </a:solidFill>
                  <a:latin typeface="微软雅黑" panose="020B0503020204020204" charset="-122"/>
                  <a:ea typeface="微软雅黑" panose="020B0503020204020204" charset="-122"/>
                  <a:sym typeface="+mn-ea"/>
                </a:rPr>
                <a:t>                             </a:t>
              </a:r>
              <a:r>
                <a:rPr lang="zh-CN" altLang="zh-CN" sz="1400" dirty="0" smtClean="0">
                  <a:solidFill>
                    <a:prstClr val="black"/>
                  </a:solidFill>
                  <a:latin typeface="微软雅黑" panose="020B0503020204020204" charset="-122"/>
                  <a:ea typeface="微软雅黑" panose="020B0503020204020204" charset="-122"/>
                  <a:sym typeface="+mn-ea"/>
                </a:rPr>
                <a:t>特聘顾问</a:t>
              </a:r>
              <a:endParaRPr lang="en-US" altLang="zh-CN" sz="1400" dirty="0" smtClean="0">
                <a:solidFill>
                  <a:prstClr val="black"/>
                </a:solidFill>
                <a:latin typeface="微软雅黑" panose="020B0503020204020204" charset="-122"/>
                <a:ea typeface="微软雅黑" panose="020B0503020204020204" charset="-122"/>
              </a:endParaRPr>
            </a:p>
            <a:p>
              <a:pPr marL="742950" lvl="1" indent="-285750">
                <a:lnSpc>
                  <a:spcPct val="120000"/>
                </a:lnSpc>
                <a:buFont typeface="Arial" panose="020B0604020202020204" pitchFamily="34" charset="0"/>
                <a:buChar char="•"/>
              </a:pPr>
              <a:r>
                <a:rPr lang="zh-CN" altLang="en-US" sz="1400" dirty="0">
                  <a:solidFill>
                    <a:prstClr val="black"/>
                  </a:solidFill>
                  <a:latin typeface="微软雅黑" panose="020B0503020204020204" charset="-122"/>
                  <a:ea typeface="微软雅黑" panose="020B0503020204020204" charset="-122"/>
                  <a:sym typeface="+mn-ea"/>
                </a:rPr>
                <a:t>山东省临沂市</a:t>
              </a:r>
              <a:r>
                <a:rPr lang="zh-CN" altLang="en-US" sz="1400" dirty="0" smtClean="0">
                  <a:solidFill>
                    <a:prstClr val="black"/>
                  </a:solidFill>
                  <a:latin typeface="微软雅黑" panose="020B0503020204020204" charset="-122"/>
                  <a:ea typeface="微软雅黑" panose="020B0503020204020204" charset="-122"/>
                  <a:sym typeface="+mn-ea"/>
                </a:rPr>
                <a:t>人民政府               特聘顾问</a:t>
              </a:r>
              <a:endParaRPr lang="en-US" altLang="zh-CN" sz="1400" dirty="0" smtClean="0">
                <a:solidFill>
                  <a:prstClr val="black"/>
                </a:solidFill>
                <a:latin typeface="微软雅黑" panose="020B0503020204020204" charset="-122"/>
                <a:ea typeface="微软雅黑" panose="020B0503020204020204" charset="-122"/>
              </a:endParaRPr>
            </a:p>
            <a:p>
              <a:pPr marL="742950" lvl="1" indent="-285750">
                <a:lnSpc>
                  <a:spcPct val="120000"/>
                </a:lnSpc>
                <a:buFont typeface="Arial" panose="020B0604020202020204" pitchFamily="34" charset="0"/>
                <a:buChar char="•"/>
              </a:pPr>
              <a:r>
                <a:rPr lang="zh-CN" altLang="en-US" sz="1400" dirty="0" smtClean="0">
                  <a:solidFill>
                    <a:prstClr val="black"/>
                  </a:solidFill>
                  <a:latin typeface="微软雅黑" panose="020B0503020204020204" charset="-122"/>
                  <a:ea typeface="微软雅黑" panose="020B0503020204020204" charset="-122"/>
                  <a:sym typeface="+mn-ea"/>
                </a:rPr>
                <a:t>上海人大</a:t>
              </a:r>
              <a:r>
                <a:rPr lang="zh-CN" altLang="en-US" sz="1400" dirty="0">
                  <a:solidFill>
                    <a:prstClr val="black"/>
                  </a:solidFill>
                  <a:latin typeface="微软雅黑" panose="020B0503020204020204" charset="-122"/>
                  <a:ea typeface="微软雅黑" panose="020B0503020204020204" charset="-122"/>
                  <a:sym typeface="+mn-ea"/>
                </a:rPr>
                <a:t>财经委社会信用立法专家</a:t>
              </a:r>
              <a:r>
                <a:rPr lang="zh-CN" altLang="en-US" sz="1400" dirty="0" smtClean="0">
                  <a:solidFill>
                    <a:prstClr val="black"/>
                  </a:solidFill>
                  <a:latin typeface="微软雅黑" panose="020B0503020204020204" charset="-122"/>
                  <a:ea typeface="微软雅黑" panose="020B0503020204020204" charset="-122"/>
                  <a:sym typeface="+mn-ea"/>
                </a:rPr>
                <a:t>组  专家</a:t>
              </a:r>
              <a:endParaRPr lang="en-US" altLang="zh-CN" sz="1400" dirty="0">
                <a:solidFill>
                  <a:prstClr val="black"/>
                </a:solidFill>
                <a:latin typeface="微软雅黑" panose="020B0503020204020204" charset="-122"/>
                <a:ea typeface="微软雅黑" panose="020B0503020204020204" charset="-122"/>
              </a:endParaRPr>
            </a:p>
            <a:p>
              <a:pPr marL="742950" lvl="1" indent="-285750">
                <a:lnSpc>
                  <a:spcPct val="120000"/>
                </a:lnSpc>
                <a:buFont typeface="Arial" panose="020B0604020202020204" pitchFamily="34" charset="0"/>
                <a:buChar char="•"/>
              </a:pPr>
              <a:r>
                <a:rPr lang="zh-CN" altLang="en-US" sz="1400" dirty="0">
                  <a:solidFill>
                    <a:prstClr val="black"/>
                  </a:solidFill>
                  <a:latin typeface="微软雅黑" panose="020B0503020204020204" charset="-122"/>
                  <a:ea typeface="微软雅黑" panose="020B0503020204020204" charset="-122"/>
                  <a:sym typeface="+mn-ea"/>
                </a:rPr>
                <a:t>淮南师范大学吉贝克大数据</a:t>
              </a:r>
              <a:r>
                <a:rPr lang="zh-CN" altLang="en-US" sz="1400" dirty="0" smtClean="0">
                  <a:solidFill>
                    <a:prstClr val="black"/>
                  </a:solidFill>
                  <a:latin typeface="微软雅黑" panose="020B0503020204020204" charset="-122"/>
                  <a:ea typeface="微软雅黑" panose="020B0503020204020204" charset="-122"/>
                  <a:sym typeface="+mn-ea"/>
                </a:rPr>
                <a:t>学院         院长</a:t>
              </a:r>
              <a:endParaRPr lang="en-US" altLang="zh-CN" sz="1400" dirty="0" smtClean="0">
                <a:solidFill>
                  <a:prstClr val="black"/>
                </a:solidFill>
                <a:latin typeface="微软雅黑" panose="020B0503020204020204" charset="-122"/>
                <a:ea typeface="微软雅黑" panose="020B0503020204020204" charset="-122"/>
                <a:sym typeface="+mn-ea"/>
              </a:endParaRPr>
            </a:p>
          </p:txBody>
        </p:sp>
        <p:sp>
          <p:nvSpPr>
            <p:cNvPr id="94" name="矩形 93"/>
            <p:cNvSpPr/>
            <p:nvPr/>
          </p:nvSpPr>
          <p:spPr>
            <a:xfrm>
              <a:off x="-1905" y="4285811"/>
              <a:ext cx="5027295" cy="2160591"/>
            </a:xfrm>
            <a:prstGeom prst="rect">
              <a:avLst/>
            </a:prstGeom>
          </p:spPr>
          <p:txBody>
            <a:bodyPr wrap="square">
              <a:spAutoFit/>
            </a:bodyPr>
            <a:lstStyle/>
            <a:p>
              <a:pPr marL="742950" lvl="1" indent="-285750">
                <a:lnSpc>
                  <a:spcPct val="120000"/>
                </a:lnSpc>
                <a:buFont typeface="Arial" panose="020B0604020202020204" pitchFamily="34" charset="0"/>
                <a:buChar char="•"/>
              </a:pPr>
              <a:r>
                <a:rPr lang="zh-CN" altLang="en-US" sz="1400" dirty="0" smtClean="0">
                  <a:solidFill>
                    <a:prstClr val="black"/>
                  </a:solidFill>
                  <a:latin typeface="微软雅黑" panose="020B0503020204020204" charset="-122"/>
                  <a:ea typeface="微软雅黑" panose="020B0503020204020204" charset="-122"/>
                  <a:sym typeface="+mn-ea"/>
                </a:rPr>
                <a:t>中国</a:t>
              </a:r>
              <a:r>
                <a:rPr lang="zh-CN" altLang="en-US" sz="1400" dirty="0">
                  <a:solidFill>
                    <a:prstClr val="black"/>
                  </a:solidFill>
                  <a:latin typeface="微软雅黑" panose="020B0503020204020204" charset="-122"/>
                  <a:ea typeface="微软雅黑" panose="020B0503020204020204" charset="-122"/>
                  <a:sym typeface="+mn-ea"/>
                </a:rPr>
                <a:t>上市</a:t>
              </a:r>
              <a:r>
                <a:rPr lang="zh-CN" altLang="en-US" sz="1400" dirty="0" smtClean="0">
                  <a:solidFill>
                    <a:prstClr val="black"/>
                  </a:solidFill>
                  <a:latin typeface="微软雅黑" panose="020B0503020204020204" charset="-122"/>
                  <a:ea typeface="微软雅黑" panose="020B0503020204020204" charset="-122"/>
                  <a:sym typeface="+mn-ea"/>
                </a:rPr>
                <a:t>公司协会信息技术委员会 委员</a:t>
              </a:r>
              <a:endParaRPr lang="en-US" altLang="zh-CN" sz="1400" dirty="0" smtClean="0">
                <a:solidFill>
                  <a:prstClr val="black"/>
                </a:solidFill>
                <a:latin typeface="微软雅黑" panose="020B0503020204020204" charset="-122"/>
                <a:ea typeface="微软雅黑" panose="020B0503020204020204" charset="-122"/>
              </a:endParaRPr>
            </a:p>
            <a:p>
              <a:pPr marL="742950" lvl="1" indent="-285750">
                <a:lnSpc>
                  <a:spcPct val="120000"/>
                </a:lnSpc>
                <a:buFont typeface="Arial" panose="020B0604020202020204" pitchFamily="34" charset="0"/>
                <a:buChar char="•"/>
              </a:pPr>
              <a:r>
                <a:rPr lang="zh-CN" altLang="en-US" sz="1400" dirty="0">
                  <a:solidFill>
                    <a:prstClr val="black"/>
                  </a:solidFill>
                  <a:latin typeface="微软雅黑" panose="020B0503020204020204" charset="-122"/>
                  <a:ea typeface="微软雅黑" panose="020B0503020204020204" charset="-122"/>
                  <a:sym typeface="+mn-ea"/>
                </a:rPr>
                <a:t>中国上市公司协会独立董事</a:t>
              </a:r>
              <a:r>
                <a:rPr lang="zh-CN" altLang="en-US" sz="1400" dirty="0" smtClean="0">
                  <a:solidFill>
                    <a:prstClr val="black"/>
                  </a:solidFill>
                  <a:latin typeface="微软雅黑" panose="020B0503020204020204" charset="-122"/>
                  <a:ea typeface="微软雅黑" panose="020B0503020204020204" charset="-122"/>
                  <a:sym typeface="+mn-ea"/>
                </a:rPr>
                <a:t>委员会 委员</a:t>
              </a:r>
              <a:endParaRPr lang="en-US" altLang="zh-CN" sz="1400" dirty="0" smtClean="0">
                <a:solidFill>
                  <a:prstClr val="black"/>
                </a:solidFill>
                <a:latin typeface="微软雅黑" panose="020B0503020204020204" charset="-122"/>
                <a:ea typeface="微软雅黑" panose="020B0503020204020204" charset="-122"/>
                <a:sym typeface="+mn-ea"/>
              </a:endParaRPr>
            </a:p>
            <a:p>
              <a:pPr marL="742950" lvl="1" indent="-285750">
                <a:lnSpc>
                  <a:spcPct val="120000"/>
                </a:lnSpc>
                <a:buFont typeface="Arial" panose="020B0604020202020204" pitchFamily="34" charset="0"/>
                <a:buChar char="•"/>
              </a:pPr>
              <a:r>
                <a:rPr lang="zh-CN" altLang="en-US" sz="1400" dirty="0">
                  <a:solidFill>
                    <a:prstClr val="black"/>
                  </a:solidFill>
                  <a:latin typeface="微软雅黑" panose="020B0503020204020204" charset="-122"/>
                  <a:ea typeface="微软雅黑" panose="020B0503020204020204" charset="-122"/>
                  <a:sym typeface="+mn-ea"/>
                </a:rPr>
                <a:t>国家开发银行信息化</a:t>
              </a:r>
              <a:r>
                <a:rPr lang="zh-CN" altLang="en-US" sz="1400" dirty="0" smtClean="0">
                  <a:solidFill>
                    <a:prstClr val="black"/>
                  </a:solidFill>
                  <a:latin typeface="微软雅黑" panose="020B0503020204020204" charset="-122"/>
                  <a:ea typeface="微软雅黑" panose="020B0503020204020204" charset="-122"/>
                  <a:sym typeface="+mn-ea"/>
                </a:rPr>
                <a:t>委员会           委员</a:t>
              </a:r>
              <a:endParaRPr lang="en-US" altLang="zh-CN" sz="1400" dirty="0">
                <a:solidFill>
                  <a:prstClr val="black"/>
                </a:solidFill>
                <a:latin typeface="微软雅黑" panose="020B0503020204020204" charset="-122"/>
                <a:ea typeface="微软雅黑" panose="020B0503020204020204" charset="-122"/>
              </a:endParaRPr>
            </a:p>
            <a:p>
              <a:pPr marL="742950" lvl="1" indent="-285750">
                <a:lnSpc>
                  <a:spcPct val="120000"/>
                </a:lnSpc>
                <a:buFont typeface="Arial" panose="020B0604020202020204" pitchFamily="34" charset="0"/>
                <a:buChar char="•"/>
              </a:pPr>
              <a:r>
                <a:rPr lang="zh-CN" altLang="en-US" sz="1400" dirty="0" smtClean="0">
                  <a:solidFill>
                    <a:prstClr val="black"/>
                  </a:solidFill>
                  <a:latin typeface="微软雅黑" panose="020B0503020204020204" charset="-122"/>
                  <a:ea typeface="微软雅黑" panose="020B0503020204020204" charset="-122"/>
                  <a:sym typeface="+mn-ea"/>
                </a:rPr>
                <a:t>兴业银行 独立董事</a:t>
              </a:r>
              <a:r>
                <a:rPr lang="en-US" altLang="zh-CN" sz="1400" dirty="0" smtClean="0">
                  <a:solidFill>
                    <a:prstClr val="black"/>
                  </a:solidFill>
                  <a:latin typeface="微软雅黑" panose="020B0503020204020204" charset="-122"/>
                  <a:ea typeface="微软雅黑" panose="020B0503020204020204" charset="-122"/>
                  <a:sym typeface="+mn-ea"/>
                </a:rPr>
                <a:t>/</a:t>
              </a:r>
              <a:r>
                <a:rPr lang="zh-CN" altLang="en-US" sz="1400" dirty="0" smtClean="0">
                  <a:solidFill>
                    <a:prstClr val="black"/>
                  </a:solidFill>
                  <a:latin typeface="微软雅黑" panose="020B0503020204020204" charset="-122"/>
                  <a:ea typeface="微软雅黑" panose="020B0503020204020204" charset="-122"/>
                  <a:sym typeface="+mn-ea"/>
                </a:rPr>
                <a:t>风险委员会     主任委员</a:t>
              </a:r>
              <a:endParaRPr lang="en-US" altLang="zh-CN" sz="1400" dirty="0" smtClean="0">
                <a:solidFill>
                  <a:prstClr val="black"/>
                </a:solidFill>
                <a:latin typeface="微软雅黑" panose="020B0503020204020204" charset="-122"/>
                <a:ea typeface="微软雅黑" panose="020B0503020204020204" charset="-122"/>
              </a:endParaRPr>
            </a:p>
            <a:p>
              <a:pPr marL="742950" lvl="1" indent="-285750">
                <a:lnSpc>
                  <a:spcPct val="120000"/>
                </a:lnSpc>
                <a:buFont typeface="Arial" panose="020B0604020202020204" pitchFamily="34" charset="0"/>
                <a:buChar char="•"/>
              </a:pPr>
              <a:r>
                <a:rPr lang="zh-CN" altLang="en-US" sz="1400" dirty="0" smtClean="0">
                  <a:solidFill>
                    <a:prstClr val="black"/>
                  </a:solidFill>
                  <a:latin typeface="微软雅黑" panose="020B0503020204020204" charset="-122"/>
                  <a:ea typeface="微软雅黑" panose="020B0503020204020204" charset="-122"/>
                  <a:sym typeface="+mn-ea"/>
                </a:rPr>
                <a:t>泰隆商业银行  外部监事   </a:t>
              </a:r>
              <a:endParaRPr lang="en-US" altLang="zh-CN" sz="1400" dirty="0" smtClean="0">
                <a:solidFill>
                  <a:prstClr val="black"/>
                </a:solidFill>
                <a:latin typeface="微软雅黑" panose="020B0503020204020204" charset="-122"/>
                <a:ea typeface="微软雅黑" panose="020B0503020204020204" charset="-122"/>
                <a:sym typeface="+mn-ea"/>
              </a:endParaRPr>
            </a:p>
            <a:p>
              <a:pPr marL="742950" lvl="1" indent="-285750">
                <a:lnSpc>
                  <a:spcPct val="120000"/>
                </a:lnSpc>
                <a:buFont typeface="Arial" panose="020B0604020202020204" pitchFamily="34" charset="0"/>
                <a:buChar char="•"/>
              </a:pPr>
              <a:r>
                <a:rPr lang="zh-CN" altLang="en-US" sz="1400" dirty="0" smtClean="0">
                  <a:solidFill>
                    <a:prstClr val="black"/>
                  </a:solidFill>
                  <a:latin typeface="微软雅黑" panose="020B0503020204020204" charset="-122"/>
                  <a:ea typeface="微软雅黑" panose="020B0503020204020204" charset="-122"/>
                  <a:sym typeface="+mn-ea"/>
                </a:rPr>
                <a:t>长治商业银行  独立董事</a:t>
              </a:r>
              <a:endParaRPr lang="en-US" altLang="zh-CN" sz="1400" dirty="0" smtClean="0">
                <a:solidFill>
                  <a:prstClr val="black"/>
                </a:solidFill>
                <a:latin typeface="微软雅黑" panose="020B0503020204020204" charset="-122"/>
                <a:ea typeface="微软雅黑" panose="020B0503020204020204" charset="-122"/>
                <a:sym typeface="+mn-ea"/>
              </a:endParaRPr>
            </a:p>
            <a:p>
              <a:pPr marL="742950" lvl="1" indent="-285750">
                <a:lnSpc>
                  <a:spcPct val="120000"/>
                </a:lnSpc>
                <a:buFont typeface="Arial" panose="020B0604020202020204" pitchFamily="34" charset="0"/>
                <a:buChar char="•"/>
              </a:pPr>
              <a:r>
                <a:rPr lang="zh-CN" altLang="en-US" sz="1400" dirty="0" smtClean="0">
                  <a:solidFill>
                    <a:prstClr val="black"/>
                  </a:solidFill>
                  <a:latin typeface="微软雅黑" panose="020B0503020204020204" charset="-122"/>
                  <a:ea typeface="微软雅黑" panose="020B0503020204020204" charset="-122"/>
                  <a:sym typeface="+mn-ea"/>
                </a:rPr>
                <a:t>人民网            独立董事</a:t>
              </a:r>
              <a:endParaRPr lang="en-US" altLang="zh-CN" sz="1400" dirty="0" smtClean="0">
                <a:solidFill>
                  <a:prstClr val="black"/>
                </a:solidFill>
                <a:latin typeface="微软雅黑" panose="020B0503020204020204" charset="-122"/>
                <a:ea typeface="微软雅黑" panose="020B0503020204020204" charset="-122"/>
                <a:sym typeface="+mn-ea"/>
              </a:endParaRPr>
            </a:p>
            <a:p>
              <a:pPr marL="742950" lvl="1" indent="-285750">
                <a:lnSpc>
                  <a:spcPct val="120000"/>
                </a:lnSpc>
                <a:buFont typeface="Arial" panose="020B0604020202020204" pitchFamily="34" charset="0"/>
                <a:buChar char="•"/>
              </a:pPr>
              <a:r>
                <a:rPr lang="zh-CN" altLang="en-US" sz="1400" dirty="0">
                  <a:solidFill>
                    <a:prstClr val="black"/>
                  </a:solidFill>
                  <a:latin typeface="微软雅黑" panose="020B0503020204020204" charset="-122"/>
                  <a:ea typeface="微软雅黑" panose="020B0503020204020204" charset="-122"/>
                  <a:sym typeface="+mn-ea"/>
                </a:rPr>
                <a:t>爱心人寿</a:t>
              </a:r>
              <a:r>
                <a:rPr lang="zh-CN" altLang="en-US" sz="1400" dirty="0" smtClean="0">
                  <a:solidFill>
                    <a:prstClr val="black"/>
                  </a:solidFill>
                  <a:latin typeface="微软雅黑" panose="020B0503020204020204" charset="-122"/>
                  <a:ea typeface="微软雅黑" panose="020B0503020204020204" charset="-122"/>
                  <a:sym typeface="+mn-ea"/>
                </a:rPr>
                <a:t>         独立</a:t>
              </a:r>
              <a:r>
                <a:rPr lang="zh-CN" altLang="en-US" sz="1400" dirty="0">
                  <a:solidFill>
                    <a:prstClr val="black"/>
                  </a:solidFill>
                  <a:latin typeface="微软雅黑" panose="020B0503020204020204" charset="-122"/>
                  <a:ea typeface="微软雅黑" panose="020B0503020204020204" charset="-122"/>
                  <a:sym typeface="+mn-ea"/>
                </a:rPr>
                <a:t>董事 </a:t>
              </a:r>
              <a:r>
                <a:rPr lang="zh-CN" altLang="en-US" sz="1200" dirty="0">
                  <a:solidFill>
                    <a:prstClr val="black"/>
                  </a:solidFill>
                  <a:latin typeface="微软雅黑" panose="020B0503020204020204" charset="-122"/>
                  <a:ea typeface="微软雅黑" panose="020B0503020204020204" charset="-122"/>
                  <a:sym typeface="+mn-ea"/>
                </a:rPr>
                <a:t>      </a:t>
              </a:r>
              <a:r>
                <a:rPr lang="zh-CN" altLang="en-US" sz="1200" dirty="0" smtClean="0">
                  <a:solidFill>
                    <a:prstClr val="black"/>
                  </a:solidFill>
                  <a:latin typeface="微软雅黑" panose="020B0503020204020204" charset="-122"/>
                  <a:ea typeface="微软雅黑" panose="020B0503020204020204" charset="-122"/>
                  <a:sym typeface="+mn-ea"/>
                </a:rPr>
                <a:t> </a:t>
              </a:r>
              <a:endParaRPr lang="zh-CN" altLang="en-US" sz="1200" dirty="0" smtClean="0">
                <a:solidFill>
                  <a:prstClr val="black"/>
                </a:solidFill>
                <a:latin typeface="微软雅黑" panose="020B0503020204020204" charset="-122"/>
                <a:ea typeface="微软雅黑" panose="020B0503020204020204" charset="-122"/>
              </a:endParaRPr>
            </a:p>
          </p:txBody>
        </p:sp>
      </p:grpSp>
    </p:spTree>
    <p:extLst>
      <p:ext uri="{BB962C8B-B14F-4D97-AF65-F5344CB8AC3E}">
        <p14:creationId xmlns="" xmlns:p14="http://schemas.microsoft.com/office/powerpoint/2010/main" val="48126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63125" y="4603669"/>
            <a:ext cx="1326004" cy="369332"/>
          </a:xfrm>
          <a:prstGeom prst="rect">
            <a:avLst/>
          </a:prstGeom>
        </p:spPr>
        <p:txBody>
          <a:bodyPr wrap="none">
            <a:spAutoFit/>
          </a:bodyPr>
          <a:lstStyle/>
          <a:p>
            <a:r>
              <a:rPr lang="en-US" altLang="zh-CN" dirty="0">
                <a:solidFill>
                  <a:schemeClr val="bg1"/>
                </a:solidFill>
              </a:rPr>
              <a:t>Thank you.</a:t>
            </a:r>
          </a:p>
        </p:txBody>
      </p:sp>
      <p:pic>
        <p:nvPicPr>
          <p:cNvPr id="21" name="图片 20" descr="end.gif"/>
          <p:cNvPicPr>
            <a:picLocks noChangeAspect="1"/>
          </p:cNvPicPr>
          <p:nvPr/>
        </p:nvPicPr>
        <p:blipFill>
          <a:blip r:embed="rId3"/>
          <a:stretch>
            <a:fillRect/>
          </a:stretch>
        </p:blipFill>
        <p:spPr>
          <a:xfrm>
            <a:off x="0" y="607804"/>
            <a:ext cx="9144000" cy="5086350"/>
          </a:xfrm>
          <a:prstGeom prst="rect">
            <a:avLst/>
          </a:prstGeom>
        </p:spPr>
      </p:pic>
      <p:sp>
        <p:nvSpPr>
          <p:cNvPr id="34" name="Text Placeholder 33"/>
          <p:cNvSpPr txBox="1">
            <a:spLocks/>
          </p:cNvSpPr>
          <p:nvPr/>
        </p:nvSpPr>
        <p:spPr>
          <a:xfrm>
            <a:off x="3042761" y="2779506"/>
            <a:ext cx="4724400" cy="74294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4000" dirty="0" smtClean="0">
                <a:solidFill>
                  <a:schemeClr val="bg1"/>
                </a:solidFill>
                <a:latin typeface="黑体" panose="02010609060101010101" pitchFamily="49" charset="-122"/>
                <a:ea typeface="黑体" panose="02010609060101010101" pitchFamily="49" charset="-122"/>
              </a:rPr>
              <a:t>谢谢</a:t>
            </a:r>
            <a:r>
              <a:rPr lang="en-US" altLang="zh-CN" sz="2000" dirty="0" smtClean="0">
                <a:solidFill>
                  <a:schemeClr val="bg1"/>
                </a:solidFill>
                <a:latin typeface="黑体" panose="02010609060101010101" pitchFamily="49" charset="-122"/>
                <a:ea typeface="黑体" panose="02010609060101010101" pitchFamily="49" charset="-122"/>
              </a:rPr>
              <a:t>                           </a:t>
            </a:r>
            <a:endParaRPr lang="en-AU" sz="20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 xmlns:p14="http://schemas.microsoft.com/office/powerpoint/2010/main" val="37407340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爪子图"/>
          <p:cNvPicPr>
            <a:picLocks noChangeAspect="1"/>
          </p:cNvPicPr>
          <p:nvPr/>
        </p:nvPicPr>
        <p:blipFill>
          <a:blip r:embed="rId19"/>
          <a:stretch>
            <a:fillRect/>
          </a:stretch>
        </p:blipFill>
        <p:spPr>
          <a:xfrm>
            <a:off x="1512000" y="1307088"/>
            <a:ext cx="5176800" cy="4463021"/>
          </a:xfrm>
          <a:prstGeom prst="rect">
            <a:avLst/>
          </a:prstGeom>
        </p:spPr>
      </p:pic>
      <p:sp>
        <p:nvSpPr>
          <p:cNvPr id="7" name="标题 6"/>
          <p:cNvSpPr>
            <a:spLocks noGrp="1"/>
          </p:cNvSpPr>
          <p:nvPr>
            <p:ph type="title"/>
          </p:nvPr>
        </p:nvSpPr>
        <p:spPr>
          <a:xfrm>
            <a:off x="127127" y="183791"/>
            <a:ext cx="9144000" cy="857232"/>
          </a:xfrm>
        </p:spPr>
        <p:txBody>
          <a:bodyPr/>
          <a:lstStyle/>
          <a:p>
            <a:pPr algn="l"/>
            <a:r>
              <a:rPr lang="zh-CN" altLang="en-US" sz="3600" dirty="0">
                <a:latin typeface="SimHei" charset="-122"/>
                <a:ea typeface="SimHei" charset="-122"/>
                <a:cs typeface="SimHei" charset="-122"/>
              </a:rPr>
              <a:t>五大产品</a:t>
            </a:r>
            <a:r>
              <a:rPr lang="zh-CN" altLang="en-US" sz="3600" dirty="0" smtClean="0">
                <a:latin typeface="SimHei" charset="-122"/>
                <a:ea typeface="SimHei" charset="-122"/>
                <a:cs typeface="SimHei" charset="-122"/>
              </a:rPr>
              <a:t>平台</a:t>
            </a:r>
            <a:endParaRPr lang="zh-CN" altLang="en-US" sz="3600" dirty="0">
              <a:latin typeface="SimHei" charset="-122"/>
              <a:ea typeface="SimHei" charset="-122"/>
              <a:cs typeface="SimHei" charset="-122"/>
            </a:endParaRPr>
          </a:p>
        </p:txBody>
      </p:sp>
      <p:grpSp>
        <p:nvGrpSpPr>
          <p:cNvPr id="78" name="组合 77"/>
          <p:cNvGrpSpPr/>
          <p:nvPr/>
        </p:nvGrpSpPr>
        <p:grpSpPr>
          <a:xfrm>
            <a:off x="53975" y="1115568"/>
            <a:ext cx="4077335" cy="1124585"/>
            <a:chOff x="-842" y="1511"/>
            <a:chExt cx="6421" cy="1771"/>
          </a:xfrm>
        </p:grpSpPr>
        <p:sp>
          <p:nvSpPr>
            <p:cNvPr id="33" name="TextBox 16"/>
            <p:cNvSpPr txBox="1"/>
            <p:nvPr/>
          </p:nvSpPr>
          <p:spPr>
            <a:xfrm>
              <a:off x="-842" y="1511"/>
              <a:ext cx="4491" cy="1743"/>
            </a:xfrm>
            <a:prstGeom prst="rect">
              <a:avLst/>
            </a:prstGeom>
            <a:noFill/>
          </p:spPr>
          <p:txBody>
            <a:bodyPr wrap="none" rtlCol="0">
              <a:spAutoFit/>
            </a:bodyPr>
            <a:lstStyle/>
            <a:p>
              <a:pPr algn="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信用风险管理解决方案</a:t>
              </a:r>
            </a:p>
            <a:p>
              <a:pPr algn="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操作风险管理解决方案</a:t>
              </a:r>
            </a:p>
            <a:p>
              <a:pPr algn="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基于大数据的信用风险预警监测系统</a:t>
              </a:r>
            </a:p>
            <a:p>
              <a:pPr algn="r">
                <a:lnSpc>
                  <a:spcPts val="1600"/>
                </a:lnSpc>
              </a:pPr>
              <a:r>
                <a:rPr lang="zh-CN" altLang="en-US" sz="1300" dirty="0" smtClean="0">
                  <a:solidFill>
                    <a:prstClr val="black">
                      <a:lumMod val="65000"/>
                      <a:lumOff val="35000"/>
                    </a:prstClr>
                  </a:solidFill>
                  <a:latin typeface="微软雅黑" panose="020B0503020204020204" charset="-122"/>
                  <a:ea typeface="微软雅黑" panose="020B0503020204020204" charset="-122"/>
                </a:rPr>
                <a:t>流动性风险管理</a:t>
              </a:r>
              <a:endParaRPr lang="en-US" altLang="zh-CN" sz="1300" dirty="0" smtClean="0">
                <a:solidFill>
                  <a:prstClr val="black">
                    <a:lumMod val="65000"/>
                    <a:lumOff val="35000"/>
                  </a:prstClr>
                </a:solidFill>
                <a:latin typeface="微软雅黑" panose="020B0503020204020204" charset="-122"/>
                <a:ea typeface="微软雅黑" panose="020B0503020204020204" charset="-122"/>
              </a:endParaRPr>
            </a:p>
            <a:p>
              <a:pPr algn="r">
                <a:lnSpc>
                  <a:spcPts val="1600"/>
                </a:lnSpc>
              </a:pPr>
              <a:r>
                <a:rPr lang="zh-CN" altLang="en-US" sz="1300" dirty="0" smtClean="0">
                  <a:solidFill>
                    <a:prstClr val="black">
                      <a:lumMod val="65000"/>
                      <a:lumOff val="35000"/>
                    </a:prstClr>
                  </a:solidFill>
                  <a:latin typeface="微软雅黑" panose="020B0503020204020204" charset="-122"/>
                  <a:ea typeface="微软雅黑" panose="020B0503020204020204" charset="-122"/>
                </a:rPr>
                <a:t>资产负债管理报表系统</a:t>
              </a:r>
              <a:endParaRPr lang="zh-CN" altLang="en-US" sz="1300" dirty="0">
                <a:solidFill>
                  <a:prstClr val="black">
                    <a:lumMod val="65000"/>
                    <a:lumOff val="35000"/>
                  </a:prstClr>
                </a:solidFill>
                <a:latin typeface="微软雅黑" panose="020B0503020204020204" charset="-122"/>
                <a:ea typeface="微软雅黑" panose="020B0503020204020204" charset="-122"/>
              </a:endParaRPr>
            </a:p>
          </p:txBody>
        </p:sp>
        <p:grpSp>
          <p:nvGrpSpPr>
            <p:cNvPr id="69" name="组合 68"/>
            <p:cNvGrpSpPr/>
            <p:nvPr/>
          </p:nvGrpSpPr>
          <p:grpSpPr>
            <a:xfrm>
              <a:off x="3765" y="1652"/>
              <a:ext cx="1814" cy="1630"/>
              <a:chOff x="3231" y="2158"/>
              <a:chExt cx="1814" cy="1630"/>
            </a:xfrm>
          </p:grpSpPr>
          <p:grpSp>
            <p:nvGrpSpPr>
              <p:cNvPr id="35" name="组合 34"/>
              <p:cNvGrpSpPr/>
              <p:nvPr/>
            </p:nvGrpSpPr>
            <p:grpSpPr>
              <a:xfrm>
                <a:off x="3231" y="2158"/>
                <a:ext cx="1815" cy="1630"/>
                <a:chOff x="1223467" y="2336676"/>
                <a:chExt cx="1152525" cy="1034798"/>
              </a:xfrm>
            </p:grpSpPr>
            <p:sp>
              <p:nvSpPr>
                <p:cNvPr id="36" name="MH_Other_3"/>
                <p:cNvSpPr/>
                <p:nvPr>
                  <p:custDataLst>
                    <p:tags r:id="rId15"/>
                  </p:custDataLst>
                </p:nvPr>
              </p:nvSpPr>
              <p:spPr>
                <a:xfrm>
                  <a:off x="1223467" y="2336676"/>
                  <a:ext cx="1152525" cy="1034798"/>
                </a:xfrm>
                <a:prstGeom prst="ellipse">
                  <a:avLst/>
                </a:prstGeom>
                <a:gradFill flip="none" rotWithShape="1">
                  <a:gsLst>
                    <a:gs pos="0">
                      <a:srgbClr val="FFFFFF"/>
                    </a:gs>
                    <a:gs pos="100000">
                      <a:srgbClr val="DBDBDB"/>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190">
                    <a:solidFill>
                      <a:prstClr val="white"/>
                    </a:solidFill>
                    <a:latin typeface="Calibri"/>
                    <a:ea typeface="宋体"/>
                  </a:endParaRPr>
                </a:p>
              </p:txBody>
            </p:sp>
            <p:sp>
              <p:nvSpPr>
                <p:cNvPr id="37" name="MH_Other_4"/>
                <p:cNvSpPr/>
                <p:nvPr>
                  <p:custDataLst>
                    <p:tags r:id="rId16"/>
                  </p:custDataLst>
                </p:nvPr>
              </p:nvSpPr>
              <p:spPr>
                <a:xfrm>
                  <a:off x="1287602" y="2394461"/>
                  <a:ext cx="1019175" cy="915035"/>
                </a:xfrm>
                <a:prstGeom prst="ellipse">
                  <a:avLst/>
                </a:prstGeom>
                <a:solidFill>
                  <a:srgbClr val="0070C0"/>
                </a:solidFill>
                <a:ln w="12700">
                  <a:solidFill>
                    <a:srgbClr val="FFFFFF"/>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190">
                    <a:solidFill>
                      <a:prstClr val="white"/>
                    </a:solidFill>
                    <a:latin typeface="Calibri"/>
                    <a:ea typeface="宋体"/>
                  </a:endParaRPr>
                </a:p>
              </p:txBody>
            </p:sp>
          </p:grpSp>
          <p:sp>
            <p:nvSpPr>
              <p:cNvPr id="39" name="TextBox 11"/>
              <p:cNvSpPr txBox="1"/>
              <p:nvPr/>
            </p:nvSpPr>
            <p:spPr>
              <a:xfrm>
                <a:off x="3279" y="2561"/>
                <a:ext cx="1719" cy="921"/>
              </a:xfrm>
              <a:prstGeom prst="rect">
                <a:avLst/>
              </a:prstGeom>
              <a:noFill/>
            </p:spPr>
            <p:txBody>
              <a:bodyPr wrap="none" rtlCol="0">
                <a:spAutoFit/>
              </a:bodyPr>
              <a:lstStyle/>
              <a:p>
                <a:pPr algn="ctr"/>
                <a:r>
                  <a:rPr lang="zh-CN" altLang="en-US" sz="1600" b="1" dirty="0">
                    <a:solidFill>
                      <a:prstClr val="white"/>
                    </a:solidFill>
                    <a:latin typeface="黑体" panose="02010609060101010101" pitchFamily="2" charset="-122"/>
                    <a:ea typeface="黑体" panose="02010609060101010101" pitchFamily="2" charset="-122"/>
                  </a:rPr>
                  <a:t>风险管理</a:t>
                </a:r>
              </a:p>
              <a:p>
                <a:pPr algn="ctr"/>
                <a:r>
                  <a:rPr lang="zh-CN" altLang="en-US" sz="1600" b="1" dirty="0">
                    <a:solidFill>
                      <a:prstClr val="white"/>
                    </a:solidFill>
                    <a:latin typeface="黑体" panose="02010609060101010101" pitchFamily="2" charset="-122"/>
                    <a:ea typeface="黑体" panose="02010609060101010101" pitchFamily="2" charset="-122"/>
                  </a:rPr>
                  <a:t>产品</a:t>
                </a:r>
              </a:p>
            </p:txBody>
          </p:sp>
        </p:grpSp>
      </p:grpSp>
      <p:grpSp>
        <p:nvGrpSpPr>
          <p:cNvPr id="77" name="组合 76"/>
          <p:cNvGrpSpPr/>
          <p:nvPr/>
        </p:nvGrpSpPr>
        <p:grpSpPr>
          <a:xfrm>
            <a:off x="10160" y="2185543"/>
            <a:ext cx="3039745" cy="1311910"/>
            <a:chOff x="993" y="1639"/>
            <a:chExt cx="4787" cy="2066"/>
          </a:xfrm>
        </p:grpSpPr>
        <p:sp>
          <p:nvSpPr>
            <p:cNvPr id="71" name="TextBox 16"/>
            <p:cNvSpPr txBox="1"/>
            <p:nvPr/>
          </p:nvSpPr>
          <p:spPr>
            <a:xfrm>
              <a:off x="993" y="1639"/>
              <a:ext cx="2916" cy="2066"/>
            </a:xfrm>
            <a:prstGeom prst="rect">
              <a:avLst/>
            </a:prstGeom>
            <a:noFill/>
          </p:spPr>
          <p:txBody>
            <a:bodyPr wrap="none" rtlCol="0">
              <a:spAutoFit/>
            </a:bodyPr>
            <a:lstStyle/>
            <a:p>
              <a:pPr algn="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sym typeface="+mn-ea"/>
                </a:rPr>
                <a:t>银行柜面业务监控系统</a:t>
              </a:r>
              <a:endParaRPr lang="zh-CN" altLang="en-US" sz="1300" dirty="0">
                <a:solidFill>
                  <a:prstClr val="black">
                    <a:lumMod val="65000"/>
                    <a:lumOff val="35000"/>
                  </a:prstClr>
                </a:solidFill>
                <a:latin typeface="微软雅黑" panose="020B0503020204020204" charset="-122"/>
                <a:ea typeface="微软雅黑" panose="020B0503020204020204" charset="-122"/>
              </a:endParaRPr>
            </a:p>
            <a:p>
              <a:pPr algn="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sym typeface="+mn-ea"/>
                </a:rPr>
                <a:t>商户欺诈风险监控系统</a:t>
              </a:r>
              <a:endParaRPr lang="zh-CN" altLang="en-US" sz="1300" dirty="0">
                <a:solidFill>
                  <a:prstClr val="black">
                    <a:lumMod val="65000"/>
                    <a:lumOff val="35000"/>
                  </a:prstClr>
                </a:solidFill>
                <a:latin typeface="微软雅黑" panose="020B0503020204020204" charset="-122"/>
                <a:ea typeface="微软雅黑" panose="020B0503020204020204" charset="-122"/>
              </a:endParaRPr>
            </a:p>
            <a:p>
              <a:pPr algn="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sym typeface="+mn-ea"/>
                </a:rPr>
                <a:t>银行风险数据集市</a:t>
              </a:r>
              <a:endParaRPr lang="zh-CN" altLang="en-US" sz="1300" dirty="0">
                <a:solidFill>
                  <a:prstClr val="black">
                    <a:lumMod val="65000"/>
                    <a:lumOff val="35000"/>
                  </a:prstClr>
                </a:solidFill>
                <a:latin typeface="微软雅黑" panose="020B0503020204020204" charset="-122"/>
                <a:ea typeface="微软雅黑" panose="020B0503020204020204" charset="-122"/>
              </a:endParaRPr>
            </a:p>
            <a:p>
              <a:pPr algn="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sym typeface="+mn-ea"/>
                </a:rPr>
                <a:t>银行数据仓库系统</a:t>
              </a:r>
              <a:endParaRPr lang="zh-CN" altLang="en-US" sz="1300" dirty="0">
                <a:solidFill>
                  <a:prstClr val="black">
                    <a:lumMod val="65000"/>
                    <a:lumOff val="35000"/>
                  </a:prstClr>
                </a:solidFill>
                <a:latin typeface="微软雅黑" panose="020B0503020204020204" charset="-122"/>
                <a:ea typeface="微软雅黑" panose="020B0503020204020204" charset="-122"/>
              </a:endParaRPr>
            </a:p>
            <a:p>
              <a:pPr algn="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sym typeface="+mn-ea"/>
                </a:rPr>
                <a:t>银行领导驾驶舱</a:t>
              </a:r>
              <a:endParaRPr lang="zh-CN" altLang="en-US" sz="1300" dirty="0">
                <a:solidFill>
                  <a:prstClr val="black">
                    <a:lumMod val="65000"/>
                    <a:lumOff val="35000"/>
                  </a:prstClr>
                </a:solidFill>
                <a:latin typeface="微软雅黑" panose="020B0503020204020204" charset="-122"/>
                <a:ea typeface="微软雅黑" panose="020B0503020204020204" charset="-122"/>
              </a:endParaRPr>
            </a:p>
            <a:p>
              <a:pPr algn="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sym typeface="+mn-ea"/>
                </a:rPr>
                <a:t>银行客户经理工作平台</a:t>
              </a:r>
              <a:endParaRPr lang="zh-CN" altLang="en-US" sz="1300" dirty="0">
                <a:solidFill>
                  <a:prstClr val="black">
                    <a:lumMod val="65000"/>
                    <a:lumOff val="35000"/>
                  </a:prstClr>
                </a:solidFill>
                <a:latin typeface="微软雅黑" panose="020B0503020204020204" charset="-122"/>
                <a:ea typeface="微软雅黑" panose="020B0503020204020204" charset="-122"/>
              </a:endParaRPr>
            </a:p>
          </p:txBody>
        </p:sp>
        <p:grpSp>
          <p:nvGrpSpPr>
            <p:cNvPr id="72" name="组合 71"/>
            <p:cNvGrpSpPr/>
            <p:nvPr/>
          </p:nvGrpSpPr>
          <p:grpSpPr>
            <a:xfrm>
              <a:off x="3965" y="1852"/>
              <a:ext cx="1815" cy="1630"/>
              <a:chOff x="3231" y="2158"/>
              <a:chExt cx="1815" cy="1630"/>
            </a:xfrm>
          </p:grpSpPr>
          <p:grpSp>
            <p:nvGrpSpPr>
              <p:cNvPr id="73" name="组合 72"/>
              <p:cNvGrpSpPr/>
              <p:nvPr/>
            </p:nvGrpSpPr>
            <p:grpSpPr>
              <a:xfrm>
                <a:off x="3231" y="2158"/>
                <a:ext cx="1815" cy="1630"/>
                <a:chOff x="1223467" y="2336676"/>
                <a:chExt cx="1152525" cy="1034798"/>
              </a:xfrm>
            </p:grpSpPr>
            <p:sp>
              <p:nvSpPr>
                <p:cNvPr id="74" name="MH_Other_3"/>
                <p:cNvSpPr/>
                <p:nvPr>
                  <p:custDataLst>
                    <p:tags r:id="rId13"/>
                  </p:custDataLst>
                </p:nvPr>
              </p:nvSpPr>
              <p:spPr>
                <a:xfrm>
                  <a:off x="1223467" y="2336676"/>
                  <a:ext cx="1152525" cy="1034798"/>
                </a:xfrm>
                <a:prstGeom prst="ellipse">
                  <a:avLst/>
                </a:prstGeom>
                <a:gradFill flip="none" rotWithShape="1">
                  <a:gsLst>
                    <a:gs pos="0">
                      <a:srgbClr val="FFFFFF"/>
                    </a:gs>
                    <a:gs pos="100000">
                      <a:srgbClr val="DBDBDB"/>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190">
                    <a:solidFill>
                      <a:prstClr val="white"/>
                    </a:solidFill>
                    <a:latin typeface="Calibri"/>
                    <a:ea typeface="宋体"/>
                  </a:endParaRPr>
                </a:p>
              </p:txBody>
            </p:sp>
            <p:sp>
              <p:nvSpPr>
                <p:cNvPr id="75" name="MH_Other_4"/>
                <p:cNvSpPr/>
                <p:nvPr>
                  <p:custDataLst>
                    <p:tags r:id="rId14"/>
                  </p:custDataLst>
                </p:nvPr>
              </p:nvSpPr>
              <p:spPr>
                <a:xfrm>
                  <a:off x="1287602" y="2394461"/>
                  <a:ext cx="1019175" cy="915035"/>
                </a:xfrm>
                <a:prstGeom prst="ellipse">
                  <a:avLst/>
                </a:prstGeom>
                <a:solidFill>
                  <a:srgbClr val="EBAC07"/>
                </a:solidFill>
                <a:ln w="12700">
                  <a:solidFill>
                    <a:srgbClr val="FFFFFF"/>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190">
                    <a:solidFill>
                      <a:prstClr val="white"/>
                    </a:solidFill>
                    <a:latin typeface="Calibri"/>
                    <a:ea typeface="宋体"/>
                  </a:endParaRPr>
                </a:p>
              </p:txBody>
            </p:sp>
          </p:grpSp>
          <p:sp>
            <p:nvSpPr>
              <p:cNvPr id="76" name="TextBox 11"/>
              <p:cNvSpPr txBox="1"/>
              <p:nvPr/>
            </p:nvSpPr>
            <p:spPr>
              <a:xfrm>
                <a:off x="3351" y="2561"/>
                <a:ext cx="1576" cy="912"/>
              </a:xfrm>
              <a:prstGeom prst="rect">
                <a:avLst/>
              </a:prstGeom>
              <a:noFill/>
            </p:spPr>
            <p:txBody>
              <a:bodyPr wrap="none" rtlCol="0">
                <a:spAutoFit/>
              </a:bodyPr>
              <a:lstStyle/>
              <a:p>
                <a:pPr algn="ctr"/>
                <a:r>
                  <a:rPr lang="zh-CN" altLang="en-US" sz="1600" b="1" dirty="0" smtClean="0">
                    <a:solidFill>
                      <a:prstClr val="white"/>
                    </a:solidFill>
                    <a:latin typeface="黑体" panose="02010609060101010101" pitchFamily="2" charset="-122"/>
                    <a:ea typeface="黑体" panose="02010609060101010101" pitchFamily="2" charset="-122"/>
                    <a:sym typeface="+mn-ea"/>
                  </a:rPr>
                  <a:t>银行行业</a:t>
                </a:r>
                <a:endParaRPr lang="zh-CN" altLang="en-US" sz="1600" b="1" dirty="0">
                  <a:solidFill>
                    <a:prstClr val="white"/>
                  </a:solidFill>
                  <a:latin typeface="黑体" panose="02010609060101010101" pitchFamily="2" charset="-122"/>
                  <a:ea typeface="黑体" panose="02010609060101010101" pitchFamily="2" charset="-122"/>
                </a:endParaRPr>
              </a:p>
              <a:p>
                <a:pPr algn="ctr"/>
                <a:r>
                  <a:rPr lang="zh-CN" altLang="en-US" sz="1600" b="1" dirty="0">
                    <a:solidFill>
                      <a:prstClr val="white"/>
                    </a:solidFill>
                    <a:latin typeface="黑体" panose="02010609060101010101" pitchFamily="2" charset="-122"/>
                    <a:ea typeface="黑体" panose="02010609060101010101" pitchFamily="2" charset="-122"/>
                    <a:sym typeface="+mn-ea"/>
                  </a:rPr>
                  <a:t>产品</a:t>
                </a:r>
                <a:endParaRPr lang="zh-CN" altLang="en-US" sz="1600" b="1" dirty="0">
                  <a:solidFill>
                    <a:prstClr val="white"/>
                  </a:solidFill>
                  <a:latin typeface="黑体" panose="02010609060101010101" pitchFamily="2" charset="-122"/>
                  <a:ea typeface="黑体" panose="02010609060101010101" pitchFamily="2" charset="-122"/>
                </a:endParaRPr>
              </a:p>
            </p:txBody>
          </p:sp>
        </p:grpSp>
      </p:grpSp>
      <p:grpSp>
        <p:nvGrpSpPr>
          <p:cNvPr id="6" name="组合 5"/>
          <p:cNvGrpSpPr/>
          <p:nvPr/>
        </p:nvGrpSpPr>
        <p:grpSpPr>
          <a:xfrm>
            <a:off x="122277" y="3496183"/>
            <a:ext cx="2852063" cy="2153305"/>
            <a:chOff x="122277" y="3020695"/>
            <a:chExt cx="2852063" cy="2153305"/>
          </a:xfrm>
        </p:grpSpPr>
        <p:sp>
          <p:nvSpPr>
            <p:cNvPr id="80" name="TextBox 16"/>
            <p:cNvSpPr txBox="1"/>
            <p:nvPr/>
          </p:nvSpPr>
          <p:spPr>
            <a:xfrm>
              <a:off x="122277" y="4055745"/>
              <a:ext cx="2852063" cy="1118255"/>
            </a:xfrm>
            <a:prstGeom prst="rect">
              <a:avLst/>
            </a:prstGeom>
            <a:noFill/>
          </p:spPr>
          <p:txBody>
            <a:bodyPr wrap="none" rtlCol="0">
              <a:spAutoFit/>
            </a:bodyPr>
            <a:lstStyle/>
            <a:p>
              <a:pPr algn="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证券行业全面风险管理解决方案</a:t>
              </a:r>
            </a:p>
            <a:p>
              <a:pPr algn="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证券行业信用风险管理（内部评级</a:t>
              </a:r>
              <a:r>
                <a:rPr lang="zh-CN" altLang="en-US" sz="1300" dirty="0" smtClean="0">
                  <a:solidFill>
                    <a:prstClr val="black">
                      <a:lumMod val="65000"/>
                      <a:lumOff val="35000"/>
                    </a:prstClr>
                  </a:solidFill>
                  <a:latin typeface="微软雅黑" panose="020B0503020204020204" charset="-122"/>
                  <a:ea typeface="微软雅黑" panose="020B0503020204020204" charset="-122"/>
                </a:rPr>
                <a:t>）</a:t>
              </a:r>
              <a:endParaRPr lang="zh-CN" altLang="en-US" sz="1300" dirty="0">
                <a:solidFill>
                  <a:prstClr val="black">
                    <a:lumMod val="65000"/>
                    <a:lumOff val="35000"/>
                  </a:prstClr>
                </a:solidFill>
                <a:latin typeface="微软雅黑" panose="020B0503020204020204" charset="-122"/>
                <a:ea typeface="微软雅黑" panose="020B0503020204020204" charset="-122"/>
              </a:endParaRPr>
            </a:p>
            <a:p>
              <a:pPr algn="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证券公司数据中心应用系统</a:t>
              </a:r>
            </a:p>
            <a:p>
              <a:pPr algn="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证券公司综合客户关系管理系统</a:t>
              </a:r>
            </a:p>
            <a:p>
              <a:pPr algn="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证券公司经营分析管理系统</a:t>
              </a:r>
            </a:p>
          </p:txBody>
        </p:sp>
        <p:grpSp>
          <p:nvGrpSpPr>
            <p:cNvPr id="81" name="组合 80"/>
            <p:cNvGrpSpPr/>
            <p:nvPr/>
          </p:nvGrpSpPr>
          <p:grpSpPr>
            <a:xfrm>
              <a:off x="1672590" y="3020695"/>
              <a:ext cx="1152525" cy="1035050"/>
              <a:chOff x="3231" y="2158"/>
              <a:chExt cx="1815" cy="1630"/>
            </a:xfrm>
          </p:grpSpPr>
          <p:grpSp>
            <p:nvGrpSpPr>
              <p:cNvPr id="82" name="组合 81"/>
              <p:cNvGrpSpPr/>
              <p:nvPr/>
            </p:nvGrpSpPr>
            <p:grpSpPr>
              <a:xfrm>
                <a:off x="3231" y="2158"/>
                <a:ext cx="1815" cy="1630"/>
                <a:chOff x="1223467" y="2336676"/>
                <a:chExt cx="1152525" cy="1034798"/>
              </a:xfrm>
            </p:grpSpPr>
            <p:sp>
              <p:nvSpPr>
                <p:cNvPr id="83" name="MH_Other_3"/>
                <p:cNvSpPr/>
                <p:nvPr>
                  <p:custDataLst>
                    <p:tags r:id="rId11"/>
                  </p:custDataLst>
                </p:nvPr>
              </p:nvSpPr>
              <p:spPr>
                <a:xfrm>
                  <a:off x="1223467" y="2336676"/>
                  <a:ext cx="1152525" cy="1034798"/>
                </a:xfrm>
                <a:prstGeom prst="ellipse">
                  <a:avLst/>
                </a:prstGeom>
                <a:gradFill flip="none" rotWithShape="1">
                  <a:gsLst>
                    <a:gs pos="0">
                      <a:srgbClr val="FFFFFF"/>
                    </a:gs>
                    <a:gs pos="100000">
                      <a:srgbClr val="DBDBDB"/>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190">
                    <a:solidFill>
                      <a:prstClr val="white"/>
                    </a:solidFill>
                    <a:latin typeface="Calibri"/>
                    <a:ea typeface="宋体"/>
                  </a:endParaRPr>
                </a:p>
              </p:txBody>
            </p:sp>
            <p:sp>
              <p:nvSpPr>
                <p:cNvPr id="84" name="MH_Other_4"/>
                <p:cNvSpPr/>
                <p:nvPr>
                  <p:custDataLst>
                    <p:tags r:id="rId12"/>
                  </p:custDataLst>
                </p:nvPr>
              </p:nvSpPr>
              <p:spPr>
                <a:xfrm>
                  <a:off x="1287602" y="2394461"/>
                  <a:ext cx="1019175" cy="915035"/>
                </a:xfrm>
                <a:prstGeom prst="ellipse">
                  <a:avLst/>
                </a:prstGeom>
                <a:solidFill>
                  <a:srgbClr val="008487"/>
                </a:solidFill>
                <a:ln w="12700">
                  <a:solidFill>
                    <a:srgbClr val="FFFFFF"/>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190">
                    <a:solidFill>
                      <a:prstClr val="white"/>
                    </a:solidFill>
                    <a:latin typeface="Calibri"/>
                    <a:ea typeface="宋体"/>
                  </a:endParaRPr>
                </a:p>
              </p:txBody>
            </p:sp>
          </p:grpSp>
          <p:sp>
            <p:nvSpPr>
              <p:cNvPr id="85" name="TextBox 11"/>
              <p:cNvSpPr txBox="1"/>
              <p:nvPr/>
            </p:nvSpPr>
            <p:spPr>
              <a:xfrm>
                <a:off x="3346" y="2470"/>
                <a:ext cx="1700" cy="912"/>
              </a:xfrm>
              <a:prstGeom prst="rect">
                <a:avLst/>
              </a:prstGeom>
              <a:noFill/>
            </p:spPr>
            <p:txBody>
              <a:bodyPr wrap="square" rtlCol="0">
                <a:spAutoFit/>
              </a:bodyPr>
              <a:lstStyle/>
              <a:p>
                <a:pPr algn="ctr"/>
                <a:r>
                  <a:rPr lang="zh-CN" altLang="en-US" sz="1600" b="1" dirty="0" smtClean="0">
                    <a:solidFill>
                      <a:prstClr val="white"/>
                    </a:solidFill>
                    <a:latin typeface="黑体" panose="02010609060101010101" pitchFamily="2" charset="-122"/>
                    <a:ea typeface="黑体" panose="02010609060101010101" pitchFamily="2" charset="-122"/>
                    <a:sym typeface="+mn-ea"/>
                  </a:rPr>
                  <a:t>证券行业</a:t>
                </a:r>
                <a:endParaRPr lang="zh-CN" altLang="en-US" sz="1600" b="1" dirty="0">
                  <a:solidFill>
                    <a:prstClr val="white"/>
                  </a:solidFill>
                  <a:latin typeface="黑体" panose="02010609060101010101" pitchFamily="2" charset="-122"/>
                  <a:ea typeface="黑体" panose="02010609060101010101" pitchFamily="2" charset="-122"/>
                </a:endParaRPr>
              </a:p>
              <a:p>
                <a:pPr algn="ctr"/>
                <a:r>
                  <a:rPr lang="zh-CN" altLang="en-US" sz="1600" b="1" dirty="0">
                    <a:solidFill>
                      <a:prstClr val="white"/>
                    </a:solidFill>
                    <a:latin typeface="黑体" panose="02010609060101010101" pitchFamily="2" charset="-122"/>
                    <a:ea typeface="黑体" panose="02010609060101010101" pitchFamily="2" charset="-122"/>
                    <a:sym typeface="+mn-ea"/>
                  </a:rPr>
                  <a:t>产品</a:t>
                </a:r>
                <a:endParaRPr lang="zh-CN" altLang="en-US" sz="1600" b="1" dirty="0">
                  <a:solidFill>
                    <a:prstClr val="white"/>
                  </a:solidFill>
                  <a:latin typeface="黑体" panose="02010609060101010101" pitchFamily="2" charset="-122"/>
                  <a:ea typeface="黑体" panose="02010609060101010101" pitchFamily="2" charset="-122"/>
                </a:endParaRPr>
              </a:p>
            </p:txBody>
          </p:sp>
        </p:grpSp>
      </p:grpSp>
      <p:grpSp>
        <p:nvGrpSpPr>
          <p:cNvPr id="109" name="组合 108"/>
          <p:cNvGrpSpPr/>
          <p:nvPr/>
        </p:nvGrpSpPr>
        <p:grpSpPr>
          <a:xfrm>
            <a:off x="4815205" y="1018730"/>
            <a:ext cx="4338320" cy="1311910"/>
            <a:chOff x="8235" y="994"/>
            <a:chExt cx="6832" cy="2066"/>
          </a:xfrm>
        </p:grpSpPr>
        <p:sp>
          <p:nvSpPr>
            <p:cNvPr id="10" name="TextBox 16"/>
            <p:cNvSpPr txBox="1"/>
            <p:nvPr/>
          </p:nvSpPr>
          <p:spPr>
            <a:xfrm>
              <a:off x="10050" y="994"/>
              <a:ext cx="5017" cy="2066"/>
            </a:xfrm>
            <a:prstGeom prst="rect">
              <a:avLst/>
            </a:prstGeom>
            <a:noFill/>
          </p:spPr>
          <p:txBody>
            <a:bodyPr wrap="none" rtlCol="0">
              <a:spAutoFit/>
            </a:bodyPr>
            <a:lstStyle/>
            <a:p>
              <a:pP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城市大数据</a:t>
              </a:r>
              <a:r>
                <a:rPr lang="zh-CN" altLang="en-US" sz="1300" dirty="0" smtClean="0">
                  <a:solidFill>
                    <a:prstClr val="black">
                      <a:lumMod val="65000"/>
                      <a:lumOff val="35000"/>
                    </a:prstClr>
                  </a:solidFill>
                  <a:latin typeface="微软雅黑" panose="020B0503020204020204" charset="-122"/>
                  <a:ea typeface="微软雅黑" panose="020B0503020204020204" charset="-122"/>
                </a:rPr>
                <a:t>平台</a:t>
              </a:r>
              <a:endParaRPr lang="en-US" altLang="zh-CN" sz="1300" dirty="0" smtClean="0">
                <a:solidFill>
                  <a:prstClr val="black">
                    <a:lumMod val="65000"/>
                    <a:lumOff val="35000"/>
                  </a:prstClr>
                </a:solidFill>
                <a:latin typeface="微软雅黑" panose="020B0503020204020204" charset="-122"/>
                <a:ea typeface="微软雅黑" panose="020B0503020204020204" charset="-122"/>
              </a:endParaRPr>
            </a:p>
            <a:p>
              <a:pP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自然人法人类目定向标签服务</a:t>
              </a:r>
            </a:p>
            <a:p>
              <a:pP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地方金融智能监管系统</a:t>
              </a:r>
            </a:p>
            <a:p>
              <a:pP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统计大数据平台</a:t>
              </a:r>
            </a:p>
            <a:p>
              <a:pP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城市运营指挥中心</a:t>
              </a:r>
            </a:p>
            <a:p>
              <a:pP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人力资源和社会保障大数据综合应用系统</a:t>
              </a:r>
            </a:p>
          </p:txBody>
        </p:sp>
        <p:grpSp>
          <p:nvGrpSpPr>
            <p:cNvPr id="100" name="组合 99"/>
            <p:cNvGrpSpPr/>
            <p:nvPr/>
          </p:nvGrpSpPr>
          <p:grpSpPr>
            <a:xfrm>
              <a:off x="8235" y="1235"/>
              <a:ext cx="1815" cy="1630"/>
              <a:chOff x="3231" y="2158"/>
              <a:chExt cx="1815" cy="1630"/>
            </a:xfrm>
          </p:grpSpPr>
          <p:grpSp>
            <p:nvGrpSpPr>
              <p:cNvPr id="101" name="组合 100"/>
              <p:cNvGrpSpPr/>
              <p:nvPr/>
            </p:nvGrpSpPr>
            <p:grpSpPr>
              <a:xfrm>
                <a:off x="3231" y="2158"/>
                <a:ext cx="1815" cy="1630"/>
                <a:chOff x="1223467" y="2336676"/>
                <a:chExt cx="1152525" cy="1034798"/>
              </a:xfrm>
            </p:grpSpPr>
            <p:sp>
              <p:nvSpPr>
                <p:cNvPr id="102" name="MH_Other_3"/>
                <p:cNvSpPr/>
                <p:nvPr>
                  <p:custDataLst>
                    <p:tags r:id="rId9"/>
                  </p:custDataLst>
                </p:nvPr>
              </p:nvSpPr>
              <p:spPr>
                <a:xfrm>
                  <a:off x="1223467" y="2336676"/>
                  <a:ext cx="1152525" cy="1034798"/>
                </a:xfrm>
                <a:prstGeom prst="ellipse">
                  <a:avLst/>
                </a:prstGeom>
                <a:gradFill flip="none" rotWithShape="1">
                  <a:gsLst>
                    <a:gs pos="0">
                      <a:srgbClr val="FFFFFF"/>
                    </a:gs>
                    <a:gs pos="100000">
                      <a:srgbClr val="DBDBDB"/>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190">
                    <a:solidFill>
                      <a:prstClr val="white"/>
                    </a:solidFill>
                    <a:latin typeface="Calibri"/>
                    <a:ea typeface="宋体"/>
                  </a:endParaRPr>
                </a:p>
              </p:txBody>
            </p:sp>
            <p:sp>
              <p:nvSpPr>
                <p:cNvPr id="103" name="MH_Other_4"/>
                <p:cNvSpPr/>
                <p:nvPr>
                  <p:custDataLst>
                    <p:tags r:id="rId10"/>
                  </p:custDataLst>
                </p:nvPr>
              </p:nvSpPr>
              <p:spPr>
                <a:xfrm>
                  <a:off x="1287602" y="2394461"/>
                  <a:ext cx="1019175" cy="915035"/>
                </a:xfrm>
                <a:prstGeom prst="ellipse">
                  <a:avLst/>
                </a:prstGeom>
                <a:solidFill>
                  <a:srgbClr val="DB2C03"/>
                </a:solidFill>
                <a:ln w="12700">
                  <a:solidFill>
                    <a:srgbClr val="FFFFFF"/>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190">
                    <a:solidFill>
                      <a:prstClr val="white"/>
                    </a:solidFill>
                    <a:latin typeface="Calibri"/>
                    <a:ea typeface="宋体"/>
                  </a:endParaRPr>
                </a:p>
              </p:txBody>
            </p:sp>
          </p:grpSp>
          <p:sp>
            <p:nvSpPr>
              <p:cNvPr id="104" name="TextBox 11"/>
              <p:cNvSpPr txBox="1"/>
              <p:nvPr/>
            </p:nvSpPr>
            <p:spPr>
              <a:xfrm>
                <a:off x="3351" y="2561"/>
                <a:ext cx="1576" cy="912"/>
              </a:xfrm>
              <a:prstGeom prst="rect">
                <a:avLst/>
              </a:prstGeom>
              <a:noFill/>
            </p:spPr>
            <p:txBody>
              <a:bodyPr wrap="none" rtlCol="0">
                <a:spAutoFit/>
              </a:bodyPr>
              <a:lstStyle/>
              <a:p>
                <a:pPr algn="ctr"/>
                <a:r>
                  <a:rPr lang="zh-CN" altLang="en-US" sz="1600" b="1" dirty="0">
                    <a:solidFill>
                      <a:prstClr val="white"/>
                    </a:solidFill>
                    <a:latin typeface="黑体" panose="02010609060101010101" pitchFamily="2" charset="-122"/>
                    <a:ea typeface="黑体" panose="02010609060101010101" pitchFamily="2" charset="-122"/>
                  </a:rPr>
                  <a:t>政府行业</a:t>
                </a:r>
              </a:p>
              <a:p>
                <a:pPr algn="ctr"/>
                <a:r>
                  <a:rPr lang="zh-CN" altLang="en-US" sz="1600" b="1" dirty="0">
                    <a:solidFill>
                      <a:prstClr val="white"/>
                    </a:solidFill>
                    <a:latin typeface="黑体" panose="02010609060101010101" pitchFamily="2" charset="-122"/>
                    <a:ea typeface="黑体" panose="02010609060101010101" pitchFamily="2" charset="-122"/>
                  </a:rPr>
                  <a:t>产品</a:t>
                </a:r>
              </a:p>
            </p:txBody>
          </p:sp>
        </p:grpSp>
      </p:grpSp>
      <p:grpSp>
        <p:nvGrpSpPr>
          <p:cNvPr id="8" name="组合 7"/>
          <p:cNvGrpSpPr/>
          <p:nvPr/>
        </p:nvGrpSpPr>
        <p:grpSpPr>
          <a:xfrm>
            <a:off x="2749428" y="4477258"/>
            <a:ext cx="2518638" cy="2380001"/>
            <a:chOff x="2749428" y="4001770"/>
            <a:chExt cx="2518638" cy="2380001"/>
          </a:xfrm>
        </p:grpSpPr>
        <p:sp>
          <p:nvSpPr>
            <p:cNvPr id="34" name="TextBox 16"/>
            <p:cNvSpPr txBox="1"/>
            <p:nvPr/>
          </p:nvSpPr>
          <p:spPr>
            <a:xfrm>
              <a:off x="2749428" y="5070002"/>
              <a:ext cx="2518638" cy="1311769"/>
            </a:xfrm>
            <a:prstGeom prst="rect">
              <a:avLst/>
            </a:prstGeom>
            <a:noFill/>
          </p:spPr>
          <p:txBody>
            <a:bodyPr wrap="none" rtlCol="0">
              <a:spAutoFit/>
            </a:bodyPr>
            <a:lstStyle/>
            <a:p>
              <a:pP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保险公司价值板块管理信息系统</a:t>
              </a:r>
            </a:p>
            <a:p>
              <a:pP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保险公司非现场审计信息系统</a:t>
              </a:r>
            </a:p>
            <a:p>
              <a:pP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保险公司全面风险管理系统</a:t>
              </a:r>
            </a:p>
            <a:p>
              <a:pP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保险公司资产板块管理信息系统</a:t>
              </a:r>
            </a:p>
            <a:p>
              <a:pP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保险公司数据中心</a:t>
              </a:r>
            </a:p>
            <a:p>
              <a:pP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保险公司微信系统解决方案</a:t>
              </a:r>
            </a:p>
          </p:txBody>
        </p:sp>
        <p:grpSp>
          <p:nvGrpSpPr>
            <p:cNvPr id="112" name="组合 111"/>
            <p:cNvGrpSpPr/>
            <p:nvPr/>
          </p:nvGrpSpPr>
          <p:grpSpPr>
            <a:xfrm>
              <a:off x="2910205" y="4001770"/>
              <a:ext cx="1152525" cy="1035050"/>
              <a:chOff x="3231" y="2158"/>
              <a:chExt cx="1815" cy="1630"/>
            </a:xfrm>
          </p:grpSpPr>
          <p:grpSp>
            <p:nvGrpSpPr>
              <p:cNvPr id="113" name="组合 112"/>
              <p:cNvGrpSpPr/>
              <p:nvPr/>
            </p:nvGrpSpPr>
            <p:grpSpPr>
              <a:xfrm>
                <a:off x="3231" y="2158"/>
                <a:ext cx="1815" cy="1630"/>
                <a:chOff x="1223467" y="2336676"/>
                <a:chExt cx="1152525" cy="1034798"/>
              </a:xfrm>
            </p:grpSpPr>
            <p:sp>
              <p:nvSpPr>
                <p:cNvPr id="114" name="MH_Other_3"/>
                <p:cNvSpPr/>
                <p:nvPr>
                  <p:custDataLst>
                    <p:tags r:id="rId7"/>
                  </p:custDataLst>
                </p:nvPr>
              </p:nvSpPr>
              <p:spPr>
                <a:xfrm>
                  <a:off x="1223467" y="2336676"/>
                  <a:ext cx="1152525" cy="1034798"/>
                </a:xfrm>
                <a:prstGeom prst="ellipse">
                  <a:avLst/>
                </a:prstGeom>
                <a:gradFill flip="none" rotWithShape="1">
                  <a:gsLst>
                    <a:gs pos="0">
                      <a:srgbClr val="FFFFFF"/>
                    </a:gs>
                    <a:gs pos="100000">
                      <a:srgbClr val="DBDBDB"/>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190">
                    <a:solidFill>
                      <a:prstClr val="white"/>
                    </a:solidFill>
                    <a:latin typeface="Calibri"/>
                    <a:ea typeface="宋体"/>
                  </a:endParaRPr>
                </a:p>
              </p:txBody>
            </p:sp>
            <p:sp>
              <p:nvSpPr>
                <p:cNvPr id="115" name="MH_Other_4"/>
                <p:cNvSpPr/>
                <p:nvPr>
                  <p:custDataLst>
                    <p:tags r:id="rId8"/>
                  </p:custDataLst>
                </p:nvPr>
              </p:nvSpPr>
              <p:spPr>
                <a:xfrm>
                  <a:off x="1287602" y="2394461"/>
                  <a:ext cx="1019175" cy="915035"/>
                </a:xfrm>
                <a:prstGeom prst="ellipse">
                  <a:avLst/>
                </a:prstGeom>
                <a:solidFill>
                  <a:srgbClr val="DB2C03"/>
                </a:solidFill>
                <a:ln w="12700">
                  <a:solidFill>
                    <a:srgbClr val="FFFFFF"/>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190">
                    <a:solidFill>
                      <a:prstClr val="white"/>
                    </a:solidFill>
                    <a:latin typeface="Calibri"/>
                    <a:ea typeface="宋体"/>
                  </a:endParaRPr>
                </a:p>
              </p:txBody>
            </p:sp>
          </p:grpSp>
          <p:sp>
            <p:nvSpPr>
              <p:cNvPr id="116" name="TextBox 11"/>
              <p:cNvSpPr txBox="1"/>
              <p:nvPr/>
            </p:nvSpPr>
            <p:spPr>
              <a:xfrm>
                <a:off x="3351" y="2561"/>
                <a:ext cx="1576" cy="912"/>
              </a:xfrm>
              <a:prstGeom prst="rect">
                <a:avLst/>
              </a:prstGeom>
              <a:noFill/>
            </p:spPr>
            <p:txBody>
              <a:bodyPr wrap="none" rtlCol="0">
                <a:spAutoFit/>
              </a:bodyPr>
              <a:lstStyle/>
              <a:p>
                <a:pPr algn="ctr"/>
                <a:r>
                  <a:rPr lang="zh-CN" altLang="en-US" sz="1600" b="1" dirty="0">
                    <a:solidFill>
                      <a:prstClr val="white"/>
                    </a:solidFill>
                    <a:latin typeface="黑体" panose="02010609060101010101" pitchFamily="2" charset="-122"/>
                    <a:ea typeface="黑体" panose="02010609060101010101" pitchFamily="2" charset="-122"/>
                  </a:rPr>
                  <a:t>保险行业</a:t>
                </a:r>
              </a:p>
              <a:p>
                <a:pPr algn="ctr"/>
                <a:r>
                  <a:rPr lang="zh-CN" altLang="en-US" sz="1600" b="1" dirty="0">
                    <a:solidFill>
                      <a:prstClr val="white"/>
                    </a:solidFill>
                    <a:latin typeface="黑体" panose="02010609060101010101" pitchFamily="2" charset="-122"/>
                    <a:ea typeface="黑体" panose="02010609060101010101" pitchFamily="2" charset="-122"/>
                  </a:rPr>
                  <a:t>产品</a:t>
                </a:r>
              </a:p>
            </p:txBody>
          </p:sp>
        </p:grpSp>
      </p:grpSp>
      <p:grpSp>
        <p:nvGrpSpPr>
          <p:cNvPr id="12" name="组合 11"/>
          <p:cNvGrpSpPr/>
          <p:nvPr/>
        </p:nvGrpSpPr>
        <p:grpSpPr>
          <a:xfrm>
            <a:off x="4973804" y="4735059"/>
            <a:ext cx="2970788" cy="1634228"/>
            <a:chOff x="4973804" y="4259571"/>
            <a:chExt cx="2970788" cy="1634228"/>
          </a:xfrm>
        </p:grpSpPr>
        <p:sp>
          <p:nvSpPr>
            <p:cNvPr id="32" name="TextBox 16"/>
            <p:cNvSpPr txBox="1"/>
            <p:nvPr/>
          </p:nvSpPr>
          <p:spPr>
            <a:xfrm>
              <a:off x="5981041" y="5185913"/>
              <a:ext cx="1963551" cy="707886"/>
            </a:xfrm>
            <a:prstGeom prst="rect">
              <a:avLst/>
            </a:prstGeom>
            <a:noFill/>
          </p:spPr>
          <p:txBody>
            <a:bodyPr wrap="square" rtlCol="0">
              <a:spAutoFit/>
            </a:bodyPr>
            <a:lstStyle/>
            <a:p>
              <a:pP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专业研发、</a:t>
              </a:r>
              <a:r>
                <a:rPr lang="zh-CN" altLang="en-US" sz="1300" dirty="0" smtClean="0">
                  <a:solidFill>
                    <a:prstClr val="black">
                      <a:lumMod val="65000"/>
                      <a:lumOff val="35000"/>
                    </a:prstClr>
                  </a:solidFill>
                  <a:latin typeface="微软雅黑" panose="020B0503020204020204" charset="-122"/>
                  <a:ea typeface="微软雅黑" panose="020B0503020204020204" charset="-122"/>
                </a:rPr>
                <a:t>测试</a:t>
              </a:r>
              <a:endParaRPr lang="en-US" altLang="zh-CN" sz="1300" dirty="0" smtClean="0">
                <a:solidFill>
                  <a:prstClr val="black">
                    <a:lumMod val="65000"/>
                    <a:lumOff val="35000"/>
                  </a:prstClr>
                </a:solidFill>
                <a:latin typeface="微软雅黑" panose="020B0503020204020204" charset="-122"/>
                <a:ea typeface="微软雅黑" panose="020B0503020204020204" charset="-122"/>
              </a:endParaRPr>
            </a:p>
            <a:p>
              <a:pPr>
                <a:lnSpc>
                  <a:spcPts val="1600"/>
                </a:lnSpc>
              </a:pPr>
              <a:r>
                <a:rPr lang="zh-CN" altLang="en-US" sz="1300" dirty="0" smtClean="0">
                  <a:solidFill>
                    <a:prstClr val="black">
                      <a:lumMod val="65000"/>
                      <a:lumOff val="35000"/>
                    </a:prstClr>
                  </a:solidFill>
                  <a:latin typeface="微软雅黑" panose="020B0503020204020204" charset="-122"/>
                  <a:ea typeface="微软雅黑" panose="020B0503020204020204" charset="-122"/>
                </a:rPr>
                <a:t>运</a:t>
              </a:r>
              <a:r>
                <a:rPr lang="zh-CN" altLang="en-US" sz="1300" dirty="0">
                  <a:solidFill>
                    <a:prstClr val="black">
                      <a:lumMod val="65000"/>
                      <a:lumOff val="35000"/>
                    </a:prstClr>
                  </a:solidFill>
                  <a:latin typeface="微软雅黑" panose="020B0503020204020204" charset="-122"/>
                  <a:ea typeface="微软雅黑" panose="020B0503020204020204" charset="-122"/>
                </a:rPr>
                <a:t>维支持人力资源外包</a:t>
              </a:r>
            </a:p>
            <a:p>
              <a:pPr>
                <a:lnSpc>
                  <a:spcPts val="1600"/>
                </a:lnSpc>
              </a:pPr>
              <a:r>
                <a:rPr lang="en-US" altLang="zh-CN" sz="1300" dirty="0">
                  <a:solidFill>
                    <a:prstClr val="black">
                      <a:lumMod val="65000"/>
                      <a:lumOff val="35000"/>
                    </a:prstClr>
                  </a:solidFill>
                  <a:latin typeface="微软雅黑" panose="020B0503020204020204" charset="-122"/>
                  <a:ea typeface="微软雅黑" panose="020B0503020204020204" charset="-122"/>
                </a:rPr>
                <a:t>ODC</a:t>
              </a:r>
              <a:r>
                <a:rPr lang="zh-CN" altLang="en-US" sz="1300" dirty="0">
                  <a:solidFill>
                    <a:prstClr val="black">
                      <a:lumMod val="65000"/>
                      <a:lumOff val="35000"/>
                    </a:prstClr>
                  </a:solidFill>
                  <a:latin typeface="微软雅黑" panose="020B0503020204020204" charset="-122"/>
                  <a:ea typeface="微软雅黑" panose="020B0503020204020204" charset="-122"/>
                </a:rPr>
                <a:t>运营中心</a:t>
              </a:r>
            </a:p>
          </p:txBody>
        </p:sp>
        <p:grpSp>
          <p:nvGrpSpPr>
            <p:cNvPr id="121" name="组合 120"/>
            <p:cNvGrpSpPr/>
            <p:nvPr/>
          </p:nvGrpSpPr>
          <p:grpSpPr>
            <a:xfrm>
              <a:off x="4973804" y="4259571"/>
              <a:ext cx="1152525" cy="1035050"/>
              <a:chOff x="3231" y="2158"/>
              <a:chExt cx="1815" cy="1630"/>
            </a:xfrm>
          </p:grpSpPr>
          <p:grpSp>
            <p:nvGrpSpPr>
              <p:cNvPr id="122" name="组合 121"/>
              <p:cNvGrpSpPr/>
              <p:nvPr/>
            </p:nvGrpSpPr>
            <p:grpSpPr>
              <a:xfrm>
                <a:off x="3231" y="2158"/>
                <a:ext cx="1815" cy="1630"/>
                <a:chOff x="1223467" y="2336676"/>
                <a:chExt cx="1152525" cy="1034798"/>
              </a:xfrm>
            </p:grpSpPr>
            <p:sp>
              <p:nvSpPr>
                <p:cNvPr id="123" name="MH_Other_3"/>
                <p:cNvSpPr/>
                <p:nvPr>
                  <p:custDataLst>
                    <p:tags r:id="rId5"/>
                  </p:custDataLst>
                </p:nvPr>
              </p:nvSpPr>
              <p:spPr>
                <a:xfrm>
                  <a:off x="1223467" y="2336676"/>
                  <a:ext cx="1152525" cy="1034798"/>
                </a:xfrm>
                <a:prstGeom prst="ellipse">
                  <a:avLst/>
                </a:prstGeom>
                <a:gradFill flip="none" rotWithShape="1">
                  <a:gsLst>
                    <a:gs pos="0">
                      <a:srgbClr val="FFFFFF"/>
                    </a:gs>
                    <a:gs pos="100000">
                      <a:srgbClr val="DBDBDB"/>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190">
                    <a:solidFill>
                      <a:prstClr val="white"/>
                    </a:solidFill>
                    <a:latin typeface="Calibri"/>
                    <a:ea typeface="宋体"/>
                  </a:endParaRPr>
                </a:p>
              </p:txBody>
            </p:sp>
            <p:sp>
              <p:nvSpPr>
                <p:cNvPr id="124" name="MH_Other_4"/>
                <p:cNvSpPr/>
                <p:nvPr>
                  <p:custDataLst>
                    <p:tags r:id="rId6"/>
                  </p:custDataLst>
                </p:nvPr>
              </p:nvSpPr>
              <p:spPr>
                <a:xfrm>
                  <a:off x="1287602" y="2394461"/>
                  <a:ext cx="1019175" cy="915035"/>
                </a:xfrm>
                <a:prstGeom prst="ellipse">
                  <a:avLst/>
                </a:prstGeom>
                <a:solidFill>
                  <a:srgbClr val="EBAC07"/>
                </a:solidFill>
                <a:ln w="12700">
                  <a:solidFill>
                    <a:srgbClr val="FFFFFF"/>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190">
                    <a:solidFill>
                      <a:prstClr val="white"/>
                    </a:solidFill>
                    <a:latin typeface="Calibri"/>
                    <a:ea typeface="宋体"/>
                  </a:endParaRPr>
                </a:p>
              </p:txBody>
            </p:sp>
          </p:grpSp>
          <p:sp>
            <p:nvSpPr>
              <p:cNvPr id="125" name="TextBox 11"/>
              <p:cNvSpPr txBox="1"/>
              <p:nvPr/>
            </p:nvSpPr>
            <p:spPr>
              <a:xfrm>
                <a:off x="3368" y="2501"/>
                <a:ext cx="1576" cy="912"/>
              </a:xfrm>
              <a:prstGeom prst="rect">
                <a:avLst/>
              </a:prstGeom>
              <a:noFill/>
            </p:spPr>
            <p:txBody>
              <a:bodyPr wrap="none" rtlCol="0">
                <a:spAutoFit/>
              </a:bodyPr>
              <a:lstStyle/>
              <a:p>
                <a:pPr algn="ctr"/>
                <a:r>
                  <a:rPr lang="en-US" altLang="zh-CN" sz="1600" b="1" dirty="0" smtClean="0">
                    <a:solidFill>
                      <a:prstClr val="white"/>
                    </a:solidFill>
                    <a:latin typeface="黑体" panose="02010609060101010101" pitchFamily="2" charset="-122"/>
                    <a:ea typeface="黑体" panose="02010609060101010101" pitchFamily="2" charset="-122"/>
                    <a:sym typeface="+mn-ea"/>
                  </a:rPr>
                  <a:t>ODC</a:t>
                </a:r>
                <a:r>
                  <a:rPr lang="zh-CN" altLang="en-US" sz="1600" b="1" dirty="0" smtClean="0">
                    <a:solidFill>
                      <a:prstClr val="white"/>
                    </a:solidFill>
                    <a:latin typeface="黑体" panose="02010609060101010101" pitchFamily="2" charset="-122"/>
                    <a:ea typeface="黑体" panose="02010609060101010101" pitchFamily="2" charset="-122"/>
                    <a:sym typeface="+mn-ea"/>
                  </a:rPr>
                  <a:t>研发</a:t>
                </a:r>
              </a:p>
              <a:p>
                <a:pPr algn="ctr"/>
                <a:r>
                  <a:rPr lang="zh-CN" altLang="en-US" sz="1600" b="1" dirty="0" smtClean="0">
                    <a:solidFill>
                      <a:prstClr val="white"/>
                    </a:solidFill>
                    <a:latin typeface="黑体" panose="02010609060101010101" pitchFamily="2" charset="-122"/>
                    <a:ea typeface="黑体" panose="02010609060101010101" pitchFamily="2" charset="-122"/>
                    <a:sym typeface="+mn-ea"/>
                  </a:rPr>
                  <a:t>运营中心</a:t>
                </a:r>
              </a:p>
            </p:txBody>
          </p:sp>
        </p:grpSp>
      </p:grpSp>
      <p:grpSp>
        <p:nvGrpSpPr>
          <p:cNvPr id="9" name="组合 8"/>
          <p:cNvGrpSpPr/>
          <p:nvPr/>
        </p:nvGrpSpPr>
        <p:grpSpPr>
          <a:xfrm>
            <a:off x="5923280" y="2383028"/>
            <a:ext cx="3140463" cy="1035050"/>
            <a:chOff x="5923280" y="1907540"/>
            <a:chExt cx="3140463" cy="1035050"/>
          </a:xfrm>
        </p:grpSpPr>
        <p:sp>
          <p:nvSpPr>
            <p:cNvPr id="117" name="TextBox 16"/>
            <p:cNvSpPr txBox="1"/>
            <p:nvPr/>
          </p:nvSpPr>
          <p:spPr>
            <a:xfrm>
              <a:off x="7139818" y="1921672"/>
              <a:ext cx="1923925" cy="913070"/>
            </a:xfrm>
            <a:prstGeom prst="rect">
              <a:avLst/>
            </a:prstGeom>
            <a:noFill/>
          </p:spPr>
          <p:txBody>
            <a:bodyPr wrap="none" rtlCol="0">
              <a:spAutoFit/>
            </a:bodyPr>
            <a:lstStyle/>
            <a:p>
              <a:pP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XBRL基础技术系列</a:t>
              </a:r>
            </a:p>
            <a:p>
              <a:pP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XBRL报告编制系列</a:t>
              </a:r>
            </a:p>
            <a:p>
              <a:pP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XBRL数据</a:t>
              </a:r>
              <a:r>
                <a:rPr lang="zh-CN" altLang="en-US" sz="1300" dirty="0" smtClean="0">
                  <a:solidFill>
                    <a:prstClr val="black">
                      <a:lumMod val="65000"/>
                      <a:lumOff val="35000"/>
                    </a:prstClr>
                  </a:solidFill>
                  <a:latin typeface="微软雅黑" panose="020B0503020204020204" charset="-122"/>
                  <a:ea typeface="微软雅黑" panose="020B0503020204020204" charset="-122"/>
                </a:rPr>
                <a:t>交互应用</a:t>
              </a:r>
              <a:r>
                <a:rPr lang="zh-CN" altLang="en-US" sz="1300" dirty="0">
                  <a:solidFill>
                    <a:prstClr val="black">
                      <a:lumMod val="65000"/>
                      <a:lumOff val="35000"/>
                    </a:prstClr>
                  </a:solidFill>
                  <a:latin typeface="微软雅黑" panose="020B0503020204020204" charset="-122"/>
                  <a:ea typeface="微软雅黑" panose="020B0503020204020204" charset="-122"/>
                </a:rPr>
                <a:t>系列</a:t>
              </a:r>
            </a:p>
            <a:p>
              <a:pP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XBRL应用辅助管理工具</a:t>
              </a:r>
            </a:p>
          </p:txBody>
        </p:sp>
        <p:grpSp>
          <p:nvGrpSpPr>
            <p:cNvPr id="126" name="组合 125"/>
            <p:cNvGrpSpPr/>
            <p:nvPr/>
          </p:nvGrpSpPr>
          <p:grpSpPr>
            <a:xfrm>
              <a:off x="5923280" y="1907540"/>
              <a:ext cx="1152525" cy="1035050"/>
              <a:chOff x="3231" y="2158"/>
              <a:chExt cx="1815" cy="1630"/>
            </a:xfrm>
          </p:grpSpPr>
          <p:grpSp>
            <p:nvGrpSpPr>
              <p:cNvPr id="127" name="组合 126"/>
              <p:cNvGrpSpPr/>
              <p:nvPr/>
            </p:nvGrpSpPr>
            <p:grpSpPr>
              <a:xfrm>
                <a:off x="3231" y="2158"/>
                <a:ext cx="1815" cy="1630"/>
                <a:chOff x="1223467" y="2336676"/>
                <a:chExt cx="1152525" cy="1034798"/>
              </a:xfrm>
            </p:grpSpPr>
            <p:sp>
              <p:nvSpPr>
                <p:cNvPr id="128" name="MH_Other_3"/>
                <p:cNvSpPr/>
                <p:nvPr>
                  <p:custDataLst>
                    <p:tags r:id="rId3"/>
                  </p:custDataLst>
                </p:nvPr>
              </p:nvSpPr>
              <p:spPr>
                <a:xfrm>
                  <a:off x="1223467" y="2336676"/>
                  <a:ext cx="1152525" cy="1034798"/>
                </a:xfrm>
                <a:prstGeom prst="ellipse">
                  <a:avLst/>
                </a:prstGeom>
                <a:gradFill flip="none" rotWithShape="1">
                  <a:gsLst>
                    <a:gs pos="0">
                      <a:srgbClr val="FFFFFF"/>
                    </a:gs>
                    <a:gs pos="100000">
                      <a:srgbClr val="DBDBDB"/>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190">
                    <a:solidFill>
                      <a:prstClr val="white"/>
                    </a:solidFill>
                    <a:latin typeface="Calibri"/>
                    <a:ea typeface="宋体"/>
                  </a:endParaRPr>
                </a:p>
              </p:txBody>
            </p:sp>
            <p:sp>
              <p:nvSpPr>
                <p:cNvPr id="129" name="MH_Other_4"/>
                <p:cNvSpPr/>
                <p:nvPr>
                  <p:custDataLst>
                    <p:tags r:id="rId4"/>
                  </p:custDataLst>
                </p:nvPr>
              </p:nvSpPr>
              <p:spPr>
                <a:xfrm>
                  <a:off x="1287602" y="2394461"/>
                  <a:ext cx="1019175" cy="915035"/>
                </a:xfrm>
                <a:prstGeom prst="ellipse">
                  <a:avLst/>
                </a:prstGeom>
                <a:solidFill>
                  <a:srgbClr val="008487"/>
                </a:solidFill>
                <a:ln w="12700">
                  <a:solidFill>
                    <a:srgbClr val="FFFFFF"/>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190">
                    <a:solidFill>
                      <a:prstClr val="white"/>
                    </a:solidFill>
                    <a:latin typeface="Calibri"/>
                    <a:ea typeface="宋体"/>
                  </a:endParaRPr>
                </a:p>
              </p:txBody>
            </p:sp>
          </p:grpSp>
          <p:sp>
            <p:nvSpPr>
              <p:cNvPr id="130" name="TextBox 11"/>
              <p:cNvSpPr txBox="1"/>
              <p:nvPr/>
            </p:nvSpPr>
            <p:spPr>
              <a:xfrm>
                <a:off x="3671" y="2561"/>
                <a:ext cx="936" cy="912"/>
              </a:xfrm>
              <a:prstGeom prst="rect">
                <a:avLst/>
              </a:prstGeom>
              <a:noFill/>
            </p:spPr>
            <p:txBody>
              <a:bodyPr wrap="none" rtlCol="0">
                <a:spAutoFit/>
              </a:bodyPr>
              <a:lstStyle/>
              <a:p>
                <a:pPr algn="ctr"/>
                <a:r>
                  <a:rPr lang="en-US" altLang="zh-CN" sz="1600" b="1" dirty="0" smtClean="0">
                    <a:solidFill>
                      <a:prstClr val="white"/>
                    </a:solidFill>
                    <a:latin typeface="黑体" panose="02010609060101010101" pitchFamily="2" charset="-122"/>
                    <a:ea typeface="黑体" panose="02010609060101010101" pitchFamily="2" charset="-122"/>
                    <a:sym typeface="+mn-ea"/>
                  </a:rPr>
                  <a:t>XBRL</a:t>
                </a:r>
              </a:p>
              <a:p>
                <a:pPr algn="ctr"/>
                <a:r>
                  <a:rPr lang="zh-CN" altLang="en-US" sz="1600" b="1" dirty="0">
                    <a:solidFill>
                      <a:prstClr val="white"/>
                    </a:solidFill>
                    <a:latin typeface="黑体" panose="02010609060101010101" pitchFamily="2" charset="-122"/>
                    <a:ea typeface="黑体" panose="02010609060101010101" pitchFamily="2" charset="-122"/>
                    <a:sym typeface="+mn-ea"/>
                  </a:rPr>
                  <a:t>产品</a:t>
                </a:r>
                <a:endParaRPr lang="zh-CN" altLang="en-US" sz="1600" b="1" dirty="0">
                  <a:solidFill>
                    <a:prstClr val="white"/>
                  </a:solidFill>
                  <a:latin typeface="黑体" panose="02010609060101010101" pitchFamily="2" charset="-122"/>
                  <a:ea typeface="黑体" panose="02010609060101010101" pitchFamily="2" charset="-122"/>
                </a:endParaRPr>
              </a:p>
            </p:txBody>
          </p:sp>
        </p:grpSp>
      </p:grpSp>
      <p:grpSp>
        <p:nvGrpSpPr>
          <p:cNvPr id="11" name="组合 10"/>
          <p:cNvGrpSpPr/>
          <p:nvPr/>
        </p:nvGrpSpPr>
        <p:grpSpPr>
          <a:xfrm>
            <a:off x="5765800" y="3633343"/>
            <a:ext cx="3387725" cy="1938992"/>
            <a:chOff x="5765800" y="3157855"/>
            <a:chExt cx="3387725" cy="1938992"/>
          </a:xfrm>
        </p:grpSpPr>
        <p:sp>
          <p:nvSpPr>
            <p:cNvPr id="131" name="TextBox 16"/>
            <p:cNvSpPr txBox="1"/>
            <p:nvPr/>
          </p:nvSpPr>
          <p:spPr>
            <a:xfrm>
              <a:off x="6969125" y="3157855"/>
              <a:ext cx="2184400" cy="1938992"/>
            </a:xfrm>
            <a:prstGeom prst="rect">
              <a:avLst/>
            </a:prstGeom>
            <a:noFill/>
          </p:spPr>
          <p:txBody>
            <a:bodyPr wrap="square" rtlCol="0">
              <a:spAutoFit/>
            </a:bodyPr>
            <a:lstStyle/>
            <a:p>
              <a:pPr>
                <a:lnSpc>
                  <a:spcPts val="1600"/>
                </a:lnSpc>
              </a:pPr>
              <a:r>
                <a:rPr lang="zh-CN" altLang="en-US" sz="1300" dirty="0" smtClean="0">
                  <a:solidFill>
                    <a:prstClr val="black">
                      <a:lumMod val="65000"/>
                      <a:lumOff val="35000"/>
                    </a:prstClr>
                  </a:solidFill>
                  <a:latin typeface="微软雅黑" panose="020B0503020204020204" charset="-122"/>
                  <a:ea typeface="微软雅黑" panose="020B0503020204020204" charset="-122"/>
                </a:rPr>
                <a:t>流程管理平台</a:t>
              </a:r>
              <a:r>
                <a:rPr lang="en-US" altLang="zh-CN" sz="1300" dirty="0" smtClean="0">
                  <a:solidFill>
                    <a:prstClr val="black">
                      <a:lumMod val="65000"/>
                      <a:lumOff val="35000"/>
                    </a:prstClr>
                  </a:solidFill>
                  <a:latin typeface="微软雅黑" panose="020B0503020204020204" charset="-122"/>
                  <a:ea typeface="微软雅黑" panose="020B0503020204020204" charset="-122"/>
                </a:rPr>
                <a:t>BPM</a:t>
              </a:r>
            </a:p>
            <a:p>
              <a:pPr>
                <a:lnSpc>
                  <a:spcPts val="1600"/>
                </a:lnSpc>
              </a:pPr>
              <a:r>
                <a:rPr lang="zh-CN" altLang="en-US" sz="1300" dirty="0" smtClean="0">
                  <a:solidFill>
                    <a:prstClr val="black">
                      <a:lumMod val="65000"/>
                      <a:lumOff val="35000"/>
                    </a:prstClr>
                  </a:solidFill>
                  <a:latin typeface="微软雅黑" panose="020B0503020204020204" charset="-122"/>
                  <a:ea typeface="微软雅黑" panose="020B0503020204020204" charset="-122"/>
                </a:rPr>
                <a:t>大</a:t>
              </a:r>
              <a:r>
                <a:rPr lang="zh-CN" altLang="en-US" sz="1300" dirty="0">
                  <a:solidFill>
                    <a:prstClr val="black">
                      <a:lumMod val="65000"/>
                      <a:lumOff val="35000"/>
                    </a:prstClr>
                  </a:solidFill>
                  <a:latin typeface="微软雅黑" panose="020B0503020204020204" charset="-122"/>
                  <a:ea typeface="微软雅黑" panose="020B0503020204020204" charset="-122"/>
                </a:rPr>
                <a:t>数据G平台</a:t>
              </a:r>
            </a:p>
            <a:p>
              <a:pP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大数据管控平台</a:t>
              </a:r>
            </a:p>
            <a:p>
              <a:pP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爬虫产品和服务</a:t>
              </a:r>
            </a:p>
            <a:p>
              <a:pP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大数据融合平台</a:t>
              </a:r>
            </a:p>
            <a:p>
              <a:pP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统一门户集成平台</a:t>
              </a:r>
            </a:p>
            <a:p>
              <a:pPr>
                <a:lnSpc>
                  <a:spcPts val="1600"/>
                </a:lnSpc>
              </a:pPr>
              <a:r>
                <a:rPr lang="zh-CN" altLang="en-US" sz="1300" dirty="0" smtClean="0">
                  <a:solidFill>
                    <a:prstClr val="black">
                      <a:lumMod val="65000"/>
                      <a:lumOff val="35000"/>
                    </a:prstClr>
                  </a:solidFill>
                  <a:latin typeface="微软雅黑" panose="020B0503020204020204" charset="-122"/>
                  <a:ea typeface="微软雅黑" panose="020B0503020204020204" charset="-122"/>
                </a:rPr>
                <a:t>精准决策云平台</a:t>
              </a:r>
              <a:endParaRPr lang="en-US" altLang="zh-CN" sz="1300" dirty="0" smtClean="0">
                <a:solidFill>
                  <a:prstClr val="black">
                    <a:lumMod val="65000"/>
                    <a:lumOff val="35000"/>
                  </a:prstClr>
                </a:solidFill>
                <a:latin typeface="微软雅黑" panose="020B0503020204020204" charset="-122"/>
                <a:ea typeface="微软雅黑" panose="020B0503020204020204" charset="-122"/>
              </a:endParaRPr>
            </a:p>
            <a:p>
              <a:pPr>
                <a:lnSpc>
                  <a:spcPts val="1600"/>
                </a:lnSpc>
              </a:pPr>
              <a:r>
                <a:rPr lang="zh-CN" altLang="en-US" sz="1300" dirty="0">
                  <a:solidFill>
                    <a:prstClr val="black">
                      <a:lumMod val="65000"/>
                      <a:lumOff val="35000"/>
                    </a:prstClr>
                  </a:solidFill>
                  <a:latin typeface="微软雅黑" panose="020B0503020204020204" charset="-122"/>
                  <a:ea typeface="微软雅黑" panose="020B0503020204020204" charset="-122"/>
                </a:rPr>
                <a:t>大数据</a:t>
              </a:r>
              <a:r>
                <a:rPr lang="zh-CN" altLang="en-US" sz="1300" dirty="0" smtClean="0">
                  <a:solidFill>
                    <a:prstClr val="black">
                      <a:lumMod val="65000"/>
                      <a:lumOff val="35000"/>
                    </a:prstClr>
                  </a:solidFill>
                  <a:latin typeface="微软雅黑" panose="020B0503020204020204" charset="-122"/>
                  <a:ea typeface="微软雅黑" panose="020B0503020204020204" charset="-122"/>
                </a:rPr>
                <a:t>风险监测云服务</a:t>
              </a:r>
              <a:endParaRPr lang="en-US" altLang="zh-CN" sz="1300" dirty="0" smtClean="0">
                <a:solidFill>
                  <a:prstClr val="black">
                    <a:lumMod val="65000"/>
                    <a:lumOff val="35000"/>
                  </a:prstClr>
                </a:solidFill>
                <a:latin typeface="微软雅黑" panose="020B0503020204020204" charset="-122"/>
                <a:ea typeface="微软雅黑" panose="020B0503020204020204" charset="-122"/>
              </a:endParaRPr>
            </a:p>
            <a:p>
              <a:pPr>
                <a:lnSpc>
                  <a:spcPts val="1600"/>
                </a:lnSpc>
              </a:pPr>
              <a:r>
                <a:rPr lang="zh-CN" altLang="en-US" sz="1300" dirty="0" smtClean="0">
                  <a:solidFill>
                    <a:prstClr val="black">
                      <a:lumMod val="65000"/>
                      <a:lumOff val="35000"/>
                    </a:prstClr>
                  </a:solidFill>
                  <a:latin typeface="微软雅黑" panose="020B0503020204020204" charset="-122"/>
                  <a:ea typeface="微软雅黑" panose="020B0503020204020204" charset="-122"/>
                </a:rPr>
                <a:t>移动互联智慧获客解决方案</a:t>
              </a:r>
              <a:endParaRPr lang="zh-CN" altLang="en-US" sz="1300" dirty="0">
                <a:solidFill>
                  <a:prstClr val="black">
                    <a:lumMod val="65000"/>
                    <a:lumOff val="35000"/>
                  </a:prstClr>
                </a:solidFill>
                <a:latin typeface="微软雅黑" panose="020B0503020204020204" charset="-122"/>
                <a:ea typeface="微软雅黑" panose="020B0503020204020204" charset="-122"/>
              </a:endParaRPr>
            </a:p>
          </p:txBody>
        </p:sp>
        <p:grpSp>
          <p:nvGrpSpPr>
            <p:cNvPr id="133" name="组合 132"/>
            <p:cNvGrpSpPr/>
            <p:nvPr/>
          </p:nvGrpSpPr>
          <p:grpSpPr>
            <a:xfrm>
              <a:off x="5765800" y="3218815"/>
              <a:ext cx="1218565" cy="1035050"/>
              <a:chOff x="3173" y="2158"/>
              <a:chExt cx="1919" cy="1630"/>
            </a:xfrm>
          </p:grpSpPr>
          <p:grpSp>
            <p:nvGrpSpPr>
              <p:cNvPr id="134" name="组合 133"/>
              <p:cNvGrpSpPr/>
              <p:nvPr/>
            </p:nvGrpSpPr>
            <p:grpSpPr>
              <a:xfrm>
                <a:off x="3231" y="2158"/>
                <a:ext cx="1815" cy="1630"/>
                <a:chOff x="1223467" y="2336676"/>
                <a:chExt cx="1152525" cy="1034798"/>
              </a:xfrm>
            </p:grpSpPr>
            <p:sp>
              <p:nvSpPr>
                <p:cNvPr id="135" name="MH_Other_3"/>
                <p:cNvSpPr/>
                <p:nvPr>
                  <p:custDataLst>
                    <p:tags r:id="rId1"/>
                  </p:custDataLst>
                </p:nvPr>
              </p:nvSpPr>
              <p:spPr>
                <a:xfrm>
                  <a:off x="1223467" y="2336676"/>
                  <a:ext cx="1152525" cy="1034798"/>
                </a:xfrm>
                <a:prstGeom prst="ellipse">
                  <a:avLst/>
                </a:prstGeom>
                <a:gradFill flip="none" rotWithShape="1">
                  <a:gsLst>
                    <a:gs pos="0">
                      <a:srgbClr val="FFFFFF"/>
                    </a:gs>
                    <a:gs pos="100000">
                      <a:srgbClr val="DBDBDB"/>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190">
                    <a:solidFill>
                      <a:prstClr val="white"/>
                    </a:solidFill>
                    <a:latin typeface="Calibri"/>
                    <a:ea typeface="宋体"/>
                  </a:endParaRPr>
                </a:p>
              </p:txBody>
            </p:sp>
            <p:sp>
              <p:nvSpPr>
                <p:cNvPr id="136" name="MH_Other_4"/>
                <p:cNvSpPr/>
                <p:nvPr>
                  <p:custDataLst>
                    <p:tags r:id="rId2"/>
                  </p:custDataLst>
                </p:nvPr>
              </p:nvSpPr>
              <p:spPr>
                <a:xfrm>
                  <a:off x="1287602" y="2394461"/>
                  <a:ext cx="1019175" cy="915035"/>
                </a:xfrm>
                <a:prstGeom prst="ellipse">
                  <a:avLst/>
                </a:prstGeom>
                <a:solidFill>
                  <a:srgbClr val="0070C0"/>
                </a:solidFill>
                <a:ln w="12700">
                  <a:solidFill>
                    <a:srgbClr val="FFFFFF"/>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190">
                    <a:solidFill>
                      <a:prstClr val="white"/>
                    </a:solidFill>
                    <a:latin typeface="Calibri"/>
                    <a:ea typeface="宋体"/>
                  </a:endParaRPr>
                </a:p>
              </p:txBody>
            </p:sp>
          </p:grpSp>
          <p:sp>
            <p:nvSpPr>
              <p:cNvPr id="137" name="TextBox 11"/>
              <p:cNvSpPr txBox="1"/>
              <p:nvPr/>
            </p:nvSpPr>
            <p:spPr>
              <a:xfrm>
                <a:off x="3173" y="2561"/>
                <a:ext cx="1919" cy="921"/>
              </a:xfrm>
              <a:prstGeom prst="rect">
                <a:avLst/>
              </a:prstGeom>
              <a:noFill/>
            </p:spPr>
            <p:txBody>
              <a:bodyPr wrap="none" rtlCol="0">
                <a:spAutoFit/>
              </a:bodyPr>
              <a:lstStyle/>
              <a:p>
                <a:pPr algn="ctr"/>
                <a:r>
                  <a:rPr lang="zh-CN" altLang="en-US" sz="1600" b="1" dirty="0" smtClean="0">
                    <a:solidFill>
                      <a:prstClr val="white"/>
                    </a:solidFill>
                    <a:latin typeface="黑体" panose="02010609060101010101" pitchFamily="2" charset="-122"/>
                    <a:ea typeface="黑体" panose="02010609060101010101" pitchFamily="2" charset="-122"/>
                  </a:rPr>
                  <a:t>大数据平台</a:t>
                </a:r>
                <a:endParaRPr lang="en-US" altLang="zh-CN" sz="1600" b="1" dirty="0" smtClean="0">
                  <a:solidFill>
                    <a:prstClr val="white"/>
                  </a:solidFill>
                  <a:latin typeface="黑体" panose="02010609060101010101" pitchFamily="2" charset="-122"/>
                  <a:ea typeface="黑体" panose="02010609060101010101" pitchFamily="2" charset="-122"/>
                </a:endParaRPr>
              </a:p>
              <a:p>
                <a:pPr algn="ctr"/>
                <a:r>
                  <a:rPr lang="zh-CN" altLang="en-US" sz="1600" b="1" dirty="0" smtClean="0">
                    <a:solidFill>
                      <a:prstClr val="white"/>
                    </a:solidFill>
                    <a:latin typeface="黑体" panose="02010609060101010101" pitchFamily="2" charset="-122"/>
                    <a:ea typeface="黑体" panose="02010609060101010101" pitchFamily="2" charset="-122"/>
                  </a:rPr>
                  <a:t>通用产品</a:t>
                </a:r>
                <a:endParaRPr lang="zh-CN" altLang="en-US" sz="1600" b="1" dirty="0">
                  <a:solidFill>
                    <a:prstClr val="white"/>
                  </a:solidFill>
                  <a:latin typeface="黑体" panose="02010609060101010101" pitchFamily="2" charset="-122"/>
                  <a:ea typeface="黑体" panose="02010609060101010101" pitchFamily="2" charset="-122"/>
                </a:endParaRPr>
              </a:p>
            </p:txBody>
          </p:sp>
        </p:grpSp>
      </p:grpSp>
      <p:grpSp>
        <p:nvGrpSpPr>
          <p:cNvPr id="5" name="组合 4"/>
          <p:cNvGrpSpPr/>
          <p:nvPr/>
        </p:nvGrpSpPr>
        <p:grpSpPr>
          <a:xfrm>
            <a:off x="3207224" y="2240153"/>
            <a:ext cx="2536933" cy="2110214"/>
            <a:chOff x="4048201" y="1845310"/>
            <a:chExt cx="1703070" cy="1801798"/>
          </a:xfrm>
        </p:grpSpPr>
        <p:sp>
          <p:nvSpPr>
            <p:cNvPr id="4" name="八边形 3"/>
            <p:cNvSpPr/>
            <p:nvPr/>
          </p:nvSpPr>
          <p:spPr>
            <a:xfrm>
              <a:off x="4048201" y="1845310"/>
              <a:ext cx="1703070" cy="1801798"/>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sp>
          <p:nvSpPr>
            <p:cNvPr id="3" name="文本框 2"/>
            <p:cNvSpPr txBox="1"/>
            <p:nvPr/>
          </p:nvSpPr>
          <p:spPr>
            <a:xfrm>
              <a:off x="4240530" y="2163445"/>
              <a:ext cx="1387905" cy="1261411"/>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smtClean="0">
                  <a:solidFill>
                    <a:prstClr val="black"/>
                  </a:solidFill>
                  <a:latin typeface="微软雅黑" panose="020B0503020204020204" charset="-122"/>
                  <a:ea typeface="微软雅黑" panose="020B0503020204020204" charset="-122"/>
                </a:rPr>
                <a:t>大数据平台</a:t>
              </a:r>
              <a:endParaRPr lang="en-US" altLang="zh-CN" b="1" dirty="0" smtClean="0">
                <a:solidFill>
                  <a:prstClr val="black"/>
                </a:solidFill>
                <a:latin typeface="微软雅黑" panose="020B0503020204020204" charset="-122"/>
                <a:ea typeface="微软雅黑" panose="020B0503020204020204" charset="-122"/>
              </a:endParaRPr>
            </a:p>
            <a:p>
              <a:pPr marL="285750" indent="-285750">
                <a:buFont typeface="Wingdings" panose="05000000000000000000" pitchFamily="2" charset="2"/>
                <a:buChar char="l"/>
              </a:pPr>
              <a:r>
                <a:rPr lang="zh-CN" altLang="en-US" b="1" dirty="0">
                  <a:solidFill>
                    <a:prstClr val="black"/>
                  </a:solidFill>
                  <a:latin typeface="微软雅黑" panose="020B0503020204020204" charset="-122"/>
                  <a:ea typeface="微软雅黑" panose="020B0503020204020204" charset="-122"/>
                </a:rPr>
                <a:t>风险管理平台</a:t>
              </a:r>
              <a:endParaRPr lang="en-US" altLang="zh-CN" b="1" dirty="0">
                <a:solidFill>
                  <a:prstClr val="black"/>
                </a:solidFill>
                <a:latin typeface="微软雅黑" panose="020B0503020204020204" charset="-122"/>
                <a:ea typeface="微软雅黑" panose="020B0503020204020204" charset="-122"/>
              </a:endParaRPr>
            </a:p>
            <a:p>
              <a:pPr marL="285750" indent="-285750">
                <a:buFont typeface="Wingdings" panose="05000000000000000000" pitchFamily="2" charset="2"/>
                <a:buChar char="l"/>
              </a:pPr>
              <a:r>
                <a:rPr lang="zh-CN" altLang="en-US" b="1" dirty="0" smtClean="0">
                  <a:solidFill>
                    <a:prstClr val="black"/>
                  </a:solidFill>
                  <a:latin typeface="微软雅黑" panose="020B0503020204020204" charset="-122"/>
                  <a:ea typeface="微软雅黑" panose="020B0503020204020204" charset="-122"/>
                </a:rPr>
                <a:t>商业智能平台</a:t>
              </a:r>
              <a:endParaRPr lang="en-US" altLang="zh-CN" b="1" dirty="0" smtClean="0">
                <a:solidFill>
                  <a:prstClr val="black"/>
                </a:solidFill>
                <a:latin typeface="微软雅黑" panose="020B0503020204020204" charset="-122"/>
                <a:ea typeface="微软雅黑" panose="020B0503020204020204" charset="-122"/>
              </a:endParaRPr>
            </a:p>
            <a:p>
              <a:pPr marL="285750" indent="-285750">
                <a:buFont typeface="Wingdings" panose="05000000000000000000" pitchFamily="2" charset="2"/>
                <a:buChar char="l"/>
              </a:pPr>
              <a:r>
                <a:rPr lang="zh-CN" altLang="en-US" b="1" dirty="0" smtClean="0">
                  <a:solidFill>
                    <a:prstClr val="black"/>
                  </a:solidFill>
                  <a:latin typeface="微软雅黑" panose="020B0503020204020204" charset="-122"/>
                  <a:ea typeface="微软雅黑" panose="020B0503020204020204" charset="-122"/>
                </a:rPr>
                <a:t>流程管理平台</a:t>
              </a:r>
              <a:endParaRPr lang="en-US" altLang="zh-CN" b="1" dirty="0" smtClean="0">
                <a:solidFill>
                  <a:prstClr val="black"/>
                </a:solidFill>
                <a:latin typeface="微软雅黑" panose="020B0503020204020204" charset="-122"/>
                <a:ea typeface="微软雅黑" panose="020B0503020204020204" charset="-122"/>
              </a:endParaRPr>
            </a:p>
            <a:p>
              <a:pPr marL="285750" indent="-285750">
                <a:buFont typeface="Wingdings" panose="05000000000000000000" pitchFamily="2" charset="2"/>
                <a:buChar char="l"/>
              </a:pPr>
              <a:r>
                <a:rPr lang="en-US" altLang="zh-CN" b="1" dirty="0" smtClean="0">
                  <a:solidFill>
                    <a:prstClr val="black"/>
                  </a:solidFill>
                  <a:latin typeface="微软雅黑" panose="020B0503020204020204" charset="-122"/>
                  <a:ea typeface="微软雅黑" panose="020B0503020204020204" charset="-122"/>
                </a:rPr>
                <a:t>XBRL</a:t>
              </a:r>
              <a:r>
                <a:rPr lang="zh-CN" altLang="en-US" b="1" dirty="0" smtClean="0">
                  <a:solidFill>
                    <a:prstClr val="black"/>
                  </a:solidFill>
                  <a:latin typeface="微软雅黑" panose="020B0503020204020204" charset="-122"/>
                  <a:ea typeface="微软雅黑" panose="020B0503020204020204" charset="-122"/>
                </a:rPr>
                <a:t>平台</a:t>
              </a:r>
              <a:endParaRPr lang="zh-CN" altLang="en-US" b="1" dirty="0">
                <a:solidFill>
                  <a:prstClr val="black"/>
                </a:solidFill>
                <a:latin typeface="微软雅黑" panose="020B0503020204020204" charset="-122"/>
                <a:ea typeface="微软雅黑" panose="020B0503020204020204" charset="-122"/>
              </a:endParaRPr>
            </a:p>
          </p:txBody>
        </p:sp>
      </p:grpSp>
    </p:spTree>
    <p:extLst>
      <p:ext uri="{BB962C8B-B14F-4D97-AF65-F5344CB8AC3E}">
        <p14:creationId xmlns="" xmlns:p14="http://schemas.microsoft.com/office/powerpoint/2010/main" val="191049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1176" y="36490"/>
            <a:ext cx="8929718" cy="1077218"/>
          </a:xfrm>
          <a:prstGeom prst="rect">
            <a:avLst/>
          </a:prstGeom>
        </p:spPr>
        <p:txBody>
          <a:bodyPr vert="horz" lIns="91440" tIns="45720" rIns="91440" bIns="45720" rtlCol="0" anchor="ctr">
            <a:normAutofit/>
          </a:bodyPr>
          <a:lstStyle/>
          <a:p>
            <a:pPr fontAlgn="base">
              <a:spcBef>
                <a:spcPct val="0"/>
              </a:spcBef>
              <a:spcAft>
                <a:spcPct val="0"/>
              </a:spcAft>
            </a:pPr>
            <a:r>
              <a:rPr kumimoji="1" lang="zh-CN" altLang="en-US" sz="3600" dirty="0">
                <a:latin typeface="SimHei" charset="-122"/>
                <a:ea typeface="SimHei" charset="-122"/>
                <a:cs typeface="SimHei" charset="-122"/>
              </a:rPr>
              <a:t>吉贝克公司保险行业产品荣誉</a:t>
            </a:r>
          </a:p>
        </p:txBody>
      </p:sp>
      <p:sp>
        <p:nvSpPr>
          <p:cNvPr id="5" name="矩形 4"/>
          <p:cNvSpPr/>
          <p:nvPr/>
        </p:nvSpPr>
        <p:spPr>
          <a:xfrm>
            <a:off x="1835696" y="1205260"/>
            <a:ext cx="6408712" cy="3693319"/>
          </a:xfrm>
          <a:prstGeom prst="rect">
            <a:avLst/>
          </a:prstGeom>
        </p:spPr>
        <p:txBody>
          <a:bodyPr wrap="square">
            <a:spAutoFit/>
          </a:bodyPr>
          <a:lstStyle/>
          <a:p>
            <a:r>
              <a:rPr lang="en-US" altLang="zh-CN" b="1" dirty="0" smtClean="0">
                <a:solidFill>
                  <a:srgbClr val="FF0000"/>
                </a:solidFill>
              </a:rPr>
              <a:t>2015</a:t>
            </a:r>
            <a:r>
              <a:rPr lang="zh-CN" altLang="en-US" b="1" dirty="0" smtClean="0">
                <a:solidFill>
                  <a:srgbClr val="FF0000"/>
                </a:solidFill>
              </a:rPr>
              <a:t>年度中国保险行业信息化杰出项目奖</a:t>
            </a:r>
            <a:endParaRPr lang="en-US" altLang="zh-CN" b="1" dirty="0" smtClean="0">
              <a:solidFill>
                <a:srgbClr val="FF0000"/>
              </a:solidFill>
            </a:endParaRPr>
          </a:p>
          <a:p>
            <a:endParaRPr lang="en-US" altLang="zh-CN" b="1" dirty="0" smtClean="0">
              <a:solidFill>
                <a:srgbClr val="FF0000"/>
              </a:solidFill>
            </a:endParaRPr>
          </a:p>
          <a:p>
            <a:endParaRPr lang="en-US" altLang="zh-CN" b="1" dirty="0" smtClean="0">
              <a:solidFill>
                <a:srgbClr val="FF0000"/>
              </a:solidFill>
            </a:endParaRPr>
          </a:p>
          <a:p>
            <a:endParaRPr lang="en-US" altLang="zh-CN" b="1" dirty="0" smtClean="0">
              <a:solidFill>
                <a:srgbClr val="FF0000"/>
              </a:solidFill>
            </a:endParaRPr>
          </a:p>
          <a:p>
            <a:endParaRPr lang="en-US" altLang="zh-CN" b="1" dirty="0" smtClean="0">
              <a:solidFill>
                <a:srgbClr val="FF0000"/>
              </a:solidFill>
            </a:endParaRPr>
          </a:p>
          <a:p>
            <a:endParaRPr lang="en-US" altLang="zh-CN" b="1" dirty="0" smtClean="0">
              <a:solidFill>
                <a:srgbClr val="FF0000"/>
              </a:solidFill>
            </a:endParaRPr>
          </a:p>
          <a:p>
            <a:r>
              <a:rPr lang="en-US" altLang="zh-CN" b="1" dirty="0" smtClean="0">
                <a:solidFill>
                  <a:srgbClr val="FF0000"/>
                </a:solidFill>
              </a:rPr>
              <a:t>2014</a:t>
            </a:r>
            <a:r>
              <a:rPr lang="zh-CN" altLang="en-US" b="1" dirty="0" smtClean="0">
                <a:solidFill>
                  <a:srgbClr val="FF0000"/>
                </a:solidFill>
              </a:rPr>
              <a:t>年度中国保险行业信息化创新项目奖</a:t>
            </a:r>
            <a:endParaRPr lang="en-US" altLang="zh-CN" b="1" dirty="0" smtClean="0">
              <a:solidFill>
                <a:srgbClr val="FF0000"/>
              </a:solidFill>
            </a:endParaRPr>
          </a:p>
          <a:p>
            <a:endParaRPr lang="en-US" altLang="zh-CN" b="1" dirty="0" smtClean="0">
              <a:solidFill>
                <a:srgbClr val="FF0000"/>
              </a:solidFill>
            </a:endParaRPr>
          </a:p>
          <a:p>
            <a:endParaRPr lang="en-US" altLang="zh-CN" b="1" dirty="0" smtClean="0">
              <a:solidFill>
                <a:srgbClr val="FF0000"/>
              </a:solidFill>
            </a:endParaRPr>
          </a:p>
          <a:p>
            <a:endParaRPr lang="en-US" altLang="zh-CN" b="1" dirty="0" smtClean="0">
              <a:solidFill>
                <a:srgbClr val="FF0000"/>
              </a:solidFill>
            </a:endParaRPr>
          </a:p>
          <a:p>
            <a:endParaRPr lang="en-US" altLang="zh-CN" b="1" dirty="0" smtClean="0">
              <a:solidFill>
                <a:srgbClr val="FF0000"/>
              </a:solidFill>
            </a:endParaRPr>
          </a:p>
          <a:p>
            <a:endParaRPr lang="en-US" altLang="zh-CN" b="1" dirty="0" smtClean="0">
              <a:solidFill>
                <a:srgbClr val="FF0000"/>
              </a:solidFill>
            </a:endParaRPr>
          </a:p>
          <a:p>
            <a:r>
              <a:rPr lang="en-US" altLang="zh-CN" b="1" dirty="0" smtClean="0">
                <a:solidFill>
                  <a:srgbClr val="FF0000"/>
                </a:solidFill>
              </a:rPr>
              <a:t>2015</a:t>
            </a:r>
            <a:r>
              <a:rPr lang="zh-CN" altLang="en-US" b="1" dirty="0" smtClean="0">
                <a:solidFill>
                  <a:srgbClr val="FF0000"/>
                </a:solidFill>
              </a:rPr>
              <a:t>年</a:t>
            </a:r>
            <a:r>
              <a:rPr lang="en-US" altLang="zh-CN" b="1" dirty="0" smtClean="0">
                <a:solidFill>
                  <a:srgbClr val="FF0000"/>
                </a:solidFill>
              </a:rPr>
              <a:t>《</a:t>
            </a:r>
            <a:r>
              <a:rPr lang="zh-CN" altLang="en-US" b="1" dirty="0" smtClean="0">
                <a:solidFill>
                  <a:srgbClr val="FF0000"/>
                </a:solidFill>
              </a:rPr>
              <a:t>中国计算机报</a:t>
            </a:r>
            <a:r>
              <a:rPr lang="en-US" altLang="zh-CN" b="1" dirty="0" smtClean="0">
                <a:solidFill>
                  <a:srgbClr val="FF0000"/>
                </a:solidFill>
              </a:rPr>
              <a:t>》</a:t>
            </a:r>
            <a:r>
              <a:rPr lang="zh-CN" altLang="en-US" b="1" dirty="0" smtClean="0">
                <a:solidFill>
                  <a:srgbClr val="FF0000"/>
                </a:solidFill>
              </a:rPr>
              <a:t>编辑选择奖*最佳移动应用奖</a:t>
            </a:r>
            <a:endParaRPr lang="en-US" altLang="zh-CN" b="1" dirty="0" smtClean="0">
              <a:solidFill>
                <a:srgbClr val="FF0000"/>
              </a:solidFill>
            </a:endParaRPr>
          </a:p>
        </p:txBody>
      </p:sp>
      <p:graphicFrame>
        <p:nvGraphicFramePr>
          <p:cNvPr id="9" name="表格 8"/>
          <p:cNvGraphicFramePr>
            <a:graphicFrameLocks noGrp="1"/>
          </p:cNvGraphicFramePr>
          <p:nvPr>
            <p:extLst/>
          </p:nvPr>
        </p:nvGraphicFramePr>
        <p:xfrm>
          <a:off x="642910" y="1643050"/>
          <a:ext cx="7715306" cy="500066"/>
        </p:xfrm>
        <a:graphic>
          <a:graphicData uri="http://schemas.openxmlformats.org/drawingml/2006/table">
            <a:tbl>
              <a:tblPr bandRow="1">
                <a:tableStyleId>{EB344D84-9AFB-497E-A393-DC336BA19D2E}</a:tableStyleId>
              </a:tblPr>
              <a:tblGrid>
                <a:gridCol w="4786349"/>
                <a:gridCol w="1946609"/>
                <a:gridCol w="982348"/>
              </a:tblGrid>
              <a:tr h="500066">
                <a:tc>
                  <a:txBody>
                    <a:bodyPr/>
                    <a:lstStyle/>
                    <a:p>
                      <a:r>
                        <a:rPr lang="zh-CN" altLang="en-US" sz="1200" dirty="0" smtClean="0">
                          <a:effectLst/>
                          <a:latin typeface="微软雅黑" pitchFamily="34" charset="-122"/>
                          <a:ea typeface="微软雅黑" pitchFamily="34" charset="-122"/>
                        </a:rPr>
                        <a:t>风险管理信息系统</a:t>
                      </a:r>
                      <a:endParaRPr lang="zh-CN" altLang="en-US" sz="1200" dirty="0">
                        <a:effectLst/>
                        <a:latin typeface="微软雅黑" pitchFamily="34" charset="-122"/>
                        <a:ea typeface="微软雅黑" pitchFamily="34" charset="-122"/>
                      </a:endParaRPr>
                    </a:p>
                  </a:txBody>
                  <a:tcPr anchor="ctr">
                    <a:noFill/>
                  </a:tcPr>
                </a:tc>
                <a:tc>
                  <a:txBody>
                    <a:bodyPr/>
                    <a:lstStyle/>
                    <a:p>
                      <a:pPr algn="l"/>
                      <a:r>
                        <a:rPr lang="zh-CN" altLang="en-US" sz="1200" dirty="0" smtClean="0">
                          <a:effectLst/>
                          <a:latin typeface="微软雅黑" pitchFamily="34" charset="-122"/>
                          <a:ea typeface="微软雅黑" pitchFamily="34" charset="-122"/>
                        </a:rPr>
                        <a:t>新华人寿</a:t>
                      </a:r>
                      <a:endParaRPr lang="zh-CN" altLang="en-US" sz="1200" dirty="0">
                        <a:effectLst/>
                        <a:latin typeface="微软雅黑" pitchFamily="34" charset="-122"/>
                        <a:ea typeface="微软雅黑" pitchFamily="34" charset="-122"/>
                      </a:endParaRPr>
                    </a:p>
                  </a:txBody>
                  <a:tcPr anchor="ctr">
                    <a:noFill/>
                  </a:tcPr>
                </a:tc>
                <a:tc>
                  <a:txBody>
                    <a:bodyPr/>
                    <a:lstStyle/>
                    <a:p>
                      <a:endParaRPr lang="zh-CN" altLang="en-US" sz="1200" dirty="0">
                        <a:effectLst/>
                        <a:latin typeface="微软雅黑" pitchFamily="34" charset="-122"/>
                        <a:ea typeface="微软雅黑" pitchFamily="34" charset="-122"/>
                      </a:endParaRPr>
                    </a:p>
                  </a:txBody>
                  <a:tcPr anchor="ctr">
                    <a:noFill/>
                  </a:tcPr>
                </a:tc>
              </a:tr>
            </a:tbl>
          </a:graphicData>
        </a:graphic>
      </p:graphicFrame>
      <p:graphicFrame>
        <p:nvGraphicFramePr>
          <p:cNvPr id="10" name="表格 9"/>
          <p:cNvGraphicFramePr>
            <a:graphicFrameLocks noGrp="1"/>
          </p:cNvGraphicFramePr>
          <p:nvPr>
            <p:extLst/>
          </p:nvPr>
        </p:nvGraphicFramePr>
        <p:xfrm>
          <a:off x="611560" y="3212976"/>
          <a:ext cx="7715306" cy="500066"/>
        </p:xfrm>
        <a:graphic>
          <a:graphicData uri="http://schemas.openxmlformats.org/drawingml/2006/table">
            <a:tbl>
              <a:tblPr bandRow="1">
                <a:tableStyleId>{EB344D84-9AFB-497E-A393-DC336BA19D2E}</a:tableStyleId>
              </a:tblPr>
              <a:tblGrid>
                <a:gridCol w="4786349"/>
                <a:gridCol w="1946609"/>
                <a:gridCol w="982348"/>
              </a:tblGrid>
              <a:tr h="500066">
                <a:tc>
                  <a:txBody>
                    <a:bodyPr/>
                    <a:lstStyle/>
                    <a:p>
                      <a:r>
                        <a:rPr lang="zh-CN" altLang="en-US" sz="1200" dirty="0" smtClean="0">
                          <a:effectLst/>
                          <a:latin typeface="微软雅黑" pitchFamily="34" charset="-122"/>
                          <a:ea typeface="微软雅黑" pitchFamily="34" charset="-122"/>
                        </a:rPr>
                        <a:t>非现场审计分析系统</a:t>
                      </a:r>
                      <a:endParaRPr lang="zh-CN" altLang="en-US" sz="1200" dirty="0">
                        <a:effectLst/>
                        <a:latin typeface="微软雅黑" pitchFamily="34" charset="-122"/>
                        <a:ea typeface="微软雅黑" pitchFamily="34" charset="-122"/>
                      </a:endParaRPr>
                    </a:p>
                  </a:txBody>
                  <a:tcPr anchor="ctr">
                    <a:noFill/>
                  </a:tcPr>
                </a:tc>
                <a:tc>
                  <a:txBody>
                    <a:bodyPr/>
                    <a:lstStyle/>
                    <a:p>
                      <a:pPr algn="l"/>
                      <a:r>
                        <a:rPr lang="zh-CN" altLang="en-US" sz="1200" dirty="0" smtClean="0">
                          <a:effectLst/>
                          <a:latin typeface="微软雅黑" pitchFamily="34" charset="-122"/>
                          <a:ea typeface="微软雅黑" pitchFamily="34" charset="-122"/>
                        </a:rPr>
                        <a:t>新华人寿</a:t>
                      </a:r>
                      <a:endParaRPr lang="zh-CN" altLang="en-US" sz="1200" dirty="0">
                        <a:effectLst/>
                        <a:latin typeface="微软雅黑" pitchFamily="34" charset="-122"/>
                        <a:ea typeface="微软雅黑" pitchFamily="34" charset="-122"/>
                      </a:endParaRPr>
                    </a:p>
                  </a:txBody>
                  <a:tcPr anchor="ctr">
                    <a:noFill/>
                  </a:tcPr>
                </a:tc>
                <a:tc>
                  <a:txBody>
                    <a:bodyPr/>
                    <a:lstStyle/>
                    <a:p>
                      <a:endParaRPr lang="zh-CN" altLang="en-US" sz="1200" dirty="0">
                        <a:effectLst/>
                        <a:latin typeface="微软雅黑" pitchFamily="34" charset="-122"/>
                        <a:ea typeface="微软雅黑" pitchFamily="34" charset="-122"/>
                      </a:endParaRPr>
                    </a:p>
                  </a:txBody>
                  <a:tcPr anchor="ctr">
                    <a:noFill/>
                  </a:tcPr>
                </a:tc>
              </a:tr>
            </a:tbl>
          </a:graphicData>
        </a:graphic>
      </p:graphicFrame>
      <p:graphicFrame>
        <p:nvGraphicFramePr>
          <p:cNvPr id="11" name="表格 10"/>
          <p:cNvGraphicFramePr>
            <a:graphicFrameLocks noGrp="1"/>
          </p:cNvGraphicFramePr>
          <p:nvPr>
            <p:extLst/>
          </p:nvPr>
        </p:nvGraphicFramePr>
        <p:xfrm>
          <a:off x="539552" y="4941168"/>
          <a:ext cx="7715306" cy="500066"/>
        </p:xfrm>
        <a:graphic>
          <a:graphicData uri="http://schemas.openxmlformats.org/drawingml/2006/table">
            <a:tbl>
              <a:tblPr bandRow="1">
                <a:tableStyleId>{EB344D84-9AFB-497E-A393-DC336BA19D2E}</a:tableStyleId>
              </a:tblPr>
              <a:tblGrid>
                <a:gridCol w="4786349"/>
                <a:gridCol w="1946609"/>
                <a:gridCol w="982348"/>
              </a:tblGrid>
              <a:tr h="500066">
                <a:tc>
                  <a:txBody>
                    <a:bodyPr/>
                    <a:lstStyle/>
                    <a:p>
                      <a:r>
                        <a:rPr lang="zh-CN" altLang="en-US" sz="1200" dirty="0" smtClean="0">
                          <a:effectLst/>
                          <a:latin typeface="微软雅黑" pitchFamily="34" charset="-122"/>
                          <a:ea typeface="微软雅黑" pitchFamily="34" charset="-122"/>
                        </a:rPr>
                        <a:t>保险移动营销平台</a:t>
                      </a:r>
                      <a:endParaRPr lang="zh-CN" altLang="en-US" sz="1200" dirty="0">
                        <a:effectLst/>
                        <a:latin typeface="微软雅黑" pitchFamily="34" charset="-122"/>
                        <a:ea typeface="微软雅黑" pitchFamily="34" charset="-122"/>
                      </a:endParaRPr>
                    </a:p>
                  </a:txBody>
                  <a:tcPr anchor="ctr">
                    <a:noFill/>
                  </a:tcPr>
                </a:tc>
                <a:tc>
                  <a:txBody>
                    <a:bodyPr/>
                    <a:lstStyle/>
                    <a:p>
                      <a:pPr algn="l"/>
                      <a:r>
                        <a:rPr lang="zh-CN" altLang="en-US" sz="1200" dirty="0" smtClean="0">
                          <a:effectLst/>
                          <a:latin typeface="微软雅黑" pitchFamily="34" charset="-122"/>
                          <a:ea typeface="微软雅黑" pitchFamily="34" charset="-122"/>
                        </a:rPr>
                        <a:t>华安保险</a:t>
                      </a:r>
                      <a:endParaRPr lang="zh-CN" altLang="en-US" sz="1200" dirty="0">
                        <a:effectLst/>
                        <a:latin typeface="微软雅黑" pitchFamily="34" charset="-122"/>
                        <a:ea typeface="微软雅黑" pitchFamily="34" charset="-122"/>
                      </a:endParaRPr>
                    </a:p>
                  </a:txBody>
                  <a:tcPr anchor="ctr">
                    <a:noFill/>
                  </a:tcPr>
                </a:tc>
                <a:tc>
                  <a:txBody>
                    <a:bodyPr/>
                    <a:lstStyle/>
                    <a:p>
                      <a:endParaRPr lang="zh-CN" altLang="en-US" sz="1200" dirty="0">
                        <a:effectLst/>
                        <a:latin typeface="微软雅黑" pitchFamily="34" charset="-122"/>
                        <a:ea typeface="微软雅黑" pitchFamily="34" charset="-122"/>
                      </a:endParaRPr>
                    </a:p>
                  </a:txBody>
                  <a:tcPr anchor="ctr">
                    <a:noFill/>
                  </a:tcPr>
                </a:tc>
              </a:tr>
            </a:tbl>
          </a:graphicData>
        </a:graphic>
      </p:graphicFrame>
    </p:spTree>
    <p:extLst>
      <p:ext uri="{BB962C8B-B14F-4D97-AF65-F5344CB8AC3E}">
        <p14:creationId xmlns="" xmlns:p14="http://schemas.microsoft.com/office/powerpoint/2010/main" val="4260352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a:spLocks/>
          </p:cNvSpPr>
          <p:nvPr/>
        </p:nvSpPr>
        <p:spPr>
          <a:xfrm>
            <a:off x="360363" y="278483"/>
            <a:ext cx="8423275" cy="630237"/>
          </a:xfrm>
          <a:prstGeom prst="rect">
            <a:avLst/>
          </a:prstGeom>
        </p:spPr>
        <p:txBody>
          <a:bodyPr/>
          <a:lstStyle>
            <a:lvl1pPr algn="ctr" rtl="0" fontAlgn="base">
              <a:spcBef>
                <a:spcPct val="0"/>
              </a:spcBef>
              <a:spcAft>
                <a:spcPct val="0"/>
              </a:spcAft>
              <a:defRPr sz="4400" kern="1200">
                <a:solidFill>
                  <a:schemeClr val="tx1"/>
                </a:solidFill>
                <a:latin typeface="+mj-lt"/>
                <a:ea typeface="+mj-ea"/>
                <a:cs typeface="宋体" charset="0"/>
              </a:defRPr>
            </a:lvl1pPr>
            <a:lvl2pPr algn="ctr" rtl="0" fontAlgn="base">
              <a:spcBef>
                <a:spcPct val="0"/>
              </a:spcBef>
              <a:spcAft>
                <a:spcPct val="0"/>
              </a:spcAft>
              <a:defRPr sz="4400">
                <a:solidFill>
                  <a:schemeClr val="tx1"/>
                </a:solidFill>
                <a:latin typeface="Calibri" charset="0"/>
                <a:ea typeface="宋体" charset="0"/>
                <a:cs typeface="宋体" charset="0"/>
              </a:defRPr>
            </a:lvl2pPr>
            <a:lvl3pPr algn="ctr" rtl="0" fontAlgn="base">
              <a:spcBef>
                <a:spcPct val="0"/>
              </a:spcBef>
              <a:spcAft>
                <a:spcPct val="0"/>
              </a:spcAft>
              <a:defRPr sz="4400">
                <a:solidFill>
                  <a:schemeClr val="tx1"/>
                </a:solidFill>
                <a:latin typeface="Calibri" charset="0"/>
                <a:ea typeface="宋体" charset="0"/>
                <a:cs typeface="宋体" charset="0"/>
              </a:defRPr>
            </a:lvl3pPr>
            <a:lvl4pPr algn="ctr" rtl="0" fontAlgn="base">
              <a:spcBef>
                <a:spcPct val="0"/>
              </a:spcBef>
              <a:spcAft>
                <a:spcPct val="0"/>
              </a:spcAft>
              <a:defRPr sz="4400">
                <a:solidFill>
                  <a:schemeClr val="tx1"/>
                </a:solidFill>
                <a:latin typeface="Calibri" charset="0"/>
                <a:ea typeface="宋体" charset="0"/>
                <a:cs typeface="宋体" charset="0"/>
              </a:defRPr>
            </a:lvl4pPr>
            <a:lvl5pPr algn="ctr" rtl="0" fontAlgn="base">
              <a:spcBef>
                <a:spcPct val="0"/>
              </a:spcBef>
              <a:spcAft>
                <a:spcPct val="0"/>
              </a:spcAft>
              <a:defRPr sz="4400">
                <a:solidFill>
                  <a:schemeClr val="tx1"/>
                </a:solidFill>
                <a:latin typeface="Calibri" charset="0"/>
                <a:ea typeface="宋体" charset="0"/>
                <a:cs typeface="宋体" charset="0"/>
              </a:defRPr>
            </a:lvl5pPr>
            <a:lvl6pPr marL="457200" algn="ctr" rtl="0" fontAlgn="base">
              <a:spcBef>
                <a:spcPct val="0"/>
              </a:spcBef>
              <a:spcAft>
                <a:spcPct val="0"/>
              </a:spcAft>
              <a:defRPr sz="4400">
                <a:solidFill>
                  <a:schemeClr val="tx1"/>
                </a:solidFill>
                <a:latin typeface="Calibri" charset="0"/>
                <a:ea typeface="宋体" charset="0"/>
                <a:cs typeface="宋体" charset="0"/>
              </a:defRPr>
            </a:lvl6pPr>
            <a:lvl7pPr marL="914400" algn="ctr" rtl="0" fontAlgn="base">
              <a:spcBef>
                <a:spcPct val="0"/>
              </a:spcBef>
              <a:spcAft>
                <a:spcPct val="0"/>
              </a:spcAft>
              <a:defRPr sz="4400">
                <a:solidFill>
                  <a:schemeClr val="tx1"/>
                </a:solidFill>
                <a:latin typeface="Calibri" charset="0"/>
                <a:ea typeface="宋体" charset="0"/>
                <a:cs typeface="宋体" charset="0"/>
              </a:defRPr>
            </a:lvl7pPr>
            <a:lvl8pPr marL="1371600" algn="ctr" rtl="0" fontAlgn="base">
              <a:spcBef>
                <a:spcPct val="0"/>
              </a:spcBef>
              <a:spcAft>
                <a:spcPct val="0"/>
              </a:spcAft>
              <a:defRPr sz="4400">
                <a:solidFill>
                  <a:schemeClr val="tx1"/>
                </a:solidFill>
                <a:latin typeface="Calibri" charset="0"/>
                <a:ea typeface="宋体" charset="0"/>
                <a:cs typeface="宋体" charset="0"/>
              </a:defRPr>
            </a:lvl8pPr>
            <a:lvl9pPr marL="1828800" algn="ctr" rtl="0" fontAlgn="base">
              <a:spcBef>
                <a:spcPct val="0"/>
              </a:spcBef>
              <a:spcAft>
                <a:spcPct val="0"/>
              </a:spcAft>
              <a:defRPr sz="4400">
                <a:solidFill>
                  <a:schemeClr val="tx1"/>
                </a:solidFill>
                <a:latin typeface="Calibri" charset="0"/>
                <a:ea typeface="宋体" charset="0"/>
                <a:cs typeface="宋体" charset="0"/>
              </a:defRPr>
            </a:lvl9pPr>
          </a:lstStyle>
          <a:p>
            <a:r>
              <a:rPr lang="zh-CN" altLang="en-US" smtClean="0">
                <a:solidFill>
                  <a:prstClr val="black"/>
                </a:solidFill>
                <a:latin typeface="微软雅黑" pitchFamily="34" charset="-122"/>
                <a:ea typeface="微软雅黑" pitchFamily="34" charset="-122"/>
              </a:rPr>
              <a:t>内容提纲</a:t>
            </a:r>
            <a:endParaRPr lang="zh-CN" altLang="en-US" dirty="0">
              <a:solidFill>
                <a:prstClr val="black"/>
              </a:solidFill>
              <a:latin typeface="微软雅黑" pitchFamily="34" charset="-122"/>
              <a:ea typeface="微软雅黑" pitchFamily="34" charset="-122"/>
            </a:endParaRPr>
          </a:p>
        </p:txBody>
      </p:sp>
      <p:sp>
        <p:nvSpPr>
          <p:cNvPr id="8" name="Rectangle 4"/>
          <p:cNvSpPr>
            <a:spLocks noChangeArrowheads="1"/>
          </p:cNvSpPr>
          <p:nvPr/>
        </p:nvSpPr>
        <p:spPr bwMode="auto">
          <a:xfrm>
            <a:off x="2679844" y="1538664"/>
            <a:ext cx="3846512" cy="612775"/>
          </a:xfrm>
          <a:prstGeom prst="rect">
            <a:avLst/>
          </a:prstGeom>
          <a:noFill/>
          <a:ln w="28575" algn="ctr">
            <a:solidFill>
              <a:schemeClr val="accent5">
                <a:lumMod val="40000"/>
                <a:lumOff val="60000"/>
              </a:schemeClr>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50000"/>
              </a:spcBef>
              <a:spcAft>
                <a:spcPct val="0"/>
              </a:spcAft>
            </a:pPr>
            <a:r>
              <a:rPr lang="zh-CN" altLang="en-US" sz="2000" dirty="0">
                <a:solidFill>
                  <a:srgbClr val="002776"/>
                </a:solidFill>
                <a:latin typeface="微软雅黑" pitchFamily="34" charset="-122"/>
                <a:ea typeface="微软雅黑" pitchFamily="34" charset="-122"/>
                <a:cs typeface="Arial" charset="0"/>
              </a:rPr>
              <a:t>公司介绍</a:t>
            </a:r>
          </a:p>
        </p:txBody>
      </p:sp>
      <p:sp>
        <p:nvSpPr>
          <p:cNvPr id="7" name="Rectangle 4"/>
          <p:cNvSpPr>
            <a:spLocks noChangeArrowheads="1"/>
          </p:cNvSpPr>
          <p:nvPr/>
        </p:nvSpPr>
        <p:spPr bwMode="auto">
          <a:xfrm>
            <a:off x="2691904" y="2535238"/>
            <a:ext cx="3846512" cy="611187"/>
          </a:xfrm>
          <a:prstGeom prst="rect">
            <a:avLst/>
          </a:prstGeom>
          <a:solidFill>
            <a:srgbClr val="00A1DE">
              <a:lumMod val="20000"/>
              <a:lumOff val="80000"/>
            </a:srgbClr>
          </a:solidFill>
          <a:ln w="28575" algn="ctr">
            <a:solidFill>
              <a:srgbClr val="72C7E7">
                <a:lumMod val="40000"/>
                <a:lumOff val="60000"/>
              </a:srgbClr>
            </a:solidFill>
            <a:miter lim="800000"/>
            <a:headEnd type="none" w="sm" len="sm"/>
            <a:tailEnd type="none" w="sm" len="sm"/>
          </a:ln>
          <a:extLst/>
        </p:spPr>
        <p:txBody>
          <a:bodyPr wrap="none" anchor="ctr"/>
          <a:lstStyle/>
          <a:p>
            <a:pPr algn="ctr" fontAlgn="base">
              <a:spcBef>
                <a:spcPct val="50000"/>
              </a:spcBef>
              <a:spcAft>
                <a:spcPct val="0"/>
              </a:spcAft>
            </a:pPr>
            <a:r>
              <a:rPr lang="zh-CN" altLang="en-US" sz="2000" kern="0" dirty="0">
                <a:solidFill>
                  <a:srgbClr val="002776"/>
                </a:solidFill>
                <a:latin typeface="微软雅黑" pitchFamily="34" charset="-122"/>
                <a:ea typeface="微软雅黑" pitchFamily="34" charset="-122"/>
                <a:cs typeface="Arial" charset="0"/>
              </a:rPr>
              <a:t>成功案例</a:t>
            </a:r>
          </a:p>
        </p:txBody>
      </p:sp>
      <p:sp>
        <p:nvSpPr>
          <p:cNvPr id="9" name="Rectangle 4"/>
          <p:cNvSpPr>
            <a:spLocks noChangeArrowheads="1"/>
          </p:cNvSpPr>
          <p:nvPr/>
        </p:nvSpPr>
        <p:spPr bwMode="auto">
          <a:xfrm>
            <a:off x="2704868" y="3526415"/>
            <a:ext cx="3846512" cy="612775"/>
          </a:xfrm>
          <a:prstGeom prst="rect">
            <a:avLst/>
          </a:prstGeom>
          <a:noFill/>
          <a:ln w="28575" algn="ctr">
            <a:solidFill>
              <a:schemeClr val="accent5">
                <a:lumMod val="40000"/>
                <a:lumOff val="60000"/>
              </a:schemeClr>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lr>
                <a:schemeClr val="accent1"/>
              </a:buClr>
              <a:buChar char="•"/>
              <a:defRPr sz="2200">
                <a:solidFill>
                  <a:schemeClr val="tx1"/>
                </a:solidFill>
                <a:latin typeface="Verdana" panose="020B0604030504040204" pitchFamily="34" charset="0"/>
              </a:defRPr>
            </a:lvl1pPr>
            <a:lvl2pPr marL="742950" indent="-285750">
              <a:spcBef>
                <a:spcPct val="20000"/>
              </a:spcBef>
              <a:buClr>
                <a:schemeClr val="accent1"/>
              </a:buClr>
              <a:buChar char="&gt;"/>
              <a:defRPr sz="2000">
                <a:solidFill>
                  <a:schemeClr val="tx1"/>
                </a:solidFill>
                <a:latin typeface="Verdana" panose="020B0604030504040204" pitchFamily="34" charset="0"/>
              </a:defRPr>
            </a:lvl2pPr>
            <a:lvl3pPr marL="1143000" indent="-228600">
              <a:spcBef>
                <a:spcPct val="20000"/>
              </a:spcBef>
              <a:buClr>
                <a:schemeClr val="accent1"/>
              </a:buClr>
              <a:buChar char="–"/>
              <a:defRPr sz="2400">
                <a:solidFill>
                  <a:schemeClr val="tx1"/>
                </a:solidFill>
                <a:latin typeface="Verdana" panose="020B0604030504040204" pitchFamily="34" charset="0"/>
              </a:defRPr>
            </a:lvl3pPr>
            <a:lvl4pPr marL="1600200" indent="-228600">
              <a:spcBef>
                <a:spcPct val="20000"/>
              </a:spcBef>
              <a:buClr>
                <a:schemeClr val="accent1"/>
              </a:buClr>
              <a:buChar char="–"/>
              <a:defRPr sz="1200">
                <a:solidFill>
                  <a:schemeClr val="tx1"/>
                </a:solidFill>
                <a:latin typeface="Verdana" panose="020B0604030504040204" pitchFamily="34" charset="0"/>
              </a:defRPr>
            </a:lvl4pPr>
            <a:lvl5pPr marL="2057400" indent="-228600">
              <a:spcBef>
                <a:spcPct val="20000"/>
              </a:spcBef>
              <a:buClr>
                <a:schemeClr val="accent1"/>
              </a:buClr>
              <a:buChar char="»"/>
              <a:defRPr sz="12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accent1"/>
              </a:buClr>
              <a:buChar char="»"/>
              <a:defRPr sz="12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accent1"/>
              </a:buClr>
              <a:buChar char="»"/>
              <a:defRPr sz="12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accent1"/>
              </a:buClr>
              <a:buChar char="»"/>
              <a:defRPr sz="12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accent1"/>
              </a:buClr>
              <a:buChar char="»"/>
              <a:defRPr sz="1200">
                <a:solidFill>
                  <a:schemeClr val="tx1"/>
                </a:solidFill>
                <a:latin typeface="Verdana" panose="020B0604030504040204" pitchFamily="34" charset="0"/>
              </a:defRPr>
            </a:lvl9pPr>
          </a:lstStyle>
          <a:p>
            <a:pPr algn="ctr" fontAlgn="base">
              <a:spcBef>
                <a:spcPct val="50000"/>
              </a:spcBef>
              <a:spcAft>
                <a:spcPct val="0"/>
              </a:spcAft>
              <a:buClrTx/>
              <a:buNone/>
            </a:pPr>
            <a:r>
              <a:rPr lang="zh-CN" altLang="en-US" sz="2000" dirty="0" smtClean="0">
                <a:solidFill>
                  <a:srgbClr val="002776"/>
                </a:solidFill>
                <a:latin typeface="微软雅黑" pitchFamily="34" charset="-122"/>
                <a:ea typeface="微软雅黑" pitchFamily="34" charset="-122"/>
                <a:cs typeface="Arial" charset="0"/>
              </a:rPr>
              <a:t>解决方案</a:t>
            </a:r>
            <a:endParaRPr lang="zh-CN" altLang="en-US" sz="2000" dirty="0">
              <a:solidFill>
                <a:srgbClr val="002776"/>
              </a:solidFill>
              <a:latin typeface="微软雅黑" pitchFamily="34" charset="-122"/>
              <a:ea typeface="微软雅黑" pitchFamily="34" charset="-122"/>
              <a:cs typeface="Arial" charset="0"/>
            </a:endParaRPr>
          </a:p>
        </p:txBody>
      </p:sp>
      <p:sp>
        <p:nvSpPr>
          <p:cNvPr id="10" name="Rectangle 4"/>
          <p:cNvSpPr>
            <a:spLocks noChangeArrowheads="1"/>
          </p:cNvSpPr>
          <p:nvPr/>
        </p:nvSpPr>
        <p:spPr bwMode="auto">
          <a:xfrm>
            <a:off x="2679844" y="4524984"/>
            <a:ext cx="3846512" cy="612775"/>
          </a:xfrm>
          <a:prstGeom prst="rect">
            <a:avLst/>
          </a:prstGeom>
          <a:noFill/>
          <a:ln w="28575" algn="ctr">
            <a:solidFill>
              <a:schemeClr val="accent5">
                <a:lumMod val="40000"/>
                <a:lumOff val="60000"/>
              </a:schemeClr>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lr>
                <a:schemeClr val="accent1"/>
              </a:buClr>
              <a:buChar char="•"/>
              <a:defRPr sz="2200">
                <a:solidFill>
                  <a:schemeClr val="tx1"/>
                </a:solidFill>
                <a:latin typeface="Verdana" panose="020B0604030504040204" pitchFamily="34" charset="0"/>
              </a:defRPr>
            </a:lvl1pPr>
            <a:lvl2pPr marL="742950" indent="-285750">
              <a:spcBef>
                <a:spcPct val="20000"/>
              </a:spcBef>
              <a:buClr>
                <a:schemeClr val="accent1"/>
              </a:buClr>
              <a:buChar char="&gt;"/>
              <a:defRPr sz="2000">
                <a:solidFill>
                  <a:schemeClr val="tx1"/>
                </a:solidFill>
                <a:latin typeface="Verdana" panose="020B0604030504040204" pitchFamily="34" charset="0"/>
              </a:defRPr>
            </a:lvl2pPr>
            <a:lvl3pPr marL="1143000" indent="-228600">
              <a:spcBef>
                <a:spcPct val="20000"/>
              </a:spcBef>
              <a:buClr>
                <a:schemeClr val="accent1"/>
              </a:buClr>
              <a:buChar char="–"/>
              <a:defRPr sz="2400">
                <a:solidFill>
                  <a:schemeClr val="tx1"/>
                </a:solidFill>
                <a:latin typeface="Verdana" panose="020B0604030504040204" pitchFamily="34" charset="0"/>
              </a:defRPr>
            </a:lvl3pPr>
            <a:lvl4pPr marL="1600200" indent="-228600">
              <a:spcBef>
                <a:spcPct val="20000"/>
              </a:spcBef>
              <a:buClr>
                <a:schemeClr val="accent1"/>
              </a:buClr>
              <a:buChar char="–"/>
              <a:defRPr sz="1200">
                <a:solidFill>
                  <a:schemeClr val="tx1"/>
                </a:solidFill>
                <a:latin typeface="Verdana" panose="020B0604030504040204" pitchFamily="34" charset="0"/>
              </a:defRPr>
            </a:lvl4pPr>
            <a:lvl5pPr marL="2057400" indent="-228600">
              <a:spcBef>
                <a:spcPct val="20000"/>
              </a:spcBef>
              <a:buClr>
                <a:schemeClr val="accent1"/>
              </a:buClr>
              <a:buChar char="»"/>
              <a:defRPr sz="12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accent1"/>
              </a:buClr>
              <a:buChar char="»"/>
              <a:defRPr sz="12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accent1"/>
              </a:buClr>
              <a:buChar char="»"/>
              <a:defRPr sz="12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accent1"/>
              </a:buClr>
              <a:buChar char="»"/>
              <a:defRPr sz="12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accent1"/>
              </a:buClr>
              <a:buChar char="»"/>
              <a:defRPr sz="1200">
                <a:solidFill>
                  <a:schemeClr val="tx1"/>
                </a:solidFill>
                <a:latin typeface="Verdana" panose="020B0604030504040204" pitchFamily="34" charset="0"/>
              </a:defRPr>
            </a:lvl9pPr>
          </a:lstStyle>
          <a:p>
            <a:pPr algn="ctr" fontAlgn="base">
              <a:spcBef>
                <a:spcPct val="50000"/>
              </a:spcBef>
              <a:spcAft>
                <a:spcPct val="0"/>
              </a:spcAft>
              <a:buClrTx/>
              <a:buFontTx/>
              <a:buNone/>
            </a:pPr>
            <a:r>
              <a:rPr lang="zh-CN" altLang="en-US" sz="2000" kern="0" dirty="0" smtClean="0">
                <a:solidFill>
                  <a:srgbClr val="002776"/>
                </a:solidFill>
                <a:latin typeface="微软雅黑" pitchFamily="34" charset="-122"/>
                <a:ea typeface="微软雅黑" pitchFamily="34" charset="-122"/>
                <a:cs typeface="Arial" charset="0"/>
              </a:rPr>
              <a:t>方案优势</a:t>
            </a:r>
            <a:endParaRPr lang="zh-CN" altLang="en-US" sz="2000" dirty="0">
              <a:solidFill>
                <a:srgbClr val="002776"/>
              </a:solidFill>
              <a:latin typeface="微软雅黑" pitchFamily="34" charset="-122"/>
              <a:ea typeface="微软雅黑" pitchFamily="34" charset="-122"/>
              <a:cs typeface="Arial" charset="0"/>
            </a:endParaRPr>
          </a:p>
        </p:txBody>
      </p:sp>
    </p:spTree>
    <p:custDataLst>
      <p:tags r:id="rId1"/>
    </p:custDataLst>
    <p:extLst>
      <p:ext uri="{BB962C8B-B14F-4D97-AF65-F5344CB8AC3E}">
        <p14:creationId xmlns="" xmlns:p14="http://schemas.microsoft.com/office/powerpoint/2010/main" val="2044947534"/>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3752" y="365908"/>
            <a:ext cx="9144000" cy="857232"/>
          </a:xfrm>
        </p:spPr>
        <p:txBody>
          <a:bodyPr/>
          <a:lstStyle/>
          <a:p>
            <a:pPr algn="l"/>
            <a:r>
              <a:rPr kumimoji="1" lang="zh-CN" altLang="en-US" sz="3600" dirty="0">
                <a:latin typeface="SimHei" charset="-122"/>
                <a:ea typeface="SimHei" charset="-122"/>
                <a:cs typeface="SimHei" charset="-122"/>
                <a:sym typeface="+mn-ea"/>
              </a:rPr>
              <a:t>风险管理拳头产品及部分客户</a:t>
            </a:r>
            <a:r>
              <a:rPr kumimoji="1" lang="zh-CN" altLang="en-US" sz="3600" dirty="0">
                <a:latin typeface="SimHei" charset="-122"/>
                <a:ea typeface="SimHei" charset="-122"/>
                <a:cs typeface="SimHei" charset="-122"/>
              </a:rPr>
              <a:t/>
            </a:r>
            <a:br>
              <a:rPr kumimoji="1" lang="zh-CN" altLang="en-US" sz="3600" dirty="0">
                <a:latin typeface="SimHei" charset="-122"/>
                <a:ea typeface="SimHei" charset="-122"/>
                <a:cs typeface="SimHei" charset="-122"/>
              </a:rPr>
            </a:br>
            <a:endParaRPr kumimoji="1" lang="zh-CN" altLang="en-US" sz="3600" dirty="0">
              <a:latin typeface="SimHei" charset="-122"/>
              <a:ea typeface="SimHei" charset="-122"/>
              <a:cs typeface="SimHei" charset="-122"/>
            </a:endParaRPr>
          </a:p>
        </p:txBody>
      </p:sp>
      <p:sp>
        <p:nvSpPr>
          <p:cNvPr id="33810" name="文本框 7"/>
          <p:cNvSpPr txBox="1"/>
          <p:nvPr/>
        </p:nvSpPr>
        <p:spPr>
          <a:xfrm>
            <a:off x="367592" y="876344"/>
            <a:ext cx="3860762" cy="5655394"/>
          </a:xfrm>
          <a:prstGeom prst="rect">
            <a:avLst/>
          </a:prstGeom>
          <a:noFill/>
          <a:ln w="9525">
            <a:noFill/>
          </a:ln>
        </p:spPr>
        <p:txBody>
          <a:bodyPr wrap="square">
            <a:spAutoFit/>
          </a:bodyPr>
          <a:lstStyle/>
          <a:p>
            <a:pPr marL="285750" indent="-285750">
              <a:lnSpc>
                <a:spcPct val="170000"/>
              </a:lnSpc>
              <a:buFont typeface="Wingdings" panose="05000000000000000000" pitchFamily="2" charset="2"/>
              <a:buChar char="n"/>
            </a:pPr>
            <a:r>
              <a:rPr lang="zh-CN" altLang="en-US" sz="1600" dirty="0" smtClean="0">
                <a:solidFill>
                  <a:srgbClr val="0070C0"/>
                </a:solidFill>
                <a:latin typeface="微软雅黑" panose="020B0503020204020204" charset="-122"/>
                <a:ea typeface="微软雅黑" panose="020B0503020204020204" charset="-122"/>
                <a:sym typeface="+mn-ea"/>
              </a:rPr>
              <a:t>信用风险管理解决方案</a:t>
            </a:r>
            <a:endParaRPr lang="en-US" altLang="zh-CN" sz="1600" dirty="0" smtClean="0">
              <a:solidFill>
                <a:srgbClr val="0070C0"/>
              </a:solidFill>
              <a:latin typeface="微软雅黑" panose="020B0503020204020204" charset="-122"/>
              <a:ea typeface="微软雅黑" panose="020B0503020204020204" charset="-122"/>
              <a:sym typeface="+mn-ea"/>
            </a:endParaRPr>
          </a:p>
          <a:p>
            <a:pPr marL="800100" lvl="1" indent="-342900">
              <a:lnSpc>
                <a:spcPct val="120000"/>
              </a:lnSpc>
              <a:buFont typeface="Wingdings" charset="2"/>
              <a:buChar char="Ø"/>
            </a:pPr>
            <a:r>
              <a:rPr lang="zh-CN" altLang="en-US" sz="1200" dirty="0" smtClean="0">
                <a:latin typeface="微软雅黑" panose="020B0503020204020204" charset="-122"/>
                <a:ea typeface="微软雅黑" panose="020B0503020204020204" charset="-122"/>
                <a:sym typeface="+mn-ea"/>
              </a:rPr>
              <a:t>风险咨询建模</a:t>
            </a:r>
            <a:r>
              <a:rPr lang="zh-CN" altLang="zh-CN" sz="1200" dirty="0" smtClean="0">
                <a:latin typeface="微软雅黑" panose="020B0503020204020204" charset="-122"/>
                <a:ea typeface="微软雅黑" panose="020B0503020204020204" charset="-122"/>
                <a:sym typeface="+mn-ea"/>
              </a:rPr>
              <a:t> </a:t>
            </a:r>
            <a:endParaRPr lang="en-US" altLang="zh-CN" sz="1200" dirty="0" smtClean="0">
              <a:latin typeface="微软雅黑" panose="020B0503020204020204" charset="-122"/>
              <a:ea typeface="微软雅黑" panose="020B0503020204020204" charset="-122"/>
              <a:sym typeface="+mn-ea"/>
            </a:endParaRPr>
          </a:p>
          <a:p>
            <a:pPr marL="800100" lvl="1" indent="-342900">
              <a:lnSpc>
                <a:spcPct val="120000"/>
              </a:lnSpc>
              <a:buFont typeface="Wingdings" charset="2"/>
              <a:buChar char="Ø"/>
            </a:pPr>
            <a:r>
              <a:rPr lang="zh-CN" altLang="en-US" sz="1200" dirty="0" smtClean="0">
                <a:latin typeface="微软雅黑" panose="020B0503020204020204" charset="-122"/>
                <a:ea typeface="微软雅黑" panose="020B0503020204020204" charset="-122"/>
                <a:sym typeface="+mn-ea"/>
              </a:rPr>
              <a:t>信用风险管理系统</a:t>
            </a:r>
            <a:endParaRPr lang="en-US" altLang="zh-CN" sz="1200" dirty="0" smtClean="0">
              <a:latin typeface="微软雅黑" panose="020B0503020204020204" charset="-122"/>
              <a:ea typeface="微软雅黑" panose="020B0503020204020204" charset="-122"/>
              <a:sym typeface="+mn-ea"/>
            </a:endParaRPr>
          </a:p>
          <a:p>
            <a:pPr marL="800100" lvl="1" indent="-342900">
              <a:lnSpc>
                <a:spcPct val="120000"/>
              </a:lnSpc>
              <a:buFont typeface="Wingdings" charset="2"/>
              <a:buChar char="Ø"/>
            </a:pPr>
            <a:r>
              <a:rPr lang="zh-CN" altLang="en-US" sz="1200" dirty="0" smtClean="0">
                <a:latin typeface="微软雅黑" panose="020B0503020204020204" charset="-122"/>
                <a:ea typeface="微软雅黑" panose="020B0503020204020204" charset="-122"/>
                <a:sym typeface="+mn-ea"/>
              </a:rPr>
              <a:t>基于大数据的风险监测预警系统 </a:t>
            </a:r>
            <a:endParaRPr lang="en-US" altLang="zh-CN" sz="1200" dirty="0" smtClean="0">
              <a:latin typeface="微软雅黑" panose="020B0503020204020204" charset="-122"/>
              <a:ea typeface="微软雅黑" panose="020B0503020204020204" charset="-122"/>
              <a:sym typeface="+mn-ea"/>
            </a:endParaRPr>
          </a:p>
          <a:p>
            <a:pPr marL="800100" lvl="1" indent="-342900">
              <a:lnSpc>
                <a:spcPct val="120000"/>
              </a:lnSpc>
              <a:buFont typeface="Wingdings" charset="2"/>
              <a:buChar char="Ø"/>
            </a:pPr>
            <a:r>
              <a:rPr lang="zh-CN" altLang="en-US" sz="1200" dirty="0" smtClean="0">
                <a:latin typeface="微软雅黑" panose="020B0503020204020204" charset="-122"/>
                <a:ea typeface="微软雅黑" panose="020B0503020204020204" charset="-122"/>
                <a:sym typeface="+mn-ea"/>
              </a:rPr>
              <a:t>人行征信数据采集分析与上报系统</a:t>
            </a:r>
            <a:endParaRPr lang="en-US" altLang="zh-CN" sz="1200" dirty="0" smtClean="0">
              <a:latin typeface="微软雅黑" panose="020B0503020204020204" charset="-122"/>
              <a:ea typeface="微软雅黑" panose="020B0503020204020204" charset="-122"/>
              <a:sym typeface="+mn-ea"/>
            </a:endParaRPr>
          </a:p>
          <a:p>
            <a:pPr marL="800100" lvl="1" indent="-342900">
              <a:lnSpc>
                <a:spcPct val="120000"/>
              </a:lnSpc>
              <a:buFont typeface="Wingdings" charset="2"/>
              <a:buChar char="Ø"/>
            </a:pPr>
            <a:r>
              <a:rPr lang="zh-CN" altLang="en-US" sz="1200" dirty="0" smtClean="0">
                <a:latin typeface="微软雅黑" panose="020B0503020204020204" charset="-122"/>
                <a:ea typeface="微软雅黑" panose="020B0503020204020204" charset="-122"/>
                <a:sym typeface="+mn-ea"/>
              </a:rPr>
              <a:t>大数据征信系统</a:t>
            </a:r>
            <a:endParaRPr lang="en-US" altLang="zh-CN" sz="1200" dirty="0" smtClean="0">
              <a:latin typeface="微软雅黑" panose="020B0503020204020204" charset="-122"/>
              <a:ea typeface="微软雅黑" panose="020B0503020204020204" charset="-122"/>
              <a:sym typeface="+mn-ea"/>
            </a:endParaRPr>
          </a:p>
          <a:p>
            <a:pPr marL="800100" lvl="1" indent="-342900">
              <a:lnSpc>
                <a:spcPct val="120000"/>
              </a:lnSpc>
              <a:buFont typeface="Wingdings" charset="2"/>
              <a:buChar char="Ø"/>
            </a:pPr>
            <a:r>
              <a:rPr lang="zh-CN" altLang="en-US" sz="1200" dirty="0" smtClean="0">
                <a:latin typeface="微软雅黑" panose="020B0503020204020204" charset="-122"/>
                <a:ea typeface="微软雅黑" panose="020B0503020204020204" charset="-122"/>
                <a:sym typeface="+mn-ea"/>
              </a:rPr>
              <a:t>反欺诈规则管理及系统  </a:t>
            </a:r>
          </a:p>
          <a:p>
            <a:pPr marL="285750" indent="-285750">
              <a:lnSpc>
                <a:spcPct val="170000"/>
              </a:lnSpc>
              <a:buFont typeface="Wingdings" panose="05000000000000000000" pitchFamily="2" charset="2"/>
              <a:buChar char="n"/>
            </a:pPr>
            <a:r>
              <a:rPr lang="zh-CN" altLang="en-US" sz="1600" dirty="0" smtClean="0">
                <a:solidFill>
                  <a:srgbClr val="0070C0"/>
                </a:solidFill>
                <a:latin typeface="微软雅黑" panose="020B0503020204020204" charset="-122"/>
                <a:ea typeface="微软雅黑" panose="020B0503020204020204" charset="-122"/>
                <a:sym typeface="+mn-ea"/>
              </a:rPr>
              <a:t>操作风险管理解决方案</a:t>
            </a:r>
            <a:endParaRPr lang="en-US" altLang="zh-CN" sz="1600" dirty="0" smtClean="0">
              <a:solidFill>
                <a:srgbClr val="0070C0"/>
              </a:solidFill>
              <a:latin typeface="微软雅黑" panose="020B0503020204020204" charset="-122"/>
              <a:ea typeface="微软雅黑" panose="020B0503020204020204" charset="-122"/>
              <a:sym typeface="+mn-ea"/>
            </a:endParaRPr>
          </a:p>
          <a:p>
            <a:pPr marL="800100" lvl="1" indent="-342900">
              <a:lnSpc>
                <a:spcPct val="120000"/>
              </a:lnSpc>
              <a:buFont typeface="Wingdings" charset="2"/>
              <a:buChar char="Ø"/>
            </a:pPr>
            <a:r>
              <a:rPr lang="zh-CN" altLang="en-US" sz="1200" dirty="0" smtClean="0">
                <a:solidFill>
                  <a:srgbClr val="000000"/>
                </a:solidFill>
                <a:latin typeface="微软雅黑" panose="020B0503020204020204" charset="-122"/>
                <a:ea typeface="微软雅黑" panose="020B0503020204020204" charset="-122"/>
                <a:sym typeface="+mn-ea"/>
              </a:rPr>
              <a:t>操作风险管理系统</a:t>
            </a:r>
            <a:r>
              <a:rPr lang="zh-CN" altLang="zh-CN" sz="1200" dirty="0" smtClean="0">
                <a:solidFill>
                  <a:srgbClr val="000000"/>
                </a:solidFill>
                <a:latin typeface="微软雅黑" panose="020B0503020204020204" charset="-122"/>
                <a:ea typeface="微软雅黑" panose="020B0503020204020204" charset="-122"/>
                <a:sym typeface="+mn-ea"/>
              </a:rPr>
              <a:t> </a:t>
            </a:r>
            <a:endParaRPr lang="en-US" altLang="zh-CN" sz="1200" dirty="0">
              <a:solidFill>
                <a:srgbClr val="000000"/>
              </a:solidFill>
              <a:latin typeface="微软雅黑" panose="020B0503020204020204" charset="-122"/>
              <a:ea typeface="微软雅黑" panose="020B0503020204020204" charset="-122"/>
              <a:sym typeface="+mn-ea"/>
            </a:endParaRPr>
          </a:p>
          <a:p>
            <a:pPr marL="800100" lvl="1" indent="-342900">
              <a:lnSpc>
                <a:spcPct val="120000"/>
              </a:lnSpc>
              <a:buFont typeface="Wingdings" charset="2"/>
              <a:buChar char="Ø"/>
            </a:pPr>
            <a:r>
              <a:rPr lang="zh-CN" altLang="en-US" sz="1200" dirty="0" smtClean="0">
                <a:solidFill>
                  <a:srgbClr val="000000"/>
                </a:solidFill>
                <a:latin typeface="微软雅黑" panose="020B0503020204020204" charset="-122"/>
                <a:ea typeface="微软雅黑" panose="020B0503020204020204" charset="-122"/>
                <a:sym typeface="+mn-ea"/>
              </a:rPr>
              <a:t>柜面风险监测预警系统</a:t>
            </a:r>
          </a:p>
          <a:p>
            <a:pPr marL="285750" indent="-285750">
              <a:lnSpc>
                <a:spcPct val="170000"/>
              </a:lnSpc>
              <a:buFont typeface="Wingdings" panose="05000000000000000000" pitchFamily="2" charset="2"/>
              <a:buChar char="n"/>
            </a:pPr>
            <a:r>
              <a:rPr lang="zh-CN" altLang="en-US" sz="1600" dirty="0" smtClean="0">
                <a:solidFill>
                  <a:srgbClr val="0070C0"/>
                </a:solidFill>
                <a:latin typeface="微软雅黑" panose="020B0503020204020204" charset="-122"/>
                <a:ea typeface="微软雅黑" panose="020B0503020204020204" charset="-122"/>
                <a:sym typeface="+mn-ea"/>
              </a:rPr>
              <a:t>流动性风险管理方案</a:t>
            </a:r>
            <a:endParaRPr lang="en-US" altLang="zh-CN" sz="1600" dirty="0" smtClean="0">
              <a:solidFill>
                <a:srgbClr val="0070C0"/>
              </a:solidFill>
              <a:latin typeface="微软雅黑" panose="020B0503020204020204" charset="-122"/>
              <a:ea typeface="微软雅黑" panose="020B0503020204020204" charset="-122"/>
              <a:sym typeface="+mn-ea"/>
            </a:endParaRPr>
          </a:p>
          <a:p>
            <a:pPr marL="285750" indent="-285750">
              <a:lnSpc>
                <a:spcPct val="170000"/>
              </a:lnSpc>
              <a:buFont typeface="Wingdings" panose="05000000000000000000" pitchFamily="2" charset="2"/>
              <a:buChar char="n"/>
            </a:pPr>
            <a:r>
              <a:rPr lang="zh-CN" altLang="en-US" sz="1600" dirty="0" smtClean="0">
                <a:solidFill>
                  <a:srgbClr val="0070C0"/>
                </a:solidFill>
                <a:latin typeface="微软雅黑" panose="020B0503020204020204" charset="-122"/>
                <a:ea typeface="微软雅黑" panose="020B0503020204020204" charset="-122"/>
                <a:sym typeface="+mn-ea"/>
              </a:rPr>
              <a:t>全面风险管理解决方案</a:t>
            </a:r>
            <a:endParaRPr lang="en-US" altLang="zh-CN" sz="1600" dirty="0" smtClean="0">
              <a:solidFill>
                <a:srgbClr val="0070C0"/>
              </a:solidFill>
              <a:latin typeface="微软雅黑" panose="020B0503020204020204" charset="-122"/>
              <a:ea typeface="微软雅黑" panose="020B0503020204020204" charset="-122"/>
              <a:sym typeface="+mn-ea"/>
            </a:endParaRPr>
          </a:p>
          <a:p>
            <a:pPr marL="800100" lvl="1" indent="-342900">
              <a:lnSpc>
                <a:spcPct val="120000"/>
              </a:lnSpc>
              <a:buFont typeface="Wingdings" charset="2"/>
              <a:buChar char="Ø"/>
            </a:pPr>
            <a:r>
              <a:rPr lang="zh-CN" altLang="en-US" sz="1200" dirty="0" smtClean="0">
                <a:solidFill>
                  <a:srgbClr val="000000"/>
                </a:solidFill>
                <a:latin typeface="微软雅黑" panose="020B0503020204020204" charset="-122"/>
                <a:ea typeface="微软雅黑" panose="020B0503020204020204" charset="-122"/>
                <a:sym typeface="+mn-ea"/>
              </a:rPr>
              <a:t>银行业全面风险报告及领导驾驶舱</a:t>
            </a:r>
            <a:endParaRPr lang="en-US" altLang="zh-CN" sz="1200" dirty="0">
              <a:solidFill>
                <a:srgbClr val="000000"/>
              </a:solidFill>
              <a:latin typeface="微软雅黑" panose="020B0503020204020204" charset="-122"/>
              <a:ea typeface="微软雅黑" panose="020B0503020204020204" charset="-122"/>
              <a:sym typeface="+mn-ea"/>
            </a:endParaRPr>
          </a:p>
          <a:p>
            <a:pPr marL="800100" lvl="1" indent="-342900">
              <a:lnSpc>
                <a:spcPct val="120000"/>
              </a:lnSpc>
              <a:buFont typeface="Wingdings" charset="2"/>
              <a:buChar char="Ø"/>
            </a:pPr>
            <a:r>
              <a:rPr lang="zh-CN" altLang="en-US" sz="1200" dirty="0" smtClean="0">
                <a:solidFill>
                  <a:srgbClr val="000000"/>
                </a:solidFill>
                <a:latin typeface="微软雅黑" panose="020B0503020204020204" charset="-122"/>
                <a:ea typeface="微软雅黑" panose="020B0503020204020204" charset="-122"/>
                <a:sym typeface="+mn-ea"/>
              </a:rPr>
              <a:t>证券业全面风险报告及领导驾驶舱</a:t>
            </a:r>
            <a:endParaRPr lang="en-US" altLang="zh-CN" sz="1200" dirty="0" smtClean="0">
              <a:solidFill>
                <a:srgbClr val="000000"/>
              </a:solidFill>
              <a:latin typeface="微软雅黑" panose="020B0503020204020204" charset="-122"/>
              <a:ea typeface="微软雅黑" panose="020B0503020204020204" charset="-122"/>
              <a:sym typeface="+mn-ea"/>
            </a:endParaRPr>
          </a:p>
          <a:p>
            <a:pPr marL="800100" lvl="1" indent="-342900">
              <a:lnSpc>
                <a:spcPct val="120000"/>
              </a:lnSpc>
              <a:buFont typeface="Wingdings" charset="2"/>
              <a:buChar char="Ø"/>
            </a:pPr>
            <a:r>
              <a:rPr lang="zh-CN" altLang="en-US" sz="1200" dirty="0" smtClean="0">
                <a:solidFill>
                  <a:srgbClr val="000000"/>
                </a:solidFill>
                <a:latin typeface="微软雅黑" panose="020B0503020204020204" charset="-122"/>
                <a:ea typeface="微软雅黑" panose="020B0503020204020204" charset="-122"/>
                <a:sym typeface="+mn-ea"/>
              </a:rPr>
              <a:t>保险业偿二代风险管理系统</a:t>
            </a:r>
            <a:endParaRPr lang="en-US" altLang="zh-CN" sz="1200" dirty="0" smtClean="0">
              <a:solidFill>
                <a:srgbClr val="000000"/>
              </a:solidFill>
              <a:latin typeface="微软雅黑" panose="020B0503020204020204" charset="-122"/>
              <a:ea typeface="微软雅黑" panose="020B0503020204020204" charset="-122"/>
              <a:sym typeface="+mn-ea"/>
            </a:endParaRPr>
          </a:p>
          <a:p>
            <a:pPr marL="800100" lvl="1" indent="-342900">
              <a:lnSpc>
                <a:spcPct val="120000"/>
              </a:lnSpc>
              <a:buFont typeface="Wingdings" charset="2"/>
              <a:buChar char="Ø"/>
            </a:pPr>
            <a:r>
              <a:rPr lang="zh-CN" altLang="en-US" sz="1200" dirty="0" smtClean="0">
                <a:solidFill>
                  <a:srgbClr val="000000"/>
                </a:solidFill>
                <a:latin typeface="微软雅黑" panose="020B0503020204020204" charset="-122"/>
                <a:ea typeface="微软雅黑" panose="020B0503020204020204" charset="-122"/>
                <a:sym typeface="+mn-ea"/>
              </a:rPr>
              <a:t>风险数据集市</a:t>
            </a:r>
            <a:r>
              <a:rPr lang="en-US" altLang="zh-CN" sz="1200" dirty="0" smtClean="0">
                <a:solidFill>
                  <a:srgbClr val="000000"/>
                </a:solidFill>
                <a:latin typeface="微软雅黑" panose="020B0503020204020204" charset="-122"/>
                <a:ea typeface="微软雅黑" panose="020B0503020204020204" charset="-122"/>
                <a:sym typeface="+mn-ea"/>
              </a:rPr>
              <a:t>/</a:t>
            </a:r>
            <a:r>
              <a:rPr lang="zh-CN" altLang="en-US" sz="1200" dirty="0" smtClean="0">
                <a:solidFill>
                  <a:srgbClr val="000000"/>
                </a:solidFill>
                <a:latin typeface="微软雅黑" panose="020B0503020204020204" charset="-122"/>
                <a:ea typeface="微软雅黑" panose="020B0503020204020204" charset="-122"/>
                <a:sym typeface="+mn-ea"/>
              </a:rPr>
              <a:t>客户统一视图</a:t>
            </a:r>
          </a:p>
          <a:p>
            <a:pPr marL="285750" indent="-285750">
              <a:lnSpc>
                <a:spcPct val="170000"/>
              </a:lnSpc>
              <a:buFont typeface="Wingdings" panose="05000000000000000000" pitchFamily="2" charset="2"/>
              <a:buChar char="n"/>
            </a:pPr>
            <a:r>
              <a:rPr lang="zh-CN" altLang="en-US" sz="1600" dirty="0" smtClean="0">
                <a:solidFill>
                  <a:srgbClr val="0070C0"/>
                </a:solidFill>
                <a:latin typeface="微软雅黑" panose="020B0503020204020204" charset="-122"/>
                <a:ea typeface="微软雅黑" panose="020B0503020204020204" charset="-122"/>
                <a:sym typeface="+mn-ea"/>
              </a:rPr>
              <a:t>资产负债管理系统</a:t>
            </a:r>
          </a:p>
          <a:p>
            <a:pPr marL="285750" indent="-285750">
              <a:lnSpc>
                <a:spcPct val="170000"/>
              </a:lnSpc>
              <a:buFont typeface="Wingdings" panose="05000000000000000000" pitchFamily="2" charset="2"/>
              <a:buChar char="n"/>
            </a:pPr>
            <a:r>
              <a:rPr lang="zh-CN" altLang="en-US" sz="1600" dirty="0" smtClean="0">
                <a:solidFill>
                  <a:srgbClr val="0070C0"/>
                </a:solidFill>
                <a:latin typeface="微软雅黑" panose="020B0503020204020204" charset="-122"/>
                <a:ea typeface="微软雅黑" panose="020B0503020204020204" charset="-122"/>
                <a:sym typeface="+mn-ea"/>
              </a:rPr>
              <a:t>风险模型（决策）引擎</a:t>
            </a:r>
          </a:p>
          <a:p>
            <a:pPr marL="285750" indent="-285750">
              <a:lnSpc>
                <a:spcPct val="150000"/>
              </a:lnSpc>
              <a:buFont typeface="Wingdings" panose="05000000000000000000" pitchFamily="2" charset="2"/>
              <a:buChar char="n"/>
            </a:pPr>
            <a:endParaRPr lang="en-US" altLang="x-none" dirty="0">
              <a:solidFill>
                <a:srgbClr val="1570C1"/>
              </a:solidFill>
              <a:latin typeface="微软雅黑" panose="020B0503020204020204" charset="-122"/>
              <a:ea typeface="微软雅黑" panose="020B0503020204020204" charset="-122"/>
            </a:endParaRPr>
          </a:p>
        </p:txBody>
      </p:sp>
      <p:grpSp>
        <p:nvGrpSpPr>
          <p:cNvPr id="10" name="组 9"/>
          <p:cNvGrpSpPr/>
          <p:nvPr/>
        </p:nvGrpSpPr>
        <p:grpSpPr>
          <a:xfrm>
            <a:off x="4853293" y="3933329"/>
            <a:ext cx="3872354" cy="1028401"/>
            <a:chOff x="4853293" y="3649445"/>
            <a:chExt cx="3872354" cy="1028401"/>
          </a:xfrm>
        </p:grpSpPr>
        <p:pic>
          <p:nvPicPr>
            <p:cNvPr id="42000" name="Picture 10" descr="http://www.gbicc.net/images/logo_2/securitie_GF.jpg"/>
            <p:cNvPicPr>
              <a:picLocks noChangeAspect="1" noChangeArrowheads="1"/>
            </p:cNvPicPr>
            <p:nvPr/>
          </p:nvPicPr>
          <p:blipFill>
            <a:blip r:embed="rId2" cstate="print"/>
            <a:srcRect/>
            <a:stretch>
              <a:fillRect/>
            </a:stretch>
          </p:blipFill>
          <p:spPr bwMode="auto">
            <a:xfrm>
              <a:off x="7043258" y="4209851"/>
              <a:ext cx="1652270" cy="467995"/>
            </a:xfrm>
            <a:prstGeom prst="rect">
              <a:avLst/>
            </a:prstGeom>
            <a:noFill/>
            <a:ln w="9525">
              <a:noFill/>
              <a:miter lim="800000"/>
              <a:headEnd/>
              <a:tailEnd/>
            </a:ln>
          </p:spPr>
        </p:pic>
        <p:pic>
          <p:nvPicPr>
            <p:cNvPr id="24" name="图片 23"/>
            <p:cNvPicPr>
              <a:picLocks noChangeAspect="1"/>
            </p:cNvPicPr>
            <p:nvPr/>
          </p:nvPicPr>
          <p:blipFill>
            <a:blip r:embed="rId3"/>
            <a:srcRect t="33860" b="33737"/>
            <a:stretch>
              <a:fillRect/>
            </a:stretch>
          </p:blipFill>
          <p:spPr>
            <a:xfrm>
              <a:off x="4853293" y="3649445"/>
              <a:ext cx="1885178" cy="503555"/>
            </a:xfrm>
            <a:prstGeom prst="rect">
              <a:avLst/>
            </a:prstGeom>
          </p:spPr>
        </p:pic>
        <p:pic>
          <p:nvPicPr>
            <p:cNvPr id="28" name="Picture 2" descr="C:\Users\tiger\Desktop\logo.jpg"/>
            <p:cNvPicPr>
              <a:picLocks noChangeAspect="1" noChangeArrowheads="1"/>
            </p:cNvPicPr>
            <p:nvPr/>
          </p:nvPicPr>
          <p:blipFill>
            <a:blip r:embed="rId4" cstate="print"/>
            <a:srcRect/>
            <a:stretch>
              <a:fillRect/>
            </a:stretch>
          </p:blipFill>
          <p:spPr bwMode="auto">
            <a:xfrm>
              <a:off x="6954807" y="3673874"/>
              <a:ext cx="1770840" cy="419735"/>
            </a:xfrm>
            <a:prstGeom prst="rect">
              <a:avLst/>
            </a:prstGeom>
            <a:noFill/>
          </p:spPr>
        </p:pic>
      </p:grpSp>
      <p:grpSp>
        <p:nvGrpSpPr>
          <p:cNvPr id="11" name="组 10"/>
          <p:cNvGrpSpPr/>
          <p:nvPr/>
        </p:nvGrpSpPr>
        <p:grpSpPr>
          <a:xfrm>
            <a:off x="4655696" y="957496"/>
            <a:ext cx="4141470" cy="2658267"/>
            <a:chOff x="4655696" y="912673"/>
            <a:chExt cx="4141470" cy="2658267"/>
          </a:xfrm>
        </p:grpSpPr>
        <p:pic>
          <p:nvPicPr>
            <p:cNvPr id="39942" name="Picture 8" descr="http://www.gbicc.net/images/logo_2/bnak_communications.jpg"/>
            <p:cNvPicPr>
              <a:picLocks noChangeAspect="1" noChangeArrowheads="1"/>
            </p:cNvPicPr>
            <p:nvPr/>
          </p:nvPicPr>
          <p:blipFill>
            <a:blip r:embed="rId5" cstate="print"/>
            <a:srcRect/>
            <a:stretch>
              <a:fillRect/>
            </a:stretch>
          </p:blipFill>
          <p:spPr bwMode="auto">
            <a:xfrm>
              <a:off x="4693796" y="1471550"/>
              <a:ext cx="2165350" cy="496570"/>
            </a:xfrm>
            <a:prstGeom prst="rect">
              <a:avLst/>
            </a:prstGeom>
            <a:noFill/>
            <a:ln w="9525">
              <a:noFill/>
              <a:miter lim="800000"/>
              <a:headEnd/>
              <a:tailEnd/>
            </a:ln>
          </p:spPr>
        </p:pic>
        <p:pic>
          <p:nvPicPr>
            <p:cNvPr id="121862" name="Picture 6" descr="C:\Documents and Settings\Administrator\Application Data\Tencent\Users\401311668\QQ\WinTemp\RichOle\)J58$R{JP%{)1Q`H%J5RGGJ.jpg"/>
            <p:cNvPicPr>
              <a:picLocks noChangeAspect="1" noChangeArrowheads="1"/>
            </p:cNvPicPr>
            <p:nvPr/>
          </p:nvPicPr>
          <p:blipFill>
            <a:blip r:embed="rId6"/>
            <a:srcRect/>
            <a:stretch>
              <a:fillRect/>
            </a:stretch>
          </p:blipFill>
          <p:spPr bwMode="auto">
            <a:xfrm>
              <a:off x="6982971" y="1481038"/>
              <a:ext cx="1793875" cy="467995"/>
            </a:xfrm>
            <a:prstGeom prst="rect">
              <a:avLst/>
            </a:prstGeom>
            <a:noFill/>
          </p:spPr>
        </p:pic>
        <p:pic>
          <p:nvPicPr>
            <p:cNvPr id="31" name="图片 30"/>
            <p:cNvPicPr>
              <a:picLocks noChangeAspect="1"/>
            </p:cNvPicPr>
            <p:nvPr/>
          </p:nvPicPr>
          <p:blipFill>
            <a:blip r:embed="rId7" cstate="print"/>
            <a:srcRect l="6084" t="31551" r="5553" b="31046"/>
            <a:stretch>
              <a:fillRect/>
            </a:stretch>
          </p:blipFill>
          <p:spPr>
            <a:xfrm>
              <a:off x="4655696" y="912673"/>
              <a:ext cx="2192020" cy="497205"/>
            </a:xfrm>
            <a:prstGeom prst="rect">
              <a:avLst/>
            </a:prstGeom>
          </p:spPr>
        </p:pic>
        <p:pic>
          <p:nvPicPr>
            <p:cNvPr id="33" name="图片 32"/>
            <p:cNvPicPr>
              <a:picLocks noChangeAspect="1"/>
            </p:cNvPicPr>
            <p:nvPr/>
          </p:nvPicPr>
          <p:blipFill>
            <a:blip r:embed="rId8"/>
            <a:srcRect t="32949" b="37949"/>
            <a:stretch>
              <a:fillRect/>
            </a:stretch>
          </p:blipFill>
          <p:spPr>
            <a:xfrm>
              <a:off x="6925186" y="1946123"/>
              <a:ext cx="1871980" cy="436245"/>
            </a:xfrm>
            <a:prstGeom prst="rect">
              <a:avLst/>
            </a:prstGeom>
          </p:spPr>
        </p:pic>
        <p:pic>
          <p:nvPicPr>
            <p:cNvPr id="34" name="图片 33"/>
            <p:cNvPicPr>
              <a:picLocks noChangeAspect="1"/>
            </p:cNvPicPr>
            <p:nvPr/>
          </p:nvPicPr>
          <p:blipFill>
            <a:blip r:embed="rId9" cstate="print"/>
            <a:stretch>
              <a:fillRect/>
            </a:stretch>
          </p:blipFill>
          <p:spPr>
            <a:xfrm>
              <a:off x="6944236" y="912673"/>
              <a:ext cx="1770380" cy="496570"/>
            </a:xfrm>
            <a:prstGeom prst="rect">
              <a:avLst/>
            </a:prstGeom>
          </p:spPr>
        </p:pic>
        <p:pic>
          <p:nvPicPr>
            <p:cNvPr id="35" name="图片 34"/>
            <p:cNvPicPr>
              <a:picLocks noChangeAspect="1"/>
            </p:cNvPicPr>
            <p:nvPr/>
          </p:nvPicPr>
          <p:blipFill>
            <a:blip r:embed="rId10" cstate="print"/>
            <a:stretch>
              <a:fillRect/>
            </a:stretch>
          </p:blipFill>
          <p:spPr>
            <a:xfrm>
              <a:off x="4655696" y="1961064"/>
              <a:ext cx="2116455" cy="521970"/>
            </a:xfrm>
            <a:prstGeom prst="rect">
              <a:avLst/>
            </a:prstGeom>
          </p:spPr>
        </p:pic>
        <p:pic>
          <p:nvPicPr>
            <p:cNvPr id="4" name="图片 3"/>
            <p:cNvPicPr>
              <a:picLocks noChangeAspect="1"/>
            </p:cNvPicPr>
            <p:nvPr/>
          </p:nvPicPr>
          <p:blipFill>
            <a:blip r:embed="rId11"/>
            <a:stretch>
              <a:fillRect/>
            </a:stretch>
          </p:blipFill>
          <p:spPr>
            <a:xfrm>
              <a:off x="4704976" y="2452597"/>
              <a:ext cx="2138082" cy="475876"/>
            </a:xfrm>
            <a:prstGeom prst="rect">
              <a:avLst/>
            </a:prstGeom>
          </p:spPr>
        </p:pic>
        <p:pic>
          <p:nvPicPr>
            <p:cNvPr id="5" name="图片 4"/>
            <p:cNvPicPr>
              <a:picLocks noChangeAspect="1"/>
            </p:cNvPicPr>
            <p:nvPr/>
          </p:nvPicPr>
          <p:blipFill>
            <a:blip r:embed="rId12"/>
            <a:stretch>
              <a:fillRect/>
            </a:stretch>
          </p:blipFill>
          <p:spPr>
            <a:xfrm>
              <a:off x="7109011" y="2450354"/>
              <a:ext cx="1631577" cy="478118"/>
            </a:xfrm>
            <a:prstGeom prst="rect">
              <a:avLst/>
            </a:prstGeom>
          </p:spPr>
        </p:pic>
        <p:pic>
          <p:nvPicPr>
            <p:cNvPr id="6" name="图片 5"/>
            <p:cNvPicPr>
              <a:picLocks noChangeAspect="1"/>
            </p:cNvPicPr>
            <p:nvPr/>
          </p:nvPicPr>
          <p:blipFill>
            <a:blip r:embed="rId13"/>
            <a:stretch>
              <a:fillRect/>
            </a:stretch>
          </p:blipFill>
          <p:spPr>
            <a:xfrm>
              <a:off x="4706471" y="3048001"/>
              <a:ext cx="2017058" cy="482600"/>
            </a:xfrm>
            <a:prstGeom prst="rect">
              <a:avLst/>
            </a:prstGeom>
          </p:spPr>
        </p:pic>
        <p:pic>
          <p:nvPicPr>
            <p:cNvPr id="7" name="图片 6"/>
            <p:cNvPicPr>
              <a:picLocks noChangeAspect="1"/>
            </p:cNvPicPr>
            <p:nvPr/>
          </p:nvPicPr>
          <p:blipFill>
            <a:blip r:embed="rId14"/>
            <a:stretch>
              <a:fillRect/>
            </a:stretch>
          </p:blipFill>
          <p:spPr>
            <a:xfrm>
              <a:off x="7037294" y="3071158"/>
              <a:ext cx="1718236" cy="499782"/>
            </a:xfrm>
            <a:prstGeom prst="rect">
              <a:avLst/>
            </a:prstGeom>
          </p:spPr>
        </p:pic>
      </p:grpSp>
      <p:grpSp>
        <p:nvGrpSpPr>
          <p:cNvPr id="9" name="组 8"/>
          <p:cNvGrpSpPr/>
          <p:nvPr/>
        </p:nvGrpSpPr>
        <p:grpSpPr>
          <a:xfrm>
            <a:off x="4593131" y="5126458"/>
            <a:ext cx="4169122" cy="1029310"/>
            <a:chOff x="4593131" y="4782808"/>
            <a:chExt cx="4169122" cy="1029310"/>
          </a:xfrm>
        </p:grpSpPr>
        <p:pic>
          <p:nvPicPr>
            <p:cNvPr id="36" name="Picture 3" descr="C:\Documents and Settings\Administrator\Application Data\Tencent\Users\401311668\QQ\WinTemp\RichOle\M3ZTJ)MONL63I@}C)KGTSUT.jpg"/>
            <p:cNvPicPr>
              <a:picLocks noChangeAspect="1" noChangeArrowheads="1"/>
            </p:cNvPicPr>
            <p:nvPr/>
          </p:nvPicPr>
          <p:blipFill>
            <a:blip r:embed="rId15"/>
            <a:srcRect/>
            <a:stretch>
              <a:fillRect/>
            </a:stretch>
          </p:blipFill>
          <p:spPr bwMode="auto">
            <a:xfrm>
              <a:off x="4727488" y="4810074"/>
              <a:ext cx="2032635" cy="479101"/>
            </a:xfrm>
            <a:prstGeom prst="rect">
              <a:avLst/>
            </a:prstGeom>
            <a:noFill/>
          </p:spPr>
        </p:pic>
        <p:pic>
          <p:nvPicPr>
            <p:cNvPr id="52236" name="Picture 14" descr="http://www.gbicc.net/images/logo_2/insurance_China%20life.jpg"/>
            <p:cNvPicPr>
              <a:picLocks noChangeAspect="1" noChangeArrowheads="1"/>
            </p:cNvPicPr>
            <p:nvPr/>
          </p:nvPicPr>
          <p:blipFill>
            <a:blip r:embed="rId16" cstate="print"/>
            <a:srcRect/>
            <a:stretch>
              <a:fillRect/>
            </a:stretch>
          </p:blipFill>
          <p:spPr bwMode="auto">
            <a:xfrm>
              <a:off x="6955143" y="4782808"/>
              <a:ext cx="1657350" cy="552450"/>
            </a:xfrm>
            <a:prstGeom prst="rect">
              <a:avLst/>
            </a:prstGeom>
            <a:noFill/>
            <a:ln w="9525">
              <a:noFill/>
              <a:miter lim="800000"/>
              <a:headEnd/>
              <a:tailEnd/>
            </a:ln>
          </p:spPr>
        </p:pic>
        <p:pic>
          <p:nvPicPr>
            <p:cNvPr id="37" name="图片 36"/>
            <p:cNvPicPr>
              <a:picLocks noChangeAspect="1"/>
            </p:cNvPicPr>
            <p:nvPr/>
          </p:nvPicPr>
          <p:blipFill>
            <a:blip r:embed="rId17" cstate="print"/>
            <a:srcRect l="5443" t="21228" r="34184" b="31260"/>
            <a:stretch>
              <a:fillRect/>
            </a:stretch>
          </p:blipFill>
          <p:spPr>
            <a:xfrm>
              <a:off x="4593131" y="5297767"/>
              <a:ext cx="2100516" cy="514350"/>
            </a:xfrm>
            <a:prstGeom prst="rect">
              <a:avLst/>
            </a:prstGeom>
          </p:spPr>
        </p:pic>
        <p:pic>
          <p:nvPicPr>
            <p:cNvPr id="8" name="图片 7"/>
            <p:cNvPicPr>
              <a:picLocks noChangeAspect="1"/>
            </p:cNvPicPr>
            <p:nvPr/>
          </p:nvPicPr>
          <p:blipFill>
            <a:blip r:embed="rId18"/>
            <a:stretch>
              <a:fillRect/>
            </a:stretch>
          </p:blipFill>
          <p:spPr>
            <a:xfrm>
              <a:off x="6917765" y="5295900"/>
              <a:ext cx="1844488" cy="516218"/>
            </a:xfrm>
            <a:prstGeom prst="rect">
              <a:avLst/>
            </a:prstGeom>
          </p:spPr>
        </p:pic>
      </p:grpSp>
      <p:pic>
        <p:nvPicPr>
          <p:cNvPr id="12" name="图片 11"/>
          <p:cNvPicPr>
            <a:picLocks noChangeAspect="1"/>
          </p:cNvPicPr>
          <p:nvPr/>
        </p:nvPicPr>
        <p:blipFill>
          <a:blip r:embed="rId19"/>
          <a:stretch>
            <a:fillRect/>
          </a:stretch>
        </p:blipFill>
        <p:spPr>
          <a:xfrm>
            <a:off x="4915647" y="4413623"/>
            <a:ext cx="1733178" cy="576729"/>
          </a:xfrm>
          <a:prstGeom prst="rect">
            <a:avLst/>
          </a:prstGeom>
        </p:spPr>
      </p:pic>
    </p:spTree>
    <p:extLst>
      <p:ext uri="{BB962C8B-B14F-4D97-AF65-F5344CB8AC3E}">
        <p14:creationId xmlns="" xmlns:p14="http://schemas.microsoft.com/office/powerpoint/2010/main" val="193722964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H" val="20151203140007"/>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51203140007"/>
  <p:tag name="MH_LIBRARY" val="GRAPHIC"/>
  <p:tag name="MH_TYPE" val="Other"/>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51203140007"/>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51203140007"/>
  <p:tag name="MH_LIBRARY" val="GRAPHIC"/>
  <p:tag name="MH_TYPE" val="Other"/>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51203140007"/>
  <p:tag name="MH_LIBRARY" val="GRAPHIC"/>
  <p:tag name="MH_TYPE" val="Other"/>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51203140007"/>
  <p:tag name="MH_LIBRARY" val="GRAPHIC"/>
  <p:tag name="MH_TYPE" val="Other"/>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51203140007"/>
  <p:tag name="MH_LIBRARY" val="GRAPHIC"/>
  <p:tag name="MH_TYPE" val="Other"/>
  <p:tag name="MH_ORDER" val="4"/>
</p:tagLst>
</file>

<file path=ppt/tags/tag17.xml><?xml version="1.0" encoding="utf-8"?>
<p:tagLst xmlns:a="http://schemas.openxmlformats.org/drawingml/2006/main" xmlns:r="http://schemas.openxmlformats.org/officeDocument/2006/relationships" xmlns:p="http://schemas.openxmlformats.org/presentationml/2006/main">
  <p:tag name="MH" val="20151203140007"/>
  <p:tag name="MH_LIBRARY" val="GRAPHIC"/>
  <p:tag name="MH_TYPE" val="Other"/>
  <p:tag name="MH_ORDER" val="3"/>
</p:tagLst>
</file>

<file path=ppt/tags/tag18.xml><?xml version="1.0" encoding="utf-8"?>
<p:tagLst xmlns:a="http://schemas.openxmlformats.org/drawingml/2006/main" xmlns:r="http://schemas.openxmlformats.org/officeDocument/2006/relationships" xmlns:p="http://schemas.openxmlformats.org/presentationml/2006/main">
  <p:tag name="MH" val="20151203140007"/>
  <p:tag name="MH_LIBRARY" val="GRAPHIC"/>
  <p:tag name="MH_TYPE" val="Other"/>
  <p:tag name="MH_ORDER" val="4"/>
</p:tagLst>
</file>

<file path=ppt/tags/tag19.xml><?xml version="1.0" encoding="utf-8"?>
<p:tagLst xmlns:a="http://schemas.openxmlformats.org/drawingml/2006/main" xmlns:r="http://schemas.openxmlformats.org/officeDocument/2006/relationships" xmlns:p="http://schemas.openxmlformats.org/presentationml/2006/main">
  <p:tag name="MH" val="20160420221757"/>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60420221757"/>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60420221757"/>
  <p:tag name="MH_LIBRARY" val="GRAPHIC"/>
</p:tagLst>
</file>

<file path=ppt/tags/tag21.xml><?xml version="1.0" encoding="utf-8"?>
<p:tagLst xmlns:a="http://schemas.openxmlformats.org/drawingml/2006/main" xmlns:r="http://schemas.openxmlformats.org/officeDocument/2006/relationships" xmlns:p="http://schemas.openxmlformats.org/presentationml/2006/main">
  <p:tag name="MH" val="20160128131124"/>
  <p:tag name="MH_LIBRARY" val="GRAPHIC"/>
</p:tagLst>
</file>

<file path=ppt/tags/tag22.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Text Placeholder 3"/>
</p:tagLst>
</file>

<file path=ppt/tags/tag23.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文本框 16"/>
</p:tagLst>
</file>

<file path=ppt/tags/tag24.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等腰三角形 18"/>
</p:tagLst>
</file>

<file path=ppt/tags/tag25.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等腰三角形 19"/>
</p:tagLst>
</file>

<file path=ppt/tags/tag26.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等腰三角形 20"/>
</p:tagLst>
</file>

<file path=ppt/tags/tag27.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等腰三角形 21"/>
</p:tagLst>
</file>

<file path=ppt/tags/tag28.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等腰三角形 22"/>
</p:tagLst>
</file>

<file path=ppt/tags/tag29.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椭圆 23"/>
</p:tagLst>
</file>

<file path=ppt/tags/tag3.xml><?xml version="1.0" encoding="utf-8"?>
<p:tagLst xmlns:a="http://schemas.openxmlformats.org/drawingml/2006/main" xmlns:r="http://schemas.openxmlformats.org/officeDocument/2006/relationships" xmlns:p="http://schemas.openxmlformats.org/presentationml/2006/main">
  <p:tag name="MH" val="20151203140007"/>
  <p:tag name="MH_LIBRARY" val="GRAPHIC"/>
  <p:tag name="MH_TYPE" val="Other"/>
  <p:tag name="MH_ORDER" val="3"/>
</p:tagLst>
</file>

<file path=ppt/tags/tag30.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椭圆 24"/>
</p:tagLst>
</file>

<file path=ppt/tags/tag31.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椭圆 25"/>
</p:tagLst>
</file>

<file path=ppt/tags/tag32.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等腰三角形 26"/>
</p:tagLst>
</file>

<file path=ppt/tags/tag33.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等腰三角形 27"/>
</p:tagLst>
</file>

<file path=ppt/tags/tag34.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Straight Connector 13"/>
</p:tagLst>
</file>

<file path=ppt/tags/tag35.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文本框 16"/>
</p:tagLst>
</file>

<file path=ppt/tags/tag36.xml><?xml version="1.0" encoding="utf-8"?>
<p:tagLst xmlns:a="http://schemas.openxmlformats.org/drawingml/2006/main" xmlns:r="http://schemas.openxmlformats.org/officeDocument/2006/relationships" xmlns:p="http://schemas.openxmlformats.org/presentationml/2006/main">
  <p:tag name="MH" val="20160128131124"/>
  <p:tag name="MH_LIBRARY" val="GRAPHIC"/>
</p:tagLst>
</file>

<file path=ppt/tags/tag37.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Text Placeholder 3"/>
</p:tagLst>
</file>

<file path=ppt/tags/tag38.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文本框 16"/>
</p:tagLst>
</file>

<file path=ppt/tags/tag39.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等腰三角形 18"/>
</p:tagLst>
</file>

<file path=ppt/tags/tag4.xml><?xml version="1.0" encoding="utf-8"?>
<p:tagLst xmlns:a="http://schemas.openxmlformats.org/drawingml/2006/main" xmlns:r="http://schemas.openxmlformats.org/officeDocument/2006/relationships" xmlns:p="http://schemas.openxmlformats.org/presentationml/2006/main">
  <p:tag name="MH" val="20151203140007"/>
  <p:tag name="MH_LIBRARY" val="GRAPHIC"/>
  <p:tag name="MH_TYPE" val="Other"/>
  <p:tag name="MH_ORDER" val="4"/>
</p:tagLst>
</file>

<file path=ppt/tags/tag40.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等腰三角形 19"/>
</p:tagLst>
</file>

<file path=ppt/tags/tag41.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等腰三角形 20"/>
</p:tagLst>
</file>

<file path=ppt/tags/tag42.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等腰三角形 21"/>
</p:tagLst>
</file>

<file path=ppt/tags/tag43.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等腰三角形 22"/>
</p:tagLst>
</file>

<file path=ppt/tags/tag44.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椭圆 23"/>
</p:tagLst>
</file>

<file path=ppt/tags/tag45.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椭圆 24"/>
</p:tagLst>
</file>

<file path=ppt/tags/tag46.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椭圆 25"/>
</p:tagLst>
</file>

<file path=ppt/tags/tag47.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等腰三角形 26"/>
</p:tagLst>
</file>

<file path=ppt/tags/tag48.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等腰三角形 27"/>
</p:tagLst>
</file>

<file path=ppt/tags/tag49.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Straight Connector 13"/>
</p:tagLst>
</file>

<file path=ppt/tags/tag5.xml><?xml version="1.0" encoding="utf-8"?>
<p:tagLst xmlns:a="http://schemas.openxmlformats.org/drawingml/2006/main" xmlns:r="http://schemas.openxmlformats.org/officeDocument/2006/relationships" xmlns:p="http://schemas.openxmlformats.org/presentationml/2006/main">
  <p:tag name="MH" val="20151203140007"/>
  <p:tag name="MH_LIBRARY" val="GRAPHIC"/>
  <p:tag name="MH_TYPE" val="Other"/>
  <p:tag name="MH_ORDER" val="3"/>
</p:tagLst>
</file>

<file path=ppt/tags/tag50.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文本框 16"/>
</p:tagLst>
</file>

<file path=ppt/tags/tag51.xml><?xml version="1.0" encoding="utf-8"?>
<p:tagLst xmlns:a="http://schemas.openxmlformats.org/drawingml/2006/main" xmlns:r="http://schemas.openxmlformats.org/officeDocument/2006/relationships" xmlns:p="http://schemas.openxmlformats.org/presentationml/2006/main">
  <p:tag name="MH" val="20160128131124"/>
  <p:tag name="MH_LIBRARY" val="GRAPHIC"/>
</p:tagLst>
</file>

<file path=ppt/tags/tag52.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Text Placeholder 3"/>
</p:tagLst>
</file>

<file path=ppt/tags/tag53.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文本框 16"/>
</p:tagLst>
</file>

<file path=ppt/tags/tag54.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等腰三角形 18"/>
</p:tagLst>
</file>

<file path=ppt/tags/tag55.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等腰三角形 19"/>
</p:tagLst>
</file>

<file path=ppt/tags/tag56.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等腰三角形 20"/>
</p:tagLst>
</file>

<file path=ppt/tags/tag57.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等腰三角形 21"/>
</p:tagLst>
</file>

<file path=ppt/tags/tag58.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等腰三角形 22"/>
</p:tagLst>
</file>

<file path=ppt/tags/tag59.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椭圆 23"/>
</p:tagLst>
</file>

<file path=ppt/tags/tag6.xml><?xml version="1.0" encoding="utf-8"?>
<p:tagLst xmlns:a="http://schemas.openxmlformats.org/drawingml/2006/main" xmlns:r="http://schemas.openxmlformats.org/officeDocument/2006/relationships" xmlns:p="http://schemas.openxmlformats.org/presentationml/2006/main">
  <p:tag name="MH" val="20151203140007"/>
  <p:tag name="MH_LIBRARY" val="GRAPHIC"/>
  <p:tag name="MH_TYPE" val="Other"/>
  <p:tag name="MH_ORDER" val="4"/>
</p:tagLst>
</file>

<file path=ppt/tags/tag60.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椭圆 24"/>
</p:tagLst>
</file>

<file path=ppt/tags/tag61.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椭圆 25"/>
</p:tagLst>
</file>

<file path=ppt/tags/tag62.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等腰三角形 26"/>
</p:tagLst>
</file>

<file path=ppt/tags/tag63.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等腰三角形 27"/>
</p:tagLst>
</file>

<file path=ppt/tags/tag64.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Straight Connector 13"/>
</p:tagLst>
</file>

<file path=ppt/tags/tag65.xml><?xml version="1.0" encoding="utf-8"?>
<p:tagLst xmlns:a="http://schemas.openxmlformats.org/drawingml/2006/main" xmlns:r="http://schemas.openxmlformats.org/officeDocument/2006/relationships" xmlns:p="http://schemas.openxmlformats.org/presentationml/2006/main">
  <p:tag name="MH" val="20160128131124"/>
  <p:tag name="MH_LIBRARY" val="GRAPHIC"/>
  <p:tag name="MH_ORDER" val="文本框 16"/>
</p:tagLst>
</file>

<file path=ppt/tags/tag66.xml><?xml version="1.0" encoding="utf-8"?>
<p:tagLst xmlns:a="http://schemas.openxmlformats.org/drawingml/2006/main" xmlns:r="http://schemas.openxmlformats.org/officeDocument/2006/relationships" xmlns:p="http://schemas.openxmlformats.org/presentationml/2006/main">
  <p:tag name="MH" val="20160420221757"/>
  <p:tag name="MH_LIBRARY" val="GRAPHIC"/>
</p:tagLst>
</file>

<file path=ppt/tags/tag7.xml><?xml version="1.0" encoding="utf-8"?>
<p:tagLst xmlns:a="http://schemas.openxmlformats.org/drawingml/2006/main" xmlns:r="http://schemas.openxmlformats.org/officeDocument/2006/relationships" xmlns:p="http://schemas.openxmlformats.org/presentationml/2006/main">
  <p:tag name="MH" val="20151203140007"/>
  <p:tag name="MH_LIBRARY" val="GRAPHIC"/>
  <p:tag name="MH_TYPE" val="Other"/>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51203140007"/>
  <p:tag name="MH_LIBRARY" val="GRAPHIC"/>
  <p:tag name="MH_TYPE" val="Other"/>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51203140007"/>
  <p:tag name="MH_LIBRARY" val="GRAPHIC"/>
  <p:tag name="MH_TYPE" val="Other"/>
  <p:tag name="MH_ORDER" val="3"/>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a:themeElements>
    <a:clrScheme name="Deloitte">
      <a:dk1>
        <a:srgbClr val="000000"/>
      </a:dk1>
      <a:lt1>
        <a:srgbClr val="FFFFFF"/>
      </a:lt1>
      <a:dk2>
        <a:srgbClr val="002776"/>
      </a:dk2>
      <a:lt2>
        <a:srgbClr val="FFFFFF"/>
      </a:lt2>
      <a:accent1>
        <a:srgbClr val="002776"/>
      </a:accent1>
      <a:accent2>
        <a:srgbClr val="92D400"/>
      </a:accent2>
      <a:accent3>
        <a:srgbClr val="00A1DE"/>
      </a:accent3>
      <a:accent4>
        <a:srgbClr val="3C8A2E"/>
      </a:accent4>
      <a:accent5>
        <a:srgbClr val="72C7E7"/>
      </a:accent5>
      <a:accent6>
        <a:srgbClr val="C9DD03"/>
      </a:accent6>
      <a:hlink>
        <a:srgbClr val="00A1DE"/>
      </a:hlink>
      <a:folHlink>
        <a:srgbClr val="72C7E7"/>
      </a:folHlink>
    </a:clrScheme>
    <a:fontScheme name="Deloitt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solidFill>
          <a:srgbClr val="BAAC44">
            <a:alpha val="30588"/>
          </a:srgbClr>
        </a:solidFill>
        <a:ln w="12700">
          <a:solidFill>
            <a:srgbClr val="CC6600"/>
          </a:solidFill>
          <a:miter lim="800000"/>
          <a:headEnd/>
          <a:tailEnd/>
        </a:ln>
      </a:spPr>
      <a:bodyPr vert="horz" wrap="square" lIns="78599" tIns="39299" rIns="78599" bIns="39299" rtlCol="0">
        <a:spAutoFit/>
      </a:bodyPr>
      <a:lstStyle>
        <a:defPPr algn="ctr" eaLnBrk="0" hangingPunct="0">
          <a:lnSpc>
            <a:spcPct val="120000"/>
          </a:lnSpc>
          <a:spcBef>
            <a:spcPct val="50000"/>
          </a:spcBef>
          <a:buClr>
            <a:srgbClr val="0000FF"/>
          </a:buClr>
          <a:buSzPct val="70000"/>
          <a:defRPr sz="1292" dirty="0" smtClean="0">
            <a:ea typeface="微软雅黑" panose="020B0503020204020204" pitchFamily="34" charset="-122"/>
          </a:defRPr>
        </a:defPPr>
      </a:lstStyle>
    </a:tx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3.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4.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TM03457510[[fn=肥皂]]</Template>
  <TotalTime>65744</TotalTime>
  <Words>4371</Words>
  <Application>Microsoft Macintosh PowerPoint</Application>
  <PresentationFormat>全屏显示(4:3)</PresentationFormat>
  <Paragraphs>948</Paragraphs>
  <Slides>50</Slides>
  <Notes>34</Notes>
  <HiddenSlides>0</HiddenSlides>
  <MMClips>0</MMClips>
  <ScaleCrop>false</ScaleCrop>
  <HeadingPairs>
    <vt:vector size="6" baseType="variant">
      <vt:variant>
        <vt:lpstr>主题</vt:lpstr>
      </vt:variant>
      <vt:variant>
        <vt:i4>2</vt:i4>
      </vt:variant>
      <vt:variant>
        <vt:lpstr>嵌入 OLE 服务器</vt:lpstr>
      </vt:variant>
      <vt:variant>
        <vt:i4>2</vt:i4>
      </vt:variant>
      <vt:variant>
        <vt:lpstr>幻灯片标题</vt:lpstr>
      </vt:variant>
      <vt:variant>
        <vt:i4>50</vt:i4>
      </vt:variant>
    </vt:vector>
  </HeadingPairs>
  <TitlesOfParts>
    <vt:vector size="54" baseType="lpstr">
      <vt:lpstr>1_Office 主题</vt:lpstr>
      <vt:lpstr>Blank</vt:lpstr>
      <vt:lpstr>think-cell Slide</vt:lpstr>
      <vt:lpstr>Visio</vt:lpstr>
      <vt:lpstr>幻灯片 1</vt:lpstr>
      <vt:lpstr>幻灯片 2</vt:lpstr>
      <vt:lpstr>关于吉贝克公司</vt:lpstr>
      <vt:lpstr>覆盖全国的服务和交付</vt:lpstr>
      <vt:lpstr>中国金融BI及大数据应用第一人</vt:lpstr>
      <vt:lpstr>五大产品平台</vt:lpstr>
      <vt:lpstr>幻灯片 7</vt:lpstr>
      <vt:lpstr>幻灯片 8</vt:lpstr>
      <vt:lpstr>风险管理拳头产品及部分客户 </vt:lpstr>
      <vt:lpstr>保险行业类解决方案及代表客户</vt:lpstr>
      <vt:lpstr>XBRL产品及代表客户</vt:lpstr>
      <vt:lpstr>幻灯片 12</vt:lpstr>
      <vt:lpstr>幻灯片 13</vt:lpstr>
      <vt:lpstr>幻灯片 14</vt:lpstr>
      <vt:lpstr>幻灯片 15</vt:lpstr>
      <vt:lpstr>安邦集团偿二代系统项目案例</vt:lpstr>
      <vt:lpstr>幻灯片 17</vt:lpstr>
      <vt:lpstr>幻灯片 18</vt:lpstr>
      <vt:lpstr>幻灯片 19</vt:lpstr>
      <vt:lpstr>偿二代对于风险管理系统的建设要求</vt:lpstr>
      <vt:lpstr>项目建设原则</vt:lpstr>
      <vt:lpstr>建议的偿二代风险管理信息系统框架</vt:lpstr>
      <vt:lpstr>幻灯片 23</vt:lpstr>
      <vt:lpstr>风险综合评级-功能简介</vt:lpstr>
      <vt:lpstr>风险综合评级-人身险标准化结果</vt:lpstr>
      <vt:lpstr>系统功能-风险综合评级</vt:lpstr>
      <vt:lpstr>系统功能-风险综合评级（续）</vt:lpstr>
      <vt:lpstr>风险综合评级-XBRL结果展示</vt:lpstr>
      <vt:lpstr>操作风险三大管理工具</vt:lpstr>
      <vt:lpstr>风险报告报表</vt:lpstr>
      <vt:lpstr>幻灯片 31</vt:lpstr>
      <vt:lpstr>风险报告审批管理</vt:lpstr>
      <vt:lpstr>风险报告管理—报告模板</vt:lpstr>
      <vt:lpstr>风险报告管理—报告模板</vt:lpstr>
      <vt:lpstr>风险报告管理—报告修订与审核</vt:lpstr>
      <vt:lpstr>幻灯片 36</vt:lpstr>
      <vt:lpstr>吉贝克风险管理产品技术框架</vt:lpstr>
      <vt:lpstr>成熟的流程引擎工具</vt:lpstr>
      <vt:lpstr>成熟的流程引擎工具</vt:lpstr>
      <vt:lpstr>报告报表平台：支持多种形式的报告报表  </vt:lpstr>
      <vt:lpstr>规则引擎-规则全生命周期管理</vt:lpstr>
      <vt:lpstr>规则引擎-规则配置界面</vt:lpstr>
      <vt:lpstr>模型管理：支持各种计量模型及支持版本管理  </vt:lpstr>
      <vt:lpstr>统一门户平台</vt:lpstr>
      <vt:lpstr>门户特点：灵活配置、快速实现个性化</vt:lpstr>
      <vt:lpstr>门户特点：方便的单指标、机构下钻功能</vt:lpstr>
      <vt:lpstr>系统技术架构</vt:lpstr>
      <vt:lpstr>幻灯片 48</vt:lpstr>
      <vt:lpstr>项目实施总体优势</vt:lpstr>
      <vt:lpstr>幻灯片 50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fushitong</dc:creator>
  <cp:lastModifiedBy>liang</cp:lastModifiedBy>
  <cp:revision>866</cp:revision>
  <cp:lastPrinted>2018-04-13T01:47:26Z</cp:lastPrinted>
  <dcterms:created xsi:type="dcterms:W3CDTF">2015-10-23T01:55:04Z</dcterms:created>
  <dcterms:modified xsi:type="dcterms:W3CDTF">2018-07-16T04:52:51Z</dcterms:modified>
</cp:coreProperties>
</file>